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26.xml" ContentType="application/vnd.openxmlformats-officedocument.presentationml.notesSlide+xml"/>
  <Override PartName="/ppt/comments/modernComment_598_8EAD0C17.xml" ContentType="application/vnd.ms-powerpoint.comments+xml"/>
  <Override PartName="/ppt/notesSlides/notesSlide27.xml" ContentType="application/vnd.openxmlformats-officedocument.presentationml.notesSlide+xml"/>
  <Override PartName="/ppt/comments/modernComment_55F_BD9EB78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65"/>
  </p:notesMasterIdLst>
  <p:sldIdLst>
    <p:sldId id="256" r:id="rId5"/>
    <p:sldId id="355" r:id="rId6"/>
    <p:sldId id="1419" r:id="rId7"/>
    <p:sldId id="1431" r:id="rId8"/>
    <p:sldId id="1453" r:id="rId9"/>
    <p:sldId id="1428" r:id="rId10"/>
    <p:sldId id="1429" r:id="rId11"/>
    <p:sldId id="1430" r:id="rId12"/>
    <p:sldId id="1433" r:id="rId13"/>
    <p:sldId id="1452" r:id="rId14"/>
    <p:sldId id="1446" r:id="rId15"/>
    <p:sldId id="1451" r:id="rId16"/>
    <p:sldId id="1381" r:id="rId17"/>
    <p:sldId id="1427" r:id="rId18"/>
    <p:sldId id="1382" r:id="rId19"/>
    <p:sldId id="1362" r:id="rId20"/>
    <p:sldId id="1404" r:id="rId21"/>
    <p:sldId id="1370" r:id="rId22"/>
    <p:sldId id="1383" r:id="rId23"/>
    <p:sldId id="1363" r:id="rId24"/>
    <p:sldId id="1372" r:id="rId25"/>
    <p:sldId id="1373" r:id="rId26"/>
    <p:sldId id="1384" r:id="rId27"/>
    <p:sldId id="1385" r:id="rId28"/>
    <p:sldId id="1386" r:id="rId29"/>
    <p:sldId id="1423" r:id="rId30"/>
    <p:sldId id="1443" r:id="rId31"/>
    <p:sldId id="1401" r:id="rId32"/>
    <p:sldId id="1434" r:id="rId33"/>
    <p:sldId id="1380" r:id="rId34"/>
    <p:sldId id="1396" r:id="rId35"/>
    <p:sldId id="1439" r:id="rId36"/>
    <p:sldId id="1438" r:id="rId37"/>
    <p:sldId id="1440" r:id="rId38"/>
    <p:sldId id="1409" r:id="rId39"/>
    <p:sldId id="1441" r:id="rId40"/>
    <p:sldId id="1412" r:id="rId41"/>
    <p:sldId id="1436" r:id="rId42"/>
    <p:sldId id="1442" r:id="rId43"/>
    <p:sldId id="1448" r:id="rId44"/>
    <p:sldId id="1449" r:id="rId45"/>
    <p:sldId id="1424" r:id="rId46"/>
    <p:sldId id="1426" r:id="rId47"/>
    <p:sldId id="1365" r:id="rId48"/>
    <p:sldId id="1368" r:id="rId49"/>
    <p:sldId id="1376" r:id="rId50"/>
    <p:sldId id="1388" r:id="rId51"/>
    <p:sldId id="1420" r:id="rId52"/>
    <p:sldId id="1421" r:id="rId53"/>
    <p:sldId id="1437" r:id="rId54"/>
    <p:sldId id="1432" r:id="rId55"/>
    <p:sldId id="1375" r:id="rId56"/>
    <p:sldId id="1400" r:id="rId57"/>
    <p:sldId id="1374" r:id="rId58"/>
    <p:sldId id="1414" r:id="rId59"/>
    <p:sldId id="1418" r:id="rId60"/>
    <p:sldId id="1415" r:id="rId61"/>
    <p:sldId id="1416" r:id="rId62"/>
    <p:sldId id="1417" r:id="rId63"/>
    <p:sldId id="1454" r:id="rId64"/>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8E3E11B-9957-4F56-8B98-F08A7D1920E1}">
          <p14:sldIdLst>
            <p14:sldId id="256"/>
            <p14:sldId id="355"/>
            <p14:sldId id="1419"/>
            <p14:sldId id="1431"/>
            <p14:sldId id="1453"/>
            <p14:sldId id="1428"/>
            <p14:sldId id="1429"/>
            <p14:sldId id="1430"/>
            <p14:sldId id="1433"/>
            <p14:sldId id="1452"/>
            <p14:sldId id="1446"/>
            <p14:sldId id="1451"/>
            <p14:sldId id="1381"/>
            <p14:sldId id="1427"/>
            <p14:sldId id="1382"/>
            <p14:sldId id="1362"/>
            <p14:sldId id="1404"/>
            <p14:sldId id="1370"/>
            <p14:sldId id="1383"/>
            <p14:sldId id="1363"/>
            <p14:sldId id="1372"/>
            <p14:sldId id="1373"/>
            <p14:sldId id="1384"/>
            <p14:sldId id="1385"/>
            <p14:sldId id="1386"/>
            <p14:sldId id="1423"/>
            <p14:sldId id="1443"/>
            <p14:sldId id="1401"/>
            <p14:sldId id="1434"/>
            <p14:sldId id="1380"/>
            <p14:sldId id="1396"/>
            <p14:sldId id="1439"/>
            <p14:sldId id="1438"/>
            <p14:sldId id="1440"/>
            <p14:sldId id="1409"/>
            <p14:sldId id="1441"/>
            <p14:sldId id="1412"/>
            <p14:sldId id="1436"/>
            <p14:sldId id="1442"/>
            <p14:sldId id="1448"/>
            <p14:sldId id="1449"/>
            <p14:sldId id="1424"/>
            <p14:sldId id="1426"/>
            <p14:sldId id="1365"/>
            <p14:sldId id="1368"/>
            <p14:sldId id="1376"/>
            <p14:sldId id="1388"/>
            <p14:sldId id="1420"/>
            <p14:sldId id="1421"/>
            <p14:sldId id="1437"/>
            <p14:sldId id="1432"/>
            <p14:sldId id="1375"/>
            <p14:sldId id="1400"/>
            <p14:sldId id="1374"/>
            <p14:sldId id="1414"/>
            <p14:sldId id="1418"/>
            <p14:sldId id="1415"/>
            <p14:sldId id="1416"/>
            <p14:sldId id="1417"/>
            <p14:sldId id="145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0B4735-8A61-6162-A760-B4C8D8CB2D55}" name="Bastien Branchoux" initials="BB" userId="S::Bastien.Branchoux@baywa-re.com::1dbc2b89-4e28-41b6-8731-1cf56c3f0bde" providerId="AD"/>
  <p188:author id="{02E54159-E2B0-1C30-EA88-96ED4CB468BD}" name="Hugo FRANCOIS" initials="HF" userId="S::hugo.francois@galileo-en.fr::3381921d-e5b5-4d3a-92a3-f1dd193abefe" providerId="AD"/>
  <p188:author id="{8F74665F-982D-48DB-67DA-4D15C84A5FA0}" name="doriane.moisan@quenea.com" initials="do" userId="S::urn:spo:guest#doriane.moisan@quenea.com::" providerId="AD"/>
  <p188:author id="{7581306B-4890-1D94-1394-D0B25C502AA5}" name="hugo.francois@quenea.com" initials="hu" userId="S::urn:spo:guest#hugo.francois@quenea.com::" providerId="AD"/>
  <p188:author id="{0193ED6D-E14A-5130-8719-0D06ED9CAF4D}" name="Doriane MOISAN" initials="DM" userId="S::doriane.moisan@galileo-en.fr::00f8bf5f-bb5b-4cc2-8726-617518794801" providerId="AD"/>
  <p188:author id="{DFBCB9A8-744F-C59E-3F43-43CFA7362EDC}" name="William Monneau" initials="WM" userId="S::william.monneau@baywa-re.com::c59b1a9c-f590-46b4-84ba-11ed72bc6e2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go Francois" initials="HF" lastIdx="4" clrIdx="0">
    <p:extLst>
      <p:ext uri="{19B8F6BF-5375-455C-9EA6-DF929625EA0E}">
        <p15:presenceInfo xmlns:p15="http://schemas.microsoft.com/office/powerpoint/2012/main" userId="d23e1666b46e585f" providerId="Windows Live"/>
      </p:ext>
    </p:extLst>
  </p:cmAuthor>
  <p:cmAuthor id="2" name="Julie MOYSAN" initials="JM" lastIdx="7" clrIdx="1">
    <p:extLst>
      <p:ext uri="{19B8F6BF-5375-455C-9EA6-DF929625EA0E}">
        <p15:presenceInfo xmlns:p15="http://schemas.microsoft.com/office/powerpoint/2012/main" userId="S::julie.moysan@quenea.com::4c19d65a-d6a2-4769-b50a-2f45052339c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A4E9FE"/>
    <a:srgbClr val="C270F4"/>
    <a:srgbClr val="FFFFFF"/>
    <a:srgbClr val="004150"/>
    <a:srgbClr val="F4AD7D"/>
    <a:srgbClr val="008C46"/>
    <a:srgbClr val="C0454F"/>
    <a:srgbClr val="007893"/>
    <a:srgbClr val="1D36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DC0041-2B8C-469C-88FC-D56A87F5D5CC}" v="17" dt="2025-03-21T10:19:16.91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go FRANCOIS" userId="3381921d-e5b5-4d3a-92a3-f1dd193abefe" providerId="ADAL" clId="{54C7ECC3-ED9E-4A7C-ADC9-9DFC5B682130}"/>
    <pc:docChg chg="modSld">
      <pc:chgData name="Hugo FRANCOIS" userId="3381921d-e5b5-4d3a-92a3-f1dd193abefe" providerId="ADAL" clId="{54C7ECC3-ED9E-4A7C-ADC9-9DFC5B682130}" dt="2025-03-17T14:06:21.597" v="29" actId="1076"/>
      <pc:docMkLst>
        <pc:docMk/>
      </pc:docMkLst>
      <pc:sldChg chg="addSp modSp mod">
        <pc:chgData name="Hugo FRANCOIS" userId="3381921d-e5b5-4d3a-92a3-f1dd193abefe" providerId="ADAL" clId="{54C7ECC3-ED9E-4A7C-ADC9-9DFC5B682130}" dt="2025-03-17T14:06:21.597" v="29" actId="1076"/>
        <pc:sldMkLst>
          <pc:docMk/>
          <pc:sldMk cId="463129430" sldId="1427"/>
        </pc:sldMkLst>
        <pc:spChg chg="add mod">
          <ac:chgData name="Hugo FRANCOIS" userId="3381921d-e5b5-4d3a-92a3-f1dd193abefe" providerId="ADAL" clId="{54C7ECC3-ED9E-4A7C-ADC9-9DFC5B682130}" dt="2025-03-17T14:06:21.597" v="29" actId="1076"/>
          <ac:spMkLst>
            <pc:docMk/>
            <pc:sldMk cId="463129430" sldId="1427"/>
            <ac:spMk id="3" creationId="{33293554-21B2-9058-2A74-5D464543926C}"/>
          </ac:spMkLst>
        </pc:spChg>
      </pc:sldChg>
    </pc:docChg>
  </pc:docChgLst>
  <pc:docChgLst>
    <pc:chgData name="Hugo FRANCOIS" userId="3381921d-e5b5-4d3a-92a3-f1dd193abefe" providerId="ADAL" clId="{97DC0041-2B8C-469C-88FC-D56A87F5D5CC}"/>
    <pc:docChg chg="undo custSel modSld">
      <pc:chgData name="Hugo FRANCOIS" userId="3381921d-e5b5-4d3a-92a3-f1dd193abefe" providerId="ADAL" clId="{97DC0041-2B8C-469C-88FC-D56A87F5D5CC}" dt="2025-03-21T10:19:53.255" v="176" actId="478"/>
      <pc:docMkLst>
        <pc:docMk/>
      </pc:docMkLst>
      <pc:sldChg chg="addSp modSp mod">
        <pc:chgData name="Hugo FRANCOIS" userId="3381921d-e5b5-4d3a-92a3-f1dd193abefe" providerId="ADAL" clId="{97DC0041-2B8C-469C-88FC-D56A87F5D5CC}" dt="2025-03-17T14:07:52.682" v="55" actId="1076"/>
        <pc:sldMkLst>
          <pc:docMk/>
          <pc:sldMk cId="3019520463" sldId="1362"/>
        </pc:sldMkLst>
        <pc:spChg chg="mod">
          <ac:chgData name="Hugo FRANCOIS" userId="3381921d-e5b5-4d3a-92a3-f1dd193abefe" providerId="ADAL" clId="{97DC0041-2B8C-469C-88FC-D56A87F5D5CC}" dt="2025-03-17T14:07:50.038" v="54" actId="1076"/>
          <ac:spMkLst>
            <pc:docMk/>
            <pc:sldMk cId="3019520463" sldId="1362"/>
            <ac:spMk id="6" creationId="{EF2F5871-F576-86C3-138E-A32109D4CEB5}"/>
          </ac:spMkLst>
        </pc:spChg>
        <pc:spChg chg="mod">
          <ac:chgData name="Hugo FRANCOIS" userId="3381921d-e5b5-4d3a-92a3-f1dd193abefe" providerId="ADAL" clId="{97DC0041-2B8C-469C-88FC-D56A87F5D5CC}" dt="2025-03-17T14:07:43.936" v="37" actId="164"/>
          <ac:spMkLst>
            <pc:docMk/>
            <pc:sldMk cId="3019520463" sldId="1362"/>
            <ac:spMk id="10" creationId="{A93BD9C5-B564-EC56-E62C-5C74BB2AD8FE}"/>
          </ac:spMkLst>
        </pc:spChg>
        <pc:spChg chg="mod">
          <ac:chgData name="Hugo FRANCOIS" userId="3381921d-e5b5-4d3a-92a3-f1dd193abefe" providerId="ADAL" clId="{97DC0041-2B8C-469C-88FC-D56A87F5D5CC}" dt="2025-03-17T14:07:43.936" v="37" actId="164"/>
          <ac:spMkLst>
            <pc:docMk/>
            <pc:sldMk cId="3019520463" sldId="1362"/>
            <ac:spMk id="13" creationId="{608B10B8-2AF7-9DE1-9844-DBBA28B2CD80}"/>
          </ac:spMkLst>
        </pc:spChg>
        <pc:grpChg chg="add mod">
          <ac:chgData name="Hugo FRANCOIS" userId="3381921d-e5b5-4d3a-92a3-f1dd193abefe" providerId="ADAL" clId="{97DC0041-2B8C-469C-88FC-D56A87F5D5CC}" dt="2025-03-17T14:07:46.154" v="48" actId="1035"/>
          <ac:grpSpMkLst>
            <pc:docMk/>
            <pc:sldMk cId="3019520463" sldId="1362"/>
            <ac:grpSpMk id="3" creationId="{83782AF2-0B9A-CBAD-D610-8B5097C3B47D}"/>
          </ac:grpSpMkLst>
        </pc:grpChg>
        <pc:picChg chg="mod">
          <ac:chgData name="Hugo FRANCOIS" userId="3381921d-e5b5-4d3a-92a3-f1dd193abefe" providerId="ADAL" clId="{97DC0041-2B8C-469C-88FC-D56A87F5D5CC}" dt="2025-03-17T14:07:43.936" v="37" actId="164"/>
          <ac:picMkLst>
            <pc:docMk/>
            <pc:sldMk cId="3019520463" sldId="1362"/>
            <ac:picMk id="7" creationId="{D3B474FE-E6AB-D469-B674-B7CCB032EA6B}"/>
          </ac:picMkLst>
        </pc:picChg>
        <pc:picChg chg="mod">
          <ac:chgData name="Hugo FRANCOIS" userId="3381921d-e5b5-4d3a-92a3-f1dd193abefe" providerId="ADAL" clId="{97DC0041-2B8C-469C-88FC-D56A87F5D5CC}" dt="2025-03-17T14:07:52.682" v="55" actId="1076"/>
          <ac:picMkLst>
            <pc:docMk/>
            <pc:sldMk cId="3019520463" sldId="1362"/>
            <ac:picMk id="12" creationId="{FA48C0FC-69B7-DFA2-8278-8AAA02C4D79D}"/>
          </ac:picMkLst>
        </pc:picChg>
      </pc:sldChg>
      <pc:sldChg chg="modSp mod">
        <pc:chgData name="Hugo FRANCOIS" userId="3381921d-e5b5-4d3a-92a3-f1dd193abefe" providerId="ADAL" clId="{97DC0041-2B8C-469C-88FC-D56A87F5D5CC}" dt="2025-03-17T15:55:35.510" v="149" actId="20577"/>
        <pc:sldMkLst>
          <pc:docMk/>
          <pc:sldMk cId="135966136" sldId="1365"/>
        </pc:sldMkLst>
        <pc:spChg chg="mod">
          <ac:chgData name="Hugo FRANCOIS" userId="3381921d-e5b5-4d3a-92a3-f1dd193abefe" providerId="ADAL" clId="{97DC0041-2B8C-469C-88FC-D56A87F5D5CC}" dt="2025-03-17T15:55:35.510" v="149" actId="20577"/>
          <ac:spMkLst>
            <pc:docMk/>
            <pc:sldMk cId="135966136" sldId="1365"/>
            <ac:spMk id="5" creationId="{10D8B42D-74B6-C9F2-52AD-C5BBD4D85994}"/>
          </ac:spMkLst>
        </pc:spChg>
      </pc:sldChg>
      <pc:sldChg chg="modSp mod">
        <pc:chgData name="Hugo FRANCOIS" userId="3381921d-e5b5-4d3a-92a3-f1dd193abefe" providerId="ADAL" clId="{97DC0041-2B8C-469C-88FC-D56A87F5D5CC}" dt="2025-03-17T14:09:38.830" v="120" actId="1036"/>
        <pc:sldMkLst>
          <pc:docMk/>
          <pc:sldMk cId="2279542473" sldId="1370"/>
        </pc:sldMkLst>
        <pc:spChg chg="mod">
          <ac:chgData name="Hugo FRANCOIS" userId="3381921d-e5b5-4d3a-92a3-f1dd193abefe" providerId="ADAL" clId="{97DC0041-2B8C-469C-88FC-D56A87F5D5CC}" dt="2025-03-17T14:09:38.830" v="120" actId="1036"/>
          <ac:spMkLst>
            <pc:docMk/>
            <pc:sldMk cId="2279542473" sldId="1370"/>
            <ac:spMk id="21" creationId="{ED987D7E-08B5-0C44-EBDB-9FE666C23424}"/>
          </ac:spMkLst>
        </pc:spChg>
      </pc:sldChg>
      <pc:sldChg chg="addSp delSp modSp mod">
        <pc:chgData name="Hugo FRANCOIS" userId="3381921d-e5b5-4d3a-92a3-f1dd193abefe" providerId="ADAL" clId="{97DC0041-2B8C-469C-88FC-D56A87F5D5CC}" dt="2025-03-17T14:09:23.954" v="100" actId="1036"/>
        <pc:sldMkLst>
          <pc:docMk/>
          <pc:sldMk cId="3791873637" sldId="1404"/>
        </pc:sldMkLst>
        <pc:spChg chg="mod">
          <ac:chgData name="Hugo FRANCOIS" userId="3381921d-e5b5-4d3a-92a3-f1dd193abefe" providerId="ADAL" clId="{97DC0041-2B8C-469C-88FC-D56A87F5D5CC}" dt="2025-03-17T14:09:08.587" v="85" actId="14100"/>
          <ac:spMkLst>
            <pc:docMk/>
            <pc:sldMk cId="3791873637" sldId="1404"/>
            <ac:spMk id="3" creationId="{6840BCD5-C7D0-9E36-4DCF-57B5CD3174A8}"/>
          </ac:spMkLst>
        </pc:spChg>
        <pc:spChg chg="mod">
          <ac:chgData name="Hugo FRANCOIS" userId="3381921d-e5b5-4d3a-92a3-f1dd193abefe" providerId="ADAL" clId="{97DC0041-2B8C-469C-88FC-D56A87F5D5CC}" dt="2025-03-17T14:09:19.311" v="97" actId="1036"/>
          <ac:spMkLst>
            <pc:docMk/>
            <pc:sldMk cId="3791873637" sldId="1404"/>
            <ac:spMk id="5" creationId="{CB2D5844-3309-2399-0C97-B6A30FE2D859}"/>
          </ac:spMkLst>
        </pc:spChg>
        <pc:spChg chg="mod">
          <ac:chgData name="Hugo FRANCOIS" userId="3381921d-e5b5-4d3a-92a3-f1dd193abefe" providerId="ADAL" clId="{97DC0041-2B8C-469C-88FC-D56A87F5D5CC}" dt="2025-03-17T14:09:23.954" v="100" actId="1036"/>
          <ac:spMkLst>
            <pc:docMk/>
            <pc:sldMk cId="3791873637" sldId="1404"/>
            <ac:spMk id="6" creationId="{2F48DFFD-3E29-4AB0-40DB-B87FCD2F3E99}"/>
          </ac:spMkLst>
        </pc:spChg>
        <pc:spChg chg="mod">
          <ac:chgData name="Hugo FRANCOIS" userId="3381921d-e5b5-4d3a-92a3-f1dd193abefe" providerId="ADAL" clId="{97DC0041-2B8C-469C-88FC-D56A87F5D5CC}" dt="2025-03-17T14:09:01.401" v="83" actId="14100"/>
          <ac:spMkLst>
            <pc:docMk/>
            <pc:sldMk cId="3791873637" sldId="1404"/>
            <ac:spMk id="12" creationId="{43F9908F-CAE7-8621-4FE2-C702832FA9D1}"/>
          </ac:spMkLst>
        </pc:spChg>
        <pc:grpChg chg="add mod">
          <ac:chgData name="Hugo FRANCOIS" userId="3381921d-e5b5-4d3a-92a3-f1dd193abefe" providerId="ADAL" clId="{97DC0041-2B8C-469C-88FC-D56A87F5D5CC}" dt="2025-03-17T14:08:50.458" v="80" actId="14100"/>
          <ac:grpSpMkLst>
            <pc:docMk/>
            <pc:sldMk cId="3791873637" sldId="1404"/>
            <ac:grpSpMk id="2" creationId="{45D2DAFD-2501-3F8B-F40B-14223E1871DD}"/>
          </ac:grpSpMkLst>
        </pc:grpChg>
        <pc:picChg chg="mod topLvl modCrop">
          <ac:chgData name="Hugo FRANCOIS" userId="3381921d-e5b5-4d3a-92a3-f1dd193abefe" providerId="ADAL" clId="{97DC0041-2B8C-469C-88FC-D56A87F5D5CC}" dt="2025-03-17T14:08:39.374" v="75" actId="164"/>
          <ac:picMkLst>
            <pc:docMk/>
            <pc:sldMk cId="3791873637" sldId="1404"/>
            <ac:picMk id="18" creationId="{E2017820-FFF3-6B46-97ED-0F6FD1A3A7AD}"/>
          </ac:picMkLst>
        </pc:picChg>
        <pc:picChg chg="mod topLvl">
          <ac:chgData name="Hugo FRANCOIS" userId="3381921d-e5b5-4d3a-92a3-f1dd193abefe" providerId="ADAL" clId="{97DC0041-2B8C-469C-88FC-D56A87F5D5CC}" dt="2025-03-17T14:08:39.374" v="75" actId="164"/>
          <ac:picMkLst>
            <pc:docMk/>
            <pc:sldMk cId="3791873637" sldId="1404"/>
            <ac:picMk id="19" creationId="{A85F2FB0-A3E1-E521-9329-E1E757F4A8B3}"/>
          </ac:picMkLst>
        </pc:picChg>
        <pc:picChg chg="mod topLvl">
          <ac:chgData name="Hugo FRANCOIS" userId="3381921d-e5b5-4d3a-92a3-f1dd193abefe" providerId="ADAL" clId="{97DC0041-2B8C-469C-88FC-D56A87F5D5CC}" dt="2025-03-17T14:08:39.374" v="75" actId="164"/>
          <ac:picMkLst>
            <pc:docMk/>
            <pc:sldMk cId="3791873637" sldId="1404"/>
            <ac:picMk id="20" creationId="{DE39E47E-11DF-2AB9-6480-7CFEBBE235D1}"/>
          </ac:picMkLst>
        </pc:picChg>
      </pc:sldChg>
      <pc:sldChg chg="modSp mod">
        <pc:chgData name="Hugo FRANCOIS" userId="3381921d-e5b5-4d3a-92a3-f1dd193abefe" providerId="ADAL" clId="{97DC0041-2B8C-469C-88FC-D56A87F5D5CC}" dt="2025-03-17T14:22:39.882" v="127" actId="14100"/>
        <pc:sldMkLst>
          <pc:docMk/>
          <pc:sldMk cId="3906186574" sldId="1423"/>
        </pc:sldMkLst>
        <pc:spChg chg="mod">
          <ac:chgData name="Hugo FRANCOIS" userId="3381921d-e5b5-4d3a-92a3-f1dd193abefe" providerId="ADAL" clId="{97DC0041-2B8C-469C-88FC-D56A87F5D5CC}" dt="2025-03-17T14:22:39.882" v="127" actId="14100"/>
          <ac:spMkLst>
            <pc:docMk/>
            <pc:sldMk cId="3906186574" sldId="1423"/>
            <ac:spMk id="5" creationId="{93946271-CD6C-69F7-A592-CBEB43510638}"/>
          </ac:spMkLst>
        </pc:spChg>
      </pc:sldChg>
      <pc:sldChg chg="modSp mod modNotesTx">
        <pc:chgData name="Hugo FRANCOIS" userId="3381921d-e5b5-4d3a-92a3-f1dd193abefe" providerId="ADAL" clId="{97DC0041-2B8C-469C-88FC-D56A87F5D5CC}" dt="2025-03-17T14:49:00.072" v="136"/>
        <pc:sldMkLst>
          <pc:docMk/>
          <pc:sldMk cId="463129430" sldId="1427"/>
        </pc:sldMkLst>
        <pc:spChg chg="mod">
          <ac:chgData name="Hugo FRANCOIS" userId="3381921d-e5b5-4d3a-92a3-f1dd193abefe" providerId="ADAL" clId="{97DC0041-2B8C-469C-88FC-D56A87F5D5CC}" dt="2025-03-17T14:47:19.279" v="135" actId="20577"/>
          <ac:spMkLst>
            <pc:docMk/>
            <pc:sldMk cId="463129430" sldId="1427"/>
            <ac:spMk id="2" creationId="{53E7E1FD-1A86-E850-690A-ECBBAC048CA9}"/>
          </ac:spMkLst>
        </pc:spChg>
      </pc:sldChg>
      <pc:sldChg chg="modSp mod">
        <pc:chgData name="Hugo FRANCOIS" userId="3381921d-e5b5-4d3a-92a3-f1dd193abefe" providerId="ADAL" clId="{97DC0041-2B8C-469C-88FC-D56A87F5D5CC}" dt="2025-03-21T10:18:35.294" v="168" actId="20577"/>
        <pc:sldMkLst>
          <pc:docMk/>
          <pc:sldMk cId="4174873640" sldId="1451"/>
        </pc:sldMkLst>
        <pc:spChg chg="mod">
          <ac:chgData name="Hugo FRANCOIS" userId="3381921d-e5b5-4d3a-92a3-f1dd193abefe" providerId="ADAL" clId="{97DC0041-2B8C-469C-88FC-D56A87F5D5CC}" dt="2025-03-21T10:18:35.294" v="168" actId="20577"/>
          <ac:spMkLst>
            <pc:docMk/>
            <pc:sldMk cId="4174873640" sldId="1451"/>
            <ac:spMk id="3" creationId="{49BA24F8-09A1-53EA-3EB9-120735CB53EC}"/>
          </ac:spMkLst>
        </pc:spChg>
      </pc:sldChg>
      <pc:sldChg chg="modSp mod">
        <pc:chgData name="Hugo FRANCOIS" userId="3381921d-e5b5-4d3a-92a3-f1dd193abefe" providerId="ADAL" clId="{97DC0041-2B8C-469C-88FC-D56A87F5D5CC}" dt="2025-03-17T14:46:53.370" v="132" actId="1076"/>
        <pc:sldMkLst>
          <pc:docMk/>
          <pc:sldMk cId="962581027" sldId="1452"/>
        </pc:sldMkLst>
        <pc:spChg chg="mod">
          <ac:chgData name="Hugo FRANCOIS" userId="3381921d-e5b5-4d3a-92a3-f1dd193abefe" providerId="ADAL" clId="{97DC0041-2B8C-469C-88FC-D56A87F5D5CC}" dt="2025-03-17T14:46:46.536" v="129" actId="1076"/>
          <ac:spMkLst>
            <pc:docMk/>
            <pc:sldMk cId="962581027" sldId="1452"/>
            <ac:spMk id="5" creationId="{CEF57EB4-6D61-01E9-FADD-E5D5B2C55EF5}"/>
          </ac:spMkLst>
        </pc:spChg>
        <pc:graphicFrameChg chg="mod modGraphic">
          <ac:chgData name="Hugo FRANCOIS" userId="3381921d-e5b5-4d3a-92a3-f1dd193abefe" providerId="ADAL" clId="{97DC0041-2B8C-469C-88FC-D56A87F5D5CC}" dt="2025-03-17T14:46:53.370" v="132" actId="1076"/>
          <ac:graphicFrameMkLst>
            <pc:docMk/>
            <pc:sldMk cId="962581027" sldId="1452"/>
            <ac:graphicFrameMk id="3" creationId="{CD013F69-D97A-5308-C9FE-34E6827E60C4}"/>
          </ac:graphicFrameMkLst>
        </pc:graphicFrameChg>
      </pc:sldChg>
      <pc:sldChg chg="addSp delSp modSp mod">
        <pc:chgData name="Hugo FRANCOIS" userId="3381921d-e5b5-4d3a-92a3-f1dd193abefe" providerId="ADAL" clId="{97DC0041-2B8C-469C-88FC-D56A87F5D5CC}" dt="2025-03-21T10:19:53.255" v="176" actId="478"/>
        <pc:sldMkLst>
          <pc:docMk/>
          <pc:sldMk cId="4208565633" sldId="1453"/>
        </pc:sldMkLst>
        <pc:picChg chg="del">
          <ac:chgData name="Hugo FRANCOIS" userId="3381921d-e5b5-4d3a-92a3-f1dd193abefe" providerId="ADAL" clId="{97DC0041-2B8C-469C-88FC-D56A87F5D5CC}" dt="2025-03-21T10:19:53.255" v="176" actId="478"/>
          <ac:picMkLst>
            <pc:docMk/>
            <pc:sldMk cId="4208565633" sldId="1453"/>
            <ac:picMk id="5" creationId="{CB12F562-5A53-B5F4-8A85-7CBBEFAB0E93}"/>
          </ac:picMkLst>
        </pc:picChg>
        <pc:picChg chg="add mod ord">
          <ac:chgData name="Hugo FRANCOIS" userId="3381921d-e5b5-4d3a-92a3-f1dd193abefe" providerId="ADAL" clId="{97DC0041-2B8C-469C-88FC-D56A87F5D5CC}" dt="2025-03-21T10:19:51.043" v="175" actId="167"/>
          <ac:picMkLst>
            <pc:docMk/>
            <pc:sldMk cId="4208565633" sldId="1453"/>
            <ac:picMk id="7" creationId="{0762B322-7305-9F35-8ED5-E874E7A944A3}"/>
          </ac:picMkLst>
        </pc:picChg>
      </pc:sldChg>
    </pc:docChg>
  </pc:docChgLst>
  <pc:docChgLst>
    <pc:chgData name="Doriane MOISAN" userId="00f8bf5f-bb5b-4cc2-8726-617518794801" providerId="ADAL" clId="{3DEAB048-EB4B-44FA-B131-98372BB221D7}"/>
    <pc:docChg chg="undo custSel addSld delSld modSld sldOrd modSection">
      <pc:chgData name="Doriane MOISAN" userId="00f8bf5f-bb5b-4cc2-8726-617518794801" providerId="ADAL" clId="{3DEAB048-EB4B-44FA-B131-98372BB221D7}" dt="2025-03-17T11:02:28.575" v="1191" actId="20577"/>
      <pc:docMkLst>
        <pc:docMk/>
      </pc:docMkLst>
      <pc:sldChg chg="addSp delSp modSp del mod">
        <pc:chgData name="Doriane MOISAN" userId="00f8bf5f-bb5b-4cc2-8726-617518794801" providerId="ADAL" clId="{3DEAB048-EB4B-44FA-B131-98372BB221D7}" dt="2025-03-14T13:34:20.729" v="573" actId="47"/>
        <pc:sldMkLst>
          <pc:docMk/>
          <pc:sldMk cId="1754088228" sldId="1358"/>
        </pc:sldMkLst>
      </pc:sldChg>
      <pc:sldChg chg="modSp mod">
        <pc:chgData name="Doriane MOISAN" userId="00f8bf5f-bb5b-4cc2-8726-617518794801" providerId="ADAL" clId="{3DEAB048-EB4B-44FA-B131-98372BB221D7}" dt="2025-03-14T14:06:50.992" v="697" actId="12"/>
        <pc:sldMkLst>
          <pc:docMk/>
          <pc:sldMk cId="2708053211" sldId="1363"/>
        </pc:sldMkLst>
        <pc:spChg chg="mod">
          <ac:chgData name="Doriane MOISAN" userId="00f8bf5f-bb5b-4cc2-8726-617518794801" providerId="ADAL" clId="{3DEAB048-EB4B-44FA-B131-98372BB221D7}" dt="2025-03-14T14:06:50.992" v="697" actId="12"/>
          <ac:spMkLst>
            <pc:docMk/>
            <pc:sldMk cId="2708053211" sldId="1363"/>
            <ac:spMk id="12" creationId="{3170E0B8-59C3-FFA5-E026-6B7F92CA0A66}"/>
          </ac:spMkLst>
        </pc:spChg>
      </pc:sldChg>
      <pc:sldChg chg="modSp mod">
        <pc:chgData name="Doriane MOISAN" userId="00f8bf5f-bb5b-4cc2-8726-617518794801" providerId="ADAL" clId="{3DEAB048-EB4B-44FA-B131-98372BB221D7}" dt="2025-03-17T09:28:21.749" v="1100" actId="1076"/>
        <pc:sldMkLst>
          <pc:docMk/>
          <pc:sldMk cId="1158364467" sldId="1372"/>
        </pc:sldMkLst>
      </pc:sldChg>
      <pc:sldChg chg="modSp mod">
        <pc:chgData name="Doriane MOISAN" userId="00f8bf5f-bb5b-4cc2-8726-617518794801" providerId="ADAL" clId="{3DEAB048-EB4B-44FA-B131-98372BB221D7}" dt="2025-03-14T14:07:22.912" v="699" actId="12"/>
        <pc:sldMkLst>
          <pc:docMk/>
          <pc:sldMk cId="350267046" sldId="1373"/>
        </pc:sldMkLst>
        <pc:spChg chg="mod">
          <ac:chgData name="Doriane MOISAN" userId="00f8bf5f-bb5b-4cc2-8726-617518794801" providerId="ADAL" clId="{3DEAB048-EB4B-44FA-B131-98372BB221D7}" dt="2025-03-14T14:07:22.912" v="699" actId="12"/>
          <ac:spMkLst>
            <pc:docMk/>
            <pc:sldMk cId="350267046" sldId="1373"/>
            <ac:spMk id="7" creationId="{217F2ECF-90DD-29CA-85B4-BCC64B7EFD32}"/>
          </ac:spMkLst>
        </pc:spChg>
      </pc:sldChg>
      <pc:sldChg chg="modSp mod">
        <pc:chgData name="Doriane MOISAN" userId="00f8bf5f-bb5b-4cc2-8726-617518794801" providerId="ADAL" clId="{3DEAB048-EB4B-44FA-B131-98372BB221D7}" dt="2025-03-14T14:01:29.514" v="695" actId="20577"/>
        <pc:sldMkLst>
          <pc:docMk/>
          <pc:sldMk cId="1393186225" sldId="1376"/>
        </pc:sldMkLst>
        <pc:spChg chg="mod">
          <ac:chgData name="Doriane MOISAN" userId="00f8bf5f-bb5b-4cc2-8726-617518794801" providerId="ADAL" clId="{3DEAB048-EB4B-44FA-B131-98372BB221D7}" dt="2025-03-14T14:01:29.514" v="695" actId="20577"/>
          <ac:spMkLst>
            <pc:docMk/>
            <pc:sldMk cId="1393186225" sldId="1376"/>
            <ac:spMk id="3" creationId="{CA9AE554-D5F4-EC3C-4923-EE36EE115B29}"/>
          </ac:spMkLst>
        </pc:spChg>
      </pc:sldChg>
      <pc:sldChg chg="modSp mod">
        <pc:chgData name="Doriane MOISAN" userId="00f8bf5f-bb5b-4cc2-8726-617518794801" providerId="ADAL" clId="{3DEAB048-EB4B-44FA-B131-98372BB221D7}" dt="2025-03-14T14:07:52.811" v="703" actId="12"/>
        <pc:sldMkLst>
          <pc:docMk/>
          <pc:sldMk cId="361036226" sldId="1385"/>
        </pc:sldMkLst>
        <pc:spChg chg="mod">
          <ac:chgData name="Doriane MOISAN" userId="00f8bf5f-bb5b-4cc2-8726-617518794801" providerId="ADAL" clId="{3DEAB048-EB4B-44FA-B131-98372BB221D7}" dt="2025-03-14T14:07:52.811" v="703" actId="12"/>
          <ac:spMkLst>
            <pc:docMk/>
            <pc:sldMk cId="361036226" sldId="1385"/>
            <ac:spMk id="6" creationId="{BF74FF34-C5D9-451A-EBD7-C5183F6BFAE8}"/>
          </ac:spMkLst>
        </pc:spChg>
      </pc:sldChg>
      <pc:sldChg chg="modSp mod">
        <pc:chgData name="Doriane MOISAN" userId="00f8bf5f-bb5b-4cc2-8726-617518794801" providerId="ADAL" clId="{3DEAB048-EB4B-44FA-B131-98372BB221D7}" dt="2025-03-14T14:08:14.598" v="704" actId="12"/>
        <pc:sldMkLst>
          <pc:docMk/>
          <pc:sldMk cId="880452736" sldId="1396"/>
        </pc:sldMkLst>
        <pc:spChg chg="mod">
          <ac:chgData name="Doriane MOISAN" userId="00f8bf5f-bb5b-4cc2-8726-617518794801" providerId="ADAL" clId="{3DEAB048-EB4B-44FA-B131-98372BB221D7}" dt="2025-03-14T14:08:14.598" v="704" actId="12"/>
          <ac:spMkLst>
            <pc:docMk/>
            <pc:sldMk cId="880452736" sldId="1396"/>
            <ac:spMk id="12" creationId="{C926C81B-011B-558F-C858-6E87FA05BD58}"/>
          </ac:spMkLst>
        </pc:spChg>
      </pc:sldChg>
      <pc:sldChg chg="modSp mod">
        <pc:chgData name="Doriane MOISAN" userId="00f8bf5f-bb5b-4cc2-8726-617518794801" providerId="ADAL" clId="{3DEAB048-EB4B-44FA-B131-98372BB221D7}" dt="2025-03-14T14:09:32.488" v="710" actId="12"/>
        <pc:sldMkLst>
          <pc:docMk/>
          <pc:sldMk cId="2012457891" sldId="1412"/>
        </pc:sldMkLst>
        <pc:spChg chg="mod">
          <ac:chgData name="Doriane MOISAN" userId="00f8bf5f-bb5b-4cc2-8726-617518794801" providerId="ADAL" clId="{3DEAB048-EB4B-44FA-B131-98372BB221D7}" dt="2025-03-14T14:09:13.562" v="709" actId="12"/>
          <ac:spMkLst>
            <pc:docMk/>
            <pc:sldMk cId="2012457891" sldId="1412"/>
            <ac:spMk id="8" creationId="{9810CE09-5492-CE9F-2BA1-4A12B4CB57FB}"/>
          </ac:spMkLst>
        </pc:spChg>
        <pc:spChg chg="mod">
          <ac:chgData name="Doriane MOISAN" userId="00f8bf5f-bb5b-4cc2-8726-617518794801" providerId="ADAL" clId="{3DEAB048-EB4B-44FA-B131-98372BB221D7}" dt="2025-03-14T14:09:32.488" v="710" actId="12"/>
          <ac:spMkLst>
            <pc:docMk/>
            <pc:sldMk cId="2012457891" sldId="1412"/>
            <ac:spMk id="15" creationId="{84819E96-5139-3A24-F6BD-00846D227086}"/>
          </ac:spMkLst>
        </pc:spChg>
      </pc:sldChg>
      <pc:sldChg chg="modSp mod">
        <pc:chgData name="Doriane MOISAN" userId="00f8bf5f-bb5b-4cc2-8726-617518794801" providerId="ADAL" clId="{3DEAB048-EB4B-44FA-B131-98372BB221D7}" dt="2025-03-14T13:58:07.431" v="620" actId="20577"/>
        <pc:sldMkLst>
          <pc:docMk/>
          <pc:sldMk cId="464192890" sldId="1419"/>
        </pc:sldMkLst>
        <pc:spChg chg="mod">
          <ac:chgData name="Doriane MOISAN" userId="00f8bf5f-bb5b-4cc2-8726-617518794801" providerId="ADAL" clId="{3DEAB048-EB4B-44FA-B131-98372BB221D7}" dt="2025-03-14T13:58:07.431" v="620" actId="20577"/>
          <ac:spMkLst>
            <pc:docMk/>
            <pc:sldMk cId="464192890" sldId="1419"/>
            <ac:spMk id="3" creationId="{A8CDD2D2-A37E-C8FA-9DA9-41495BB9517F}"/>
          </ac:spMkLst>
        </pc:spChg>
      </pc:sldChg>
      <pc:sldChg chg="addSp delSp modSp mod">
        <pc:chgData name="Doriane MOISAN" userId="00f8bf5f-bb5b-4cc2-8726-617518794801" providerId="ADAL" clId="{3DEAB048-EB4B-44FA-B131-98372BB221D7}" dt="2025-03-14T13:07:29.787" v="4" actId="1076"/>
        <pc:sldMkLst>
          <pc:docMk/>
          <pc:sldMk cId="3906186574" sldId="1423"/>
        </pc:sldMkLst>
      </pc:sldChg>
      <pc:sldChg chg="modSp mod">
        <pc:chgData name="Doriane MOISAN" userId="00f8bf5f-bb5b-4cc2-8726-617518794801" providerId="ADAL" clId="{3DEAB048-EB4B-44FA-B131-98372BB221D7}" dt="2025-03-14T13:35:42.249" v="576" actId="20577"/>
        <pc:sldMkLst>
          <pc:docMk/>
          <pc:sldMk cId="1293592513" sldId="1429"/>
        </pc:sldMkLst>
        <pc:spChg chg="mod">
          <ac:chgData name="Doriane MOISAN" userId="00f8bf5f-bb5b-4cc2-8726-617518794801" providerId="ADAL" clId="{3DEAB048-EB4B-44FA-B131-98372BB221D7}" dt="2025-03-14T13:35:42.249" v="576" actId="20577"/>
          <ac:spMkLst>
            <pc:docMk/>
            <pc:sldMk cId="1293592513" sldId="1429"/>
            <ac:spMk id="11" creationId="{C475250A-B419-7659-B2BF-DF3D6994A030}"/>
          </ac:spMkLst>
        </pc:spChg>
      </pc:sldChg>
      <pc:sldChg chg="modSp mod">
        <pc:chgData name="Doriane MOISAN" userId="00f8bf5f-bb5b-4cc2-8726-617518794801" providerId="ADAL" clId="{3DEAB048-EB4B-44FA-B131-98372BB221D7}" dt="2025-03-14T14:14:20.673" v="728" actId="1076"/>
        <pc:sldMkLst>
          <pc:docMk/>
          <pc:sldMk cId="3087363388" sldId="1433"/>
        </pc:sldMkLst>
        <pc:spChg chg="mod">
          <ac:chgData name="Doriane MOISAN" userId="00f8bf5f-bb5b-4cc2-8726-617518794801" providerId="ADAL" clId="{3DEAB048-EB4B-44FA-B131-98372BB221D7}" dt="2025-03-14T13:36:05.151" v="595" actId="20577"/>
          <ac:spMkLst>
            <pc:docMk/>
            <pc:sldMk cId="3087363388" sldId="1433"/>
            <ac:spMk id="2" creationId="{4660EABB-E9B4-71E5-73D4-7804B35CC5F9}"/>
          </ac:spMkLst>
        </pc:spChg>
        <pc:spChg chg="mod">
          <ac:chgData name="Doriane MOISAN" userId="00f8bf5f-bb5b-4cc2-8726-617518794801" providerId="ADAL" clId="{3DEAB048-EB4B-44FA-B131-98372BB221D7}" dt="2025-03-14T14:13:34.981" v="726" actId="2711"/>
          <ac:spMkLst>
            <pc:docMk/>
            <pc:sldMk cId="3087363388" sldId="1433"/>
            <ac:spMk id="16" creationId="{C5E43D8D-7B42-0DE6-4EB2-D9FAAC151269}"/>
          </ac:spMkLst>
        </pc:spChg>
        <pc:spChg chg="mod">
          <ac:chgData name="Doriane MOISAN" userId="00f8bf5f-bb5b-4cc2-8726-617518794801" providerId="ADAL" clId="{3DEAB048-EB4B-44FA-B131-98372BB221D7}" dt="2025-03-14T14:14:20.673" v="728" actId="1076"/>
          <ac:spMkLst>
            <pc:docMk/>
            <pc:sldMk cId="3087363388" sldId="1433"/>
            <ac:spMk id="17" creationId="{2A16779D-230A-7BB8-5058-AAE7C6F4C4C3}"/>
          </ac:spMkLst>
        </pc:spChg>
        <pc:picChg chg="mod">
          <ac:chgData name="Doriane MOISAN" userId="00f8bf5f-bb5b-4cc2-8726-617518794801" providerId="ADAL" clId="{3DEAB048-EB4B-44FA-B131-98372BB221D7}" dt="2025-03-14T14:14:18.496" v="727" actId="1076"/>
          <ac:picMkLst>
            <pc:docMk/>
            <pc:sldMk cId="3087363388" sldId="1433"/>
            <ac:picMk id="1028" creationId="{AE86DDFE-2D48-2DE8-B3F6-3CF2AA51B77D}"/>
          </ac:picMkLst>
        </pc:picChg>
      </pc:sldChg>
      <pc:sldChg chg="addSp delSp modSp mod">
        <pc:chgData name="Doriane MOISAN" userId="00f8bf5f-bb5b-4cc2-8726-617518794801" providerId="ADAL" clId="{3DEAB048-EB4B-44FA-B131-98372BB221D7}" dt="2025-03-17T10:30:24.141" v="1182" actId="478"/>
        <pc:sldMkLst>
          <pc:docMk/>
          <pc:sldMk cId="4181526255" sldId="1436"/>
        </pc:sldMkLst>
        <pc:spChg chg="mod">
          <ac:chgData name="Doriane MOISAN" userId="00f8bf5f-bb5b-4cc2-8726-617518794801" providerId="ADAL" clId="{3DEAB048-EB4B-44FA-B131-98372BB221D7}" dt="2025-03-14T14:09:43.967" v="711" actId="12"/>
          <ac:spMkLst>
            <pc:docMk/>
            <pc:sldMk cId="4181526255" sldId="1436"/>
            <ac:spMk id="11" creationId="{A7890999-C0E3-488D-9C94-E50E6EA4FF5D}"/>
          </ac:spMkLst>
        </pc:spChg>
      </pc:sldChg>
      <pc:sldChg chg="modSp mod">
        <pc:chgData name="Doriane MOISAN" userId="00f8bf5f-bb5b-4cc2-8726-617518794801" providerId="ADAL" clId="{3DEAB048-EB4B-44FA-B131-98372BB221D7}" dt="2025-03-14T14:08:25.075" v="705" actId="12"/>
        <pc:sldMkLst>
          <pc:docMk/>
          <pc:sldMk cId="1866158874" sldId="1439"/>
        </pc:sldMkLst>
        <pc:spChg chg="mod">
          <ac:chgData name="Doriane MOISAN" userId="00f8bf5f-bb5b-4cc2-8726-617518794801" providerId="ADAL" clId="{3DEAB048-EB4B-44FA-B131-98372BB221D7}" dt="2025-03-14T14:08:25.075" v="705" actId="12"/>
          <ac:spMkLst>
            <pc:docMk/>
            <pc:sldMk cId="1866158874" sldId="1439"/>
            <ac:spMk id="12" creationId="{7D785966-1F86-2724-CA31-B6AC0224D3BE}"/>
          </ac:spMkLst>
        </pc:spChg>
      </pc:sldChg>
      <pc:sldChg chg="modSp mod">
        <pc:chgData name="Doriane MOISAN" userId="00f8bf5f-bb5b-4cc2-8726-617518794801" providerId="ADAL" clId="{3DEAB048-EB4B-44FA-B131-98372BB221D7}" dt="2025-03-17T09:20:45.737" v="1053" actId="20577"/>
        <pc:sldMkLst>
          <pc:docMk/>
          <pc:sldMk cId="665549754" sldId="1441"/>
        </pc:sldMkLst>
        <pc:spChg chg="mod">
          <ac:chgData name="Doriane MOISAN" userId="00f8bf5f-bb5b-4cc2-8726-617518794801" providerId="ADAL" clId="{3DEAB048-EB4B-44FA-B131-98372BB221D7}" dt="2025-03-17T09:20:45.737" v="1053" actId="20577"/>
          <ac:spMkLst>
            <pc:docMk/>
            <pc:sldMk cId="665549754" sldId="1441"/>
            <ac:spMk id="10" creationId="{F122B11A-2407-3E1D-4DE7-42BF9EBD4A72}"/>
          </ac:spMkLst>
        </pc:spChg>
      </pc:sldChg>
      <pc:sldChg chg="mod modShow">
        <pc:chgData name="Doriane MOISAN" userId="00f8bf5f-bb5b-4cc2-8726-617518794801" providerId="ADAL" clId="{3DEAB048-EB4B-44FA-B131-98372BB221D7}" dt="2025-03-14T13:08:48.781" v="5" actId="729"/>
        <pc:sldMkLst>
          <pc:docMk/>
          <pc:sldMk cId="1314476750" sldId="1443"/>
        </pc:sldMkLst>
      </pc:sldChg>
      <pc:sldChg chg="del mod ord modShow">
        <pc:chgData name="Doriane MOISAN" userId="00f8bf5f-bb5b-4cc2-8726-617518794801" providerId="ADAL" clId="{3DEAB048-EB4B-44FA-B131-98372BB221D7}" dt="2025-03-17T09:07:12.570" v="1045" actId="47"/>
        <pc:sldMkLst>
          <pc:docMk/>
          <pc:sldMk cId="2193799778" sldId="1445"/>
        </pc:sldMkLst>
      </pc:sldChg>
      <pc:sldChg chg="modSp del mod">
        <pc:chgData name="Doriane MOISAN" userId="00f8bf5f-bb5b-4cc2-8726-617518794801" providerId="ADAL" clId="{3DEAB048-EB4B-44FA-B131-98372BB221D7}" dt="2025-03-17T10:27:59.906" v="1167" actId="47"/>
        <pc:sldMkLst>
          <pc:docMk/>
          <pc:sldMk cId="4121506661" sldId="1447"/>
        </pc:sldMkLst>
      </pc:sldChg>
      <pc:sldChg chg="modSp mod">
        <pc:chgData name="Doriane MOISAN" userId="00f8bf5f-bb5b-4cc2-8726-617518794801" providerId="ADAL" clId="{3DEAB048-EB4B-44FA-B131-98372BB221D7}" dt="2025-03-17T11:02:28.575" v="1191" actId="20577"/>
        <pc:sldMkLst>
          <pc:docMk/>
          <pc:sldMk cId="1157714635" sldId="1448"/>
        </pc:sldMkLst>
        <pc:spChg chg="mod">
          <ac:chgData name="Doriane MOISAN" userId="00f8bf5f-bb5b-4cc2-8726-617518794801" providerId="ADAL" clId="{3DEAB048-EB4B-44FA-B131-98372BB221D7}" dt="2025-03-17T11:02:28.575" v="1191" actId="20577"/>
          <ac:spMkLst>
            <pc:docMk/>
            <pc:sldMk cId="1157714635" sldId="1448"/>
            <ac:spMk id="17" creationId="{CABAED30-F216-11F6-77D3-867ACF84AB04}"/>
          </ac:spMkLst>
        </pc:spChg>
        <pc:spChg chg="mod">
          <ac:chgData name="Doriane MOISAN" userId="00f8bf5f-bb5b-4cc2-8726-617518794801" providerId="ADAL" clId="{3DEAB048-EB4B-44FA-B131-98372BB221D7}" dt="2025-03-17T09:23:21.401" v="1083" actId="20577"/>
          <ac:spMkLst>
            <pc:docMk/>
            <pc:sldMk cId="1157714635" sldId="1448"/>
            <ac:spMk id="19" creationId="{2EB31199-4212-8419-D99C-795FB49018FA}"/>
          </ac:spMkLst>
        </pc:spChg>
      </pc:sldChg>
      <pc:sldChg chg="add del">
        <pc:chgData name="Doriane MOISAN" userId="00f8bf5f-bb5b-4cc2-8726-617518794801" providerId="ADAL" clId="{3DEAB048-EB4B-44FA-B131-98372BB221D7}" dt="2025-03-14T13:05:47.439" v="1" actId="47"/>
        <pc:sldMkLst>
          <pc:docMk/>
          <pc:sldMk cId="805059715" sldId="1453"/>
        </pc:sldMkLst>
      </pc:sldChg>
      <pc:sldChg chg="addSp delSp modSp add mod modCm">
        <pc:chgData name="Doriane MOISAN" userId="00f8bf5f-bb5b-4cc2-8726-617518794801" providerId="ADAL" clId="{3DEAB048-EB4B-44FA-B131-98372BB221D7}" dt="2025-03-14T13:34:14.681" v="572" actId="1076"/>
        <pc:sldMkLst>
          <pc:docMk/>
          <pc:sldMk cId="4208565633" sldId="1453"/>
        </pc:sldMkLst>
        <pc:spChg chg="mod">
          <ac:chgData name="Doriane MOISAN" userId="00f8bf5f-bb5b-4cc2-8726-617518794801" providerId="ADAL" clId="{3DEAB048-EB4B-44FA-B131-98372BB221D7}" dt="2025-03-14T13:32:53.973" v="564" actId="20577"/>
          <ac:spMkLst>
            <pc:docMk/>
            <pc:sldMk cId="4208565633" sldId="1453"/>
            <ac:spMk id="2" creationId="{F6727953-C931-8D0B-77D2-8B9A637E8E4B}"/>
          </ac:spMkLst>
        </pc:spChg>
        <pc:spChg chg="add mod">
          <ac:chgData name="Doriane MOISAN" userId="00f8bf5f-bb5b-4cc2-8726-617518794801" providerId="ADAL" clId="{3DEAB048-EB4B-44FA-B131-98372BB221D7}" dt="2025-03-14T13:33:36.815" v="568"/>
          <ac:spMkLst>
            <pc:docMk/>
            <pc:sldMk cId="4208565633" sldId="1453"/>
            <ac:spMk id="13" creationId="{80E69434-AA54-2232-6FF1-349E271C62BE}"/>
          </ac:spMkLst>
        </pc:spChg>
        <pc:spChg chg="add mod">
          <ac:chgData name="Doriane MOISAN" userId="00f8bf5f-bb5b-4cc2-8726-617518794801" providerId="ADAL" clId="{3DEAB048-EB4B-44FA-B131-98372BB221D7}" dt="2025-03-14T13:33:36.815" v="568"/>
          <ac:spMkLst>
            <pc:docMk/>
            <pc:sldMk cId="4208565633" sldId="1453"/>
            <ac:spMk id="15" creationId="{4516B61C-3855-B2DF-D040-71870BEF128B}"/>
          </ac:spMkLst>
        </pc:spChg>
        <pc:spChg chg="add mod">
          <ac:chgData name="Doriane MOISAN" userId="00f8bf5f-bb5b-4cc2-8726-617518794801" providerId="ADAL" clId="{3DEAB048-EB4B-44FA-B131-98372BB221D7}" dt="2025-03-14T13:33:36.815" v="568"/>
          <ac:spMkLst>
            <pc:docMk/>
            <pc:sldMk cId="4208565633" sldId="1453"/>
            <ac:spMk id="17" creationId="{A62C8698-23E3-6CA7-39B5-656FBEA37093}"/>
          </ac:spMkLst>
        </pc:spChg>
        <pc:spChg chg="add mod">
          <ac:chgData name="Doriane MOISAN" userId="00f8bf5f-bb5b-4cc2-8726-617518794801" providerId="ADAL" clId="{3DEAB048-EB4B-44FA-B131-98372BB221D7}" dt="2025-03-14T13:33:36.815" v="568"/>
          <ac:spMkLst>
            <pc:docMk/>
            <pc:sldMk cId="4208565633" sldId="1453"/>
            <ac:spMk id="18" creationId="{A3DDF9DB-DCA1-3BF4-3F8E-6E368F124899}"/>
          </ac:spMkLst>
        </pc:spChg>
        <pc:spChg chg="add mod">
          <ac:chgData name="Doriane MOISAN" userId="00f8bf5f-bb5b-4cc2-8726-617518794801" providerId="ADAL" clId="{3DEAB048-EB4B-44FA-B131-98372BB221D7}" dt="2025-03-14T13:33:36.815" v="568"/>
          <ac:spMkLst>
            <pc:docMk/>
            <pc:sldMk cId="4208565633" sldId="1453"/>
            <ac:spMk id="20" creationId="{ED39BAAD-B058-FE76-27B8-03F07904FB90}"/>
          </ac:spMkLst>
        </pc:spChg>
        <pc:spChg chg="add mod">
          <ac:chgData name="Doriane MOISAN" userId="00f8bf5f-bb5b-4cc2-8726-617518794801" providerId="ADAL" clId="{3DEAB048-EB4B-44FA-B131-98372BB221D7}" dt="2025-03-14T13:33:36.815" v="568"/>
          <ac:spMkLst>
            <pc:docMk/>
            <pc:sldMk cId="4208565633" sldId="1453"/>
            <ac:spMk id="21" creationId="{214EC648-AE0F-07BC-E494-EA5781015E4E}"/>
          </ac:spMkLst>
        </pc:spChg>
        <pc:spChg chg="add mod">
          <ac:chgData name="Doriane MOISAN" userId="00f8bf5f-bb5b-4cc2-8726-617518794801" providerId="ADAL" clId="{3DEAB048-EB4B-44FA-B131-98372BB221D7}" dt="2025-03-14T13:33:36.815" v="568"/>
          <ac:spMkLst>
            <pc:docMk/>
            <pc:sldMk cId="4208565633" sldId="1453"/>
            <ac:spMk id="26" creationId="{FABDFC76-4572-310D-FA23-9CC027722163}"/>
          </ac:spMkLst>
        </pc:spChg>
        <pc:spChg chg="add mod">
          <ac:chgData name="Doriane MOISAN" userId="00f8bf5f-bb5b-4cc2-8726-617518794801" providerId="ADAL" clId="{3DEAB048-EB4B-44FA-B131-98372BB221D7}" dt="2025-03-14T13:33:36.815" v="568"/>
          <ac:spMkLst>
            <pc:docMk/>
            <pc:sldMk cId="4208565633" sldId="1453"/>
            <ac:spMk id="30" creationId="{F121DE7F-AB40-35FB-56BF-8B5487103E3B}"/>
          </ac:spMkLst>
        </pc:spChg>
        <pc:spChg chg="add mod">
          <ac:chgData name="Doriane MOISAN" userId="00f8bf5f-bb5b-4cc2-8726-617518794801" providerId="ADAL" clId="{3DEAB048-EB4B-44FA-B131-98372BB221D7}" dt="2025-03-14T13:33:36.815" v="568"/>
          <ac:spMkLst>
            <pc:docMk/>
            <pc:sldMk cId="4208565633" sldId="1453"/>
            <ac:spMk id="31" creationId="{08EC5E4B-1034-C9AA-77F1-B1A4DF1D320B}"/>
          </ac:spMkLst>
        </pc:spChg>
        <pc:spChg chg="add mod">
          <ac:chgData name="Doriane MOISAN" userId="00f8bf5f-bb5b-4cc2-8726-617518794801" providerId="ADAL" clId="{3DEAB048-EB4B-44FA-B131-98372BB221D7}" dt="2025-03-14T13:33:36.815" v="568"/>
          <ac:spMkLst>
            <pc:docMk/>
            <pc:sldMk cId="4208565633" sldId="1453"/>
            <ac:spMk id="36" creationId="{BC0CF301-E920-FD9E-17D3-D3EE8C0BA0C0}"/>
          </ac:spMkLst>
        </pc:spChg>
        <pc:spChg chg="add mod">
          <ac:chgData name="Doriane MOISAN" userId="00f8bf5f-bb5b-4cc2-8726-617518794801" providerId="ADAL" clId="{3DEAB048-EB4B-44FA-B131-98372BB221D7}" dt="2025-03-14T13:33:58.231" v="570"/>
          <ac:spMkLst>
            <pc:docMk/>
            <pc:sldMk cId="4208565633" sldId="1453"/>
            <ac:spMk id="37" creationId="{CF9DF8C2-7E5D-6449-3A8F-306157940160}"/>
          </ac:spMkLst>
        </pc:spChg>
        <pc:spChg chg="add mod">
          <ac:chgData name="Doriane MOISAN" userId="00f8bf5f-bb5b-4cc2-8726-617518794801" providerId="ADAL" clId="{3DEAB048-EB4B-44FA-B131-98372BB221D7}" dt="2025-03-14T13:34:14.681" v="572" actId="1076"/>
          <ac:spMkLst>
            <pc:docMk/>
            <pc:sldMk cId="4208565633" sldId="1453"/>
            <ac:spMk id="38" creationId="{C4220141-9546-A131-53FA-54C5A5B9C9A1}"/>
          </ac:spMkLst>
        </pc:spChg>
        <pc:extLst>
          <p:ext xmlns:p="http://schemas.openxmlformats.org/presentationml/2006/main" uri="{D6D511B9-2390-475A-947B-AFAB55BFBCF1}">
            <pc226:cmChg xmlns:pc226="http://schemas.microsoft.com/office/powerpoint/2022/06/main/command" chg="mod">
              <pc226:chgData name="Doriane MOISAN" userId="00f8bf5f-bb5b-4cc2-8726-617518794801" providerId="ADAL" clId="{3DEAB048-EB4B-44FA-B131-98372BB221D7}" dt="2025-03-14T13:32:53.973" v="564" actId="20577"/>
              <pc2:cmMkLst xmlns:pc2="http://schemas.microsoft.com/office/powerpoint/2019/9/main/command">
                <pc:docMk/>
                <pc:sldMk cId="4208565633" sldId="1453"/>
                <pc2:cmMk id="{E1200D24-95EB-45F8-B2E4-A0219EE9F793}"/>
              </pc2:cmMkLst>
            </pc226:cmChg>
          </p:ext>
        </pc:extLst>
      </pc:sldChg>
      <pc:sldChg chg="addSp delSp modSp add mod">
        <pc:chgData name="Doriane MOISAN" userId="00f8bf5f-bb5b-4cc2-8726-617518794801" providerId="ADAL" clId="{3DEAB048-EB4B-44FA-B131-98372BB221D7}" dt="2025-03-14T14:15:52.526" v="795" actId="1076"/>
        <pc:sldMkLst>
          <pc:docMk/>
          <pc:sldMk cId="215437842" sldId="1454"/>
        </pc:sldMkLst>
        <pc:spChg chg="mod">
          <ac:chgData name="Doriane MOISAN" userId="00f8bf5f-bb5b-4cc2-8726-617518794801" providerId="ADAL" clId="{3DEAB048-EB4B-44FA-B131-98372BB221D7}" dt="2025-03-14T14:15:31.825" v="793" actId="20577"/>
          <ac:spMkLst>
            <pc:docMk/>
            <pc:sldMk cId="215437842" sldId="1454"/>
            <ac:spMk id="2" creationId="{5748EACC-8032-F8DB-9E65-1A6EA31E08B0}"/>
          </ac:spMkLst>
        </pc:spChg>
        <pc:picChg chg="add mod">
          <ac:chgData name="Doriane MOISAN" userId="00f8bf5f-bb5b-4cc2-8726-617518794801" providerId="ADAL" clId="{3DEAB048-EB4B-44FA-B131-98372BB221D7}" dt="2025-03-14T14:15:52.526" v="795" actId="1076"/>
          <ac:picMkLst>
            <pc:docMk/>
            <pc:sldMk cId="215437842" sldId="1454"/>
            <ac:picMk id="9" creationId="{E5726C24-81FF-CC35-153B-83244437F13B}"/>
          </ac:picMkLst>
        </pc:picChg>
      </pc:sldChg>
      <pc:sldChg chg="add del">
        <pc:chgData name="Doriane MOISAN" userId="00f8bf5f-bb5b-4cc2-8726-617518794801" providerId="ADAL" clId="{3DEAB048-EB4B-44FA-B131-98372BB221D7}" dt="2025-03-14T13:38:25.884" v="599" actId="47"/>
        <pc:sldMkLst>
          <pc:docMk/>
          <pc:sldMk cId="2237998425" sldId="1454"/>
        </pc:sldMkLst>
      </pc:sldChg>
      <pc:sldChg chg="delSp modSp add del mod">
        <pc:chgData name="Doriane MOISAN" userId="00f8bf5f-bb5b-4cc2-8726-617518794801" providerId="ADAL" clId="{3DEAB048-EB4B-44FA-B131-98372BB221D7}" dt="2025-03-14T14:18:17.130" v="1044" actId="47"/>
        <pc:sldMkLst>
          <pc:docMk/>
          <pc:sldMk cId="256305060" sldId="1455"/>
        </pc:sldMkLst>
      </pc:sldChg>
    </pc:docChg>
  </pc:docChgLst>
  <pc:docChgLst>
    <pc:chgData name="Julie MOYSAN" userId="433f00a9-5b32-4916-9832-7f9fde6ea876" providerId="ADAL" clId="{258E3A52-009E-4FF9-A129-A5CE6213DA1D}"/>
    <pc:docChg chg="undo custSel addSld delSld modSld modSection">
      <pc:chgData name="Julie MOYSAN" userId="433f00a9-5b32-4916-9832-7f9fde6ea876" providerId="ADAL" clId="{258E3A52-009E-4FF9-A129-A5CE6213DA1D}" dt="2025-03-14T16:16:16.895" v="4" actId="680"/>
      <pc:docMkLst>
        <pc:docMk/>
      </pc:docMkLst>
      <pc:sldChg chg="addSp delSp modSp mod">
        <pc:chgData name="Julie MOYSAN" userId="433f00a9-5b32-4916-9832-7f9fde6ea876" providerId="ADAL" clId="{258E3A52-009E-4FF9-A129-A5CE6213DA1D}" dt="2025-03-14T15:38:08.075" v="2" actId="21"/>
        <pc:sldMkLst>
          <pc:docMk/>
          <pc:sldMk cId="6382251" sldId="355"/>
        </pc:sldMkLst>
        <pc:spChg chg="add del mod">
          <ac:chgData name="Julie MOYSAN" userId="433f00a9-5b32-4916-9832-7f9fde6ea876" providerId="ADAL" clId="{258E3A52-009E-4FF9-A129-A5CE6213DA1D}" dt="2025-03-14T15:38:08.075" v="2" actId="21"/>
          <ac:spMkLst>
            <pc:docMk/>
            <pc:sldMk cId="6382251" sldId="355"/>
            <ac:spMk id="9" creationId="{D98C5054-671A-67DC-5BF1-BF4C4607AF97}"/>
          </ac:spMkLst>
        </pc:spChg>
      </pc:sldChg>
      <pc:sldChg chg="new del">
        <pc:chgData name="Julie MOYSAN" userId="433f00a9-5b32-4916-9832-7f9fde6ea876" providerId="ADAL" clId="{258E3A52-009E-4FF9-A129-A5CE6213DA1D}" dt="2025-03-14T16:16:16.895" v="4" actId="680"/>
        <pc:sldMkLst>
          <pc:docMk/>
          <pc:sldMk cId="1004930349" sldId="1455"/>
        </pc:sldMkLst>
      </pc:sldChg>
    </pc:docChg>
  </pc:docChgLst>
</pc:chgInfo>
</file>

<file path=ppt/comments/modernComment_55F_BD9EB782.xml><?xml version="1.0" encoding="utf-8"?>
<p188:cmLst xmlns:a="http://schemas.openxmlformats.org/drawingml/2006/main" xmlns:r="http://schemas.openxmlformats.org/officeDocument/2006/relationships" xmlns:p188="http://schemas.microsoft.com/office/powerpoint/2018/8/main">
  <p188:cm id="{2677AAAC-0B05-4CE1-9685-6E91B341A521}" authorId="{8F74665F-982D-48DB-67DA-4D15C84A5FA0}" created="2025-03-06T15:24:18.307">
    <ac:txMkLst xmlns:ac="http://schemas.microsoft.com/office/drawing/2013/main/command">
      <pc:docMk xmlns:pc="http://schemas.microsoft.com/office/powerpoint/2013/main/command"/>
      <pc:sldMk xmlns:pc="http://schemas.microsoft.com/office/powerpoint/2013/main/command" cId="3181295490" sldId="1375"/>
      <ac:spMk id="5" creationId="{E6043961-D100-EBAE-3AA9-B8AE917631FE}"/>
      <ac:txMk cp="183" len="25">
        <ac:context len="212" hash="2005941702"/>
      </ac:txMk>
    </ac:txMkLst>
    <p188:replyLst>
      <p188:reply id="{A106014A-563B-4AC5-A84F-8D769A86FAC6}" authorId="{F20B4735-8A61-6162-A760-B4C8D8CB2D55}" created="2025-03-10T08:59:19.416">
        <p188:txBody>
          <a:bodyPr/>
          <a:lstStyle/>
          <a:p>
            <a:r>
              <a:rPr lang="fr-FR"/>
              <a:t>non</a:t>
            </a:r>
          </a:p>
        </p188:txBody>
      </p188:reply>
    </p188:replyLst>
    <p188:txBody>
      <a:bodyPr/>
      <a:lstStyle/>
      <a:p>
        <a:r>
          <a:rPr lang="en-US"/>
          <a:t>aucune autres contraintes techniques ou servitudes à faire apparaitre ?</a:t>
        </a:r>
      </a:p>
    </p188:txBody>
  </p188:cm>
  <p188:cm id="{73CAF037-536F-4C8F-A289-2750F6B93700}" authorId="{0193ED6D-E14A-5130-8719-0D06ED9CAF4D}" created="2025-03-13T13:23:48.690">
    <ac:deMkLst xmlns:ac="http://schemas.microsoft.com/office/drawing/2013/main/command">
      <pc:docMk xmlns:pc="http://schemas.microsoft.com/office/powerpoint/2013/main/command"/>
      <pc:sldMk xmlns:pc="http://schemas.microsoft.com/office/powerpoint/2013/main/command" cId="3181295490" sldId="1375"/>
      <ac:spMk id="2" creationId="{7A27B3EE-9848-7190-0DB0-87A397809F96}"/>
    </ac:deMkLst>
    <p188:replyLst>
      <p188:reply id="{5499B995-4BF1-42B0-8A7F-9F82398BC652}" authorId="{F20B4735-8A61-6162-A760-B4C8D8CB2D55}" created="2025-03-14T10:08:53.075">
        <p188:txBody>
          <a:bodyPr/>
          <a:lstStyle/>
          <a:p>
            <a:r>
              <a:rPr lang="fr-FR"/>
              <a:t>annexe</a:t>
            </a:r>
          </a:p>
        </p188:txBody>
      </p188:reply>
    </p188:replyLst>
    <p188:txBody>
      <a:bodyPr/>
      <a:lstStyle/>
      <a:p>
        <a:r>
          <a:rPr lang="fr-FR"/>
          <a:t>Supprimer cette slide aussi, celle de la synthèse des enjeux se suffit à elle-même selon moi.Pour les incidences potentielle, on est déjà dans de l’impact donc ca ne doit pas apparaître ici
Ar contre les EBC + ZH des PLU seront à ajouter sur la carte de plan du projet pour le comité de projet conformément à la réglementation, voir commentaire sur la slide plan projet. Je masque la diapo en attendant</a:t>
        </a:r>
      </a:p>
    </p188:txBody>
  </p188:cm>
</p188:cmLst>
</file>

<file path=ppt/comments/modernComment_598_8EAD0C17.xml><?xml version="1.0" encoding="utf-8"?>
<p188:cmLst xmlns:a="http://schemas.openxmlformats.org/drawingml/2006/main" xmlns:r="http://schemas.openxmlformats.org/officeDocument/2006/relationships" xmlns:p188="http://schemas.microsoft.com/office/powerpoint/2018/8/main">
  <p188:cm id="{9B79D47F-DAB8-40EF-A529-06313F20D5BE}" authorId="{02E54159-E2B0-1C30-EA88-96ED4CB468BD}" status="resolved" created="2025-03-12T12:18:41.835" complete="100000">
    <pc:sldMkLst xmlns:pc="http://schemas.microsoft.com/office/powerpoint/2013/main/command">
      <pc:docMk/>
      <pc:sldMk cId="2393705495" sldId="1432"/>
    </pc:sldMkLst>
    <p188:txBody>
      <a:bodyPr/>
      <a:lstStyle/>
      <a:p>
        <a:r>
          <a:rPr lang="fr-FR"/>
          <a:t>Comme c’est un sujet très important, je pense qu’on peut dédier une slide au sujet ZH.</a:t>
        </a:r>
      </a:p>
    </p188:txBody>
  </p188:cm>
  <p188:cm id="{6B49742C-B42C-40F1-8ED7-EFA1CE0329B5}" authorId="{0193ED6D-E14A-5130-8719-0D06ED9CAF4D}" created="2025-03-13T13:20:05.274">
    <ac:txMkLst xmlns:ac="http://schemas.microsoft.com/office/drawing/2013/main/command">
      <pc:docMk xmlns:pc="http://schemas.microsoft.com/office/powerpoint/2013/main/command"/>
      <pc:sldMk xmlns:pc="http://schemas.microsoft.com/office/powerpoint/2013/main/command" cId="2393705495" sldId="1432"/>
      <ac:spMk id="9" creationId="{B23895BB-26FD-4325-280D-E6A4BA27B49F}"/>
      <ac:txMk cp="72" len="57">
        <ac:context len="158" hash="2265356175"/>
      </ac:txMk>
    </ac:txMkLst>
    <p188:pos x="2225300" y="1373913"/>
    <p188:replyLst>
      <p188:reply id="{89F90A34-5339-4977-943C-B226AC2F1223}" authorId="{0193ED6D-E14A-5130-8719-0D06ED9CAF4D}" created="2025-03-13T13:21:20.608">
        <p188:txBody>
          <a:bodyPr/>
          <a:lstStyle/>
          <a:p>
            <a:r>
              <a:rPr lang="fr-FR"/>
              <a:t>On peut masquer la slide et la garder au cas ou en fait, si on nous demande ou on a fait des sondages on aura la réponse ici</a:t>
            </a:r>
          </a:p>
        </p188:txBody>
      </p188:reply>
      <p188:reply id="{E2B8DB92-A127-406D-8FD2-2F4C6B4A6D4C}" authorId="{F20B4735-8A61-6162-A760-B4C8D8CB2D55}" created="2025-03-14T10:08:45.933">
        <p188:txBody>
          <a:bodyPr/>
          <a:lstStyle/>
          <a:p>
            <a:r>
              <a:rPr lang="fr-FR"/>
              <a:t>Je mets en annexe.</a:t>
            </a:r>
          </a:p>
        </p188:txBody>
      </p188:reply>
    </p188:replyLst>
    <p188:txBody>
      <a:bodyPr/>
      <a:lstStyle/>
      <a:p>
        <a:r>
          <a:rPr lang="fr-FR"/>
          <a:t>Possibilité de préciser pourquoi ? Moi sinon je m’embeterais pas avec cette slide finalement, on est pas là pour convaincre et valider les études réalisées avec les services de l’état. Elles apparaissent déjà sur la slide d avant dans la synthèse des enjeux. On peut juste préciser à l’oral qu il y en avait des existantes, on a fait des sondages dans la ZIP et au droit des aménagements et voilà</a:t>
        </a:r>
      </a:p>
    </p188:txBody>
    <p188:extLst>
      <p:ext xmlns:p="http://schemas.openxmlformats.org/presentationml/2006/main" uri="{57CB4572-C831-44C2-8A1C-0ADB6CCDFE69}">
        <p223:reactions xmlns:p223="http://schemas.microsoft.com/office/powerpoint/2022/03/main">
          <p223:rxn type="👍">
            <p223:instance time="2025-03-13T16:46:39.879" authorId="{02E54159-E2B0-1C30-EA88-96ED4CB468BD}"/>
          </p223:rxn>
        </p223:reactions>
      </p:ext>
    </p188:extLst>
  </p188:cm>
</p188:cmLst>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437E13-6286-4C83-ADE8-0EA5CAF6F8F0}" type="doc">
      <dgm:prSet loTypeId="urn:microsoft.com/office/officeart/2005/8/layout/hChevron3" loCatId="process" qsTypeId="urn:microsoft.com/office/officeart/2005/8/quickstyle/simple1" qsCatId="simple" csTypeId="urn:microsoft.com/office/officeart/2005/8/colors/accent1_3" csCatId="accent1" phldr="1"/>
      <dgm:spPr/>
    </dgm:pt>
    <dgm:pt modelId="{99763898-370C-4C26-9DC7-7E35FAB6A049}">
      <dgm:prSet phldrT="[Texte]"/>
      <dgm:spPr>
        <a:solidFill>
          <a:srgbClr val="007893"/>
        </a:solidFill>
      </dgm:spPr>
      <dgm:t>
        <a:bodyPr/>
        <a:lstStyle/>
        <a:p>
          <a:r>
            <a:rPr lang="fr-FR" noProof="0"/>
            <a:t>2021</a:t>
          </a:r>
        </a:p>
      </dgm:t>
    </dgm:pt>
    <dgm:pt modelId="{2571B61C-D0E8-49F2-9CB2-56CDAB1B82C3}" type="parTrans" cxnId="{1740E226-BBF9-462E-9C5F-0FA7BE349968}">
      <dgm:prSet/>
      <dgm:spPr/>
      <dgm:t>
        <a:bodyPr/>
        <a:lstStyle/>
        <a:p>
          <a:endParaRPr lang="fr-FR"/>
        </a:p>
      </dgm:t>
    </dgm:pt>
    <dgm:pt modelId="{756F930C-B139-47CF-9072-F42EB0CB9146}" type="sibTrans" cxnId="{1740E226-BBF9-462E-9C5F-0FA7BE349968}">
      <dgm:prSet/>
      <dgm:spPr/>
      <dgm:t>
        <a:bodyPr/>
        <a:lstStyle/>
        <a:p>
          <a:endParaRPr lang="fr-FR"/>
        </a:p>
      </dgm:t>
    </dgm:pt>
    <dgm:pt modelId="{3469CB18-6163-4E01-AE2C-E056707BB1CC}">
      <dgm:prSet phldrT="[Texte]"/>
      <dgm:spPr>
        <a:solidFill>
          <a:srgbClr val="007893"/>
        </a:solidFill>
      </dgm:spPr>
      <dgm:t>
        <a:bodyPr/>
        <a:lstStyle/>
        <a:p>
          <a:r>
            <a:rPr lang="fr-FR" noProof="0"/>
            <a:t>2022</a:t>
          </a:r>
        </a:p>
      </dgm:t>
    </dgm:pt>
    <dgm:pt modelId="{51BE6782-F532-49CF-824B-CF5D275F1CD4}" type="parTrans" cxnId="{3FA5826D-149A-4229-AF7B-76332225B06A}">
      <dgm:prSet/>
      <dgm:spPr/>
      <dgm:t>
        <a:bodyPr/>
        <a:lstStyle/>
        <a:p>
          <a:endParaRPr lang="fr-FR"/>
        </a:p>
      </dgm:t>
    </dgm:pt>
    <dgm:pt modelId="{4FAC4C85-F092-4947-8FF4-AA9570FEB126}" type="sibTrans" cxnId="{3FA5826D-149A-4229-AF7B-76332225B06A}">
      <dgm:prSet/>
      <dgm:spPr/>
      <dgm:t>
        <a:bodyPr/>
        <a:lstStyle/>
        <a:p>
          <a:endParaRPr lang="fr-FR"/>
        </a:p>
      </dgm:t>
    </dgm:pt>
    <dgm:pt modelId="{BDC8A2B4-C745-4368-A241-763FA450C64E}">
      <dgm:prSet phldrT="[Texte]"/>
      <dgm:spPr>
        <a:solidFill>
          <a:srgbClr val="007893"/>
        </a:solidFill>
      </dgm:spPr>
      <dgm:t>
        <a:bodyPr/>
        <a:lstStyle/>
        <a:p>
          <a:r>
            <a:rPr lang="fr-FR" noProof="0"/>
            <a:t>2023</a:t>
          </a:r>
        </a:p>
      </dgm:t>
    </dgm:pt>
    <dgm:pt modelId="{0E3792AB-2C3C-4D20-920D-428894C400B9}" type="parTrans" cxnId="{29EADDE8-C723-41BC-B488-405E9609A4E0}">
      <dgm:prSet/>
      <dgm:spPr/>
      <dgm:t>
        <a:bodyPr/>
        <a:lstStyle/>
        <a:p>
          <a:endParaRPr lang="fr-FR"/>
        </a:p>
      </dgm:t>
    </dgm:pt>
    <dgm:pt modelId="{EFAC3986-903F-4C83-BF4F-F4CFB6E050F4}" type="sibTrans" cxnId="{29EADDE8-C723-41BC-B488-405E9609A4E0}">
      <dgm:prSet/>
      <dgm:spPr/>
      <dgm:t>
        <a:bodyPr/>
        <a:lstStyle/>
        <a:p>
          <a:endParaRPr lang="fr-FR"/>
        </a:p>
      </dgm:t>
    </dgm:pt>
    <dgm:pt modelId="{5EFFDA2A-E537-45D8-82EF-630E6CBB69C7}">
      <dgm:prSet phldrT="[Texte]"/>
      <dgm:spPr>
        <a:solidFill>
          <a:srgbClr val="007893"/>
        </a:solidFill>
      </dgm:spPr>
      <dgm:t>
        <a:bodyPr/>
        <a:lstStyle/>
        <a:p>
          <a:r>
            <a:rPr lang="fr-FR" noProof="0"/>
            <a:t>2024</a:t>
          </a:r>
        </a:p>
      </dgm:t>
    </dgm:pt>
    <dgm:pt modelId="{3BD50A4A-3F6E-4EF2-A0A0-1F2901489E89}" type="parTrans" cxnId="{EB310BA5-A3F4-48A4-A567-BAE12432C62E}">
      <dgm:prSet/>
      <dgm:spPr/>
      <dgm:t>
        <a:bodyPr/>
        <a:lstStyle/>
        <a:p>
          <a:endParaRPr lang="fr-FR"/>
        </a:p>
      </dgm:t>
    </dgm:pt>
    <dgm:pt modelId="{BA5B3C31-5E6A-47F9-B622-81865E0A5C42}" type="sibTrans" cxnId="{EB310BA5-A3F4-48A4-A567-BAE12432C62E}">
      <dgm:prSet/>
      <dgm:spPr/>
      <dgm:t>
        <a:bodyPr/>
        <a:lstStyle/>
        <a:p>
          <a:endParaRPr lang="fr-FR"/>
        </a:p>
      </dgm:t>
    </dgm:pt>
    <dgm:pt modelId="{4F676D5A-6155-4B4C-817F-F9A4EEADCE52}">
      <dgm:prSet phldrT="[Texte]"/>
      <dgm:spPr>
        <a:solidFill>
          <a:srgbClr val="007893"/>
        </a:solidFill>
      </dgm:spPr>
      <dgm:t>
        <a:bodyPr/>
        <a:lstStyle/>
        <a:p>
          <a:r>
            <a:rPr lang="fr-FR" noProof="0"/>
            <a:t>2025</a:t>
          </a:r>
        </a:p>
      </dgm:t>
    </dgm:pt>
    <dgm:pt modelId="{8636913F-93ED-45B5-B786-08DA5866D67C}" type="parTrans" cxnId="{2E1F2898-7E44-45A0-8014-F45CC7E411B1}">
      <dgm:prSet/>
      <dgm:spPr/>
      <dgm:t>
        <a:bodyPr/>
        <a:lstStyle/>
        <a:p>
          <a:endParaRPr lang="fr-FR"/>
        </a:p>
      </dgm:t>
    </dgm:pt>
    <dgm:pt modelId="{FB9E95EB-E7C5-4039-ACFE-AA6770266A7F}" type="sibTrans" cxnId="{2E1F2898-7E44-45A0-8014-F45CC7E411B1}">
      <dgm:prSet/>
      <dgm:spPr/>
      <dgm:t>
        <a:bodyPr/>
        <a:lstStyle/>
        <a:p>
          <a:endParaRPr lang="fr-FR"/>
        </a:p>
      </dgm:t>
    </dgm:pt>
    <dgm:pt modelId="{81F5D219-ABB0-4F60-806F-17DD127C9D5C}" type="pres">
      <dgm:prSet presAssocID="{54437E13-6286-4C83-ADE8-0EA5CAF6F8F0}" presName="Name0" presStyleCnt="0">
        <dgm:presLayoutVars>
          <dgm:dir/>
          <dgm:resizeHandles val="exact"/>
        </dgm:presLayoutVars>
      </dgm:prSet>
      <dgm:spPr/>
    </dgm:pt>
    <dgm:pt modelId="{4FCA1B31-76EA-494B-942C-9A3621BAB2D4}" type="pres">
      <dgm:prSet presAssocID="{99763898-370C-4C26-9DC7-7E35FAB6A049}" presName="parTxOnly" presStyleLbl="node1" presStyleIdx="0" presStyleCnt="5">
        <dgm:presLayoutVars>
          <dgm:bulletEnabled val="1"/>
        </dgm:presLayoutVars>
      </dgm:prSet>
      <dgm:spPr/>
    </dgm:pt>
    <dgm:pt modelId="{31714B3F-BB6E-4AEC-8232-2C22D4F53DB8}" type="pres">
      <dgm:prSet presAssocID="{756F930C-B139-47CF-9072-F42EB0CB9146}" presName="parSpace" presStyleCnt="0"/>
      <dgm:spPr/>
    </dgm:pt>
    <dgm:pt modelId="{B982F69A-2DBD-4B97-9724-5888E9209E50}" type="pres">
      <dgm:prSet presAssocID="{3469CB18-6163-4E01-AE2C-E056707BB1CC}" presName="parTxOnly" presStyleLbl="node1" presStyleIdx="1" presStyleCnt="5" custLinFactNeighborX="2046">
        <dgm:presLayoutVars>
          <dgm:bulletEnabled val="1"/>
        </dgm:presLayoutVars>
      </dgm:prSet>
      <dgm:spPr/>
    </dgm:pt>
    <dgm:pt modelId="{188CDCBF-EDCA-4C98-A74E-08C689CB498A}" type="pres">
      <dgm:prSet presAssocID="{4FAC4C85-F092-4947-8FF4-AA9570FEB126}" presName="parSpace" presStyleCnt="0"/>
      <dgm:spPr/>
    </dgm:pt>
    <dgm:pt modelId="{EDCF4DF8-6E23-4298-B3D5-B915EB40D1AF}" type="pres">
      <dgm:prSet presAssocID="{BDC8A2B4-C745-4368-A241-763FA450C64E}" presName="parTxOnly" presStyleLbl="node1" presStyleIdx="2" presStyleCnt="5">
        <dgm:presLayoutVars>
          <dgm:bulletEnabled val="1"/>
        </dgm:presLayoutVars>
      </dgm:prSet>
      <dgm:spPr/>
    </dgm:pt>
    <dgm:pt modelId="{0EC28A67-1F55-44D4-A6A7-A63651CB6135}" type="pres">
      <dgm:prSet presAssocID="{EFAC3986-903F-4C83-BF4F-F4CFB6E050F4}" presName="parSpace" presStyleCnt="0"/>
      <dgm:spPr/>
    </dgm:pt>
    <dgm:pt modelId="{CE7C80CA-A420-4F6B-B5BB-C48564D5D074}" type="pres">
      <dgm:prSet presAssocID="{5EFFDA2A-E537-45D8-82EF-630E6CBB69C7}" presName="parTxOnly" presStyleLbl="node1" presStyleIdx="3" presStyleCnt="5">
        <dgm:presLayoutVars>
          <dgm:bulletEnabled val="1"/>
        </dgm:presLayoutVars>
      </dgm:prSet>
      <dgm:spPr/>
    </dgm:pt>
    <dgm:pt modelId="{EA7CECF0-007B-4817-93F3-7E4A5E9A43EB}" type="pres">
      <dgm:prSet presAssocID="{BA5B3C31-5E6A-47F9-B622-81865E0A5C42}" presName="parSpace" presStyleCnt="0"/>
      <dgm:spPr/>
    </dgm:pt>
    <dgm:pt modelId="{2885C67A-3993-4374-AA34-47B609810B34}" type="pres">
      <dgm:prSet presAssocID="{4F676D5A-6155-4B4C-817F-F9A4EEADCE52}" presName="parTxOnly" presStyleLbl="node1" presStyleIdx="4" presStyleCnt="5">
        <dgm:presLayoutVars>
          <dgm:bulletEnabled val="1"/>
        </dgm:presLayoutVars>
      </dgm:prSet>
      <dgm:spPr/>
    </dgm:pt>
  </dgm:ptLst>
  <dgm:cxnLst>
    <dgm:cxn modelId="{1740E226-BBF9-462E-9C5F-0FA7BE349968}" srcId="{54437E13-6286-4C83-ADE8-0EA5CAF6F8F0}" destId="{99763898-370C-4C26-9DC7-7E35FAB6A049}" srcOrd="0" destOrd="0" parTransId="{2571B61C-D0E8-49F2-9CB2-56CDAB1B82C3}" sibTransId="{756F930C-B139-47CF-9072-F42EB0CB9146}"/>
    <dgm:cxn modelId="{A095FC61-34C3-4939-97F9-6AE0E7BC6912}" type="presOf" srcId="{5EFFDA2A-E537-45D8-82EF-630E6CBB69C7}" destId="{CE7C80CA-A420-4F6B-B5BB-C48564D5D074}" srcOrd="0" destOrd="0" presId="urn:microsoft.com/office/officeart/2005/8/layout/hChevron3"/>
    <dgm:cxn modelId="{3FA5826D-149A-4229-AF7B-76332225B06A}" srcId="{54437E13-6286-4C83-ADE8-0EA5CAF6F8F0}" destId="{3469CB18-6163-4E01-AE2C-E056707BB1CC}" srcOrd="1" destOrd="0" parTransId="{51BE6782-F532-49CF-824B-CF5D275F1CD4}" sibTransId="{4FAC4C85-F092-4947-8FF4-AA9570FEB126}"/>
    <dgm:cxn modelId="{218E9B7E-7268-4AF1-A4DC-86975A7464DE}" type="presOf" srcId="{BDC8A2B4-C745-4368-A241-763FA450C64E}" destId="{EDCF4DF8-6E23-4298-B3D5-B915EB40D1AF}" srcOrd="0" destOrd="0" presId="urn:microsoft.com/office/officeart/2005/8/layout/hChevron3"/>
    <dgm:cxn modelId="{767A6880-F994-4FBD-A0D7-6086D9697477}" type="presOf" srcId="{3469CB18-6163-4E01-AE2C-E056707BB1CC}" destId="{B982F69A-2DBD-4B97-9724-5888E9209E50}" srcOrd="0" destOrd="0" presId="urn:microsoft.com/office/officeart/2005/8/layout/hChevron3"/>
    <dgm:cxn modelId="{2E1F2898-7E44-45A0-8014-F45CC7E411B1}" srcId="{54437E13-6286-4C83-ADE8-0EA5CAF6F8F0}" destId="{4F676D5A-6155-4B4C-817F-F9A4EEADCE52}" srcOrd="4" destOrd="0" parTransId="{8636913F-93ED-45B5-B786-08DA5866D67C}" sibTransId="{FB9E95EB-E7C5-4039-ACFE-AA6770266A7F}"/>
    <dgm:cxn modelId="{EB310BA5-A3F4-48A4-A567-BAE12432C62E}" srcId="{54437E13-6286-4C83-ADE8-0EA5CAF6F8F0}" destId="{5EFFDA2A-E537-45D8-82EF-630E6CBB69C7}" srcOrd="3" destOrd="0" parTransId="{3BD50A4A-3F6E-4EF2-A0A0-1F2901489E89}" sibTransId="{BA5B3C31-5E6A-47F9-B622-81865E0A5C42}"/>
    <dgm:cxn modelId="{948D75A6-9A57-4B01-805E-A251730F12B2}" type="presOf" srcId="{54437E13-6286-4C83-ADE8-0EA5CAF6F8F0}" destId="{81F5D219-ABB0-4F60-806F-17DD127C9D5C}" srcOrd="0" destOrd="0" presId="urn:microsoft.com/office/officeart/2005/8/layout/hChevron3"/>
    <dgm:cxn modelId="{F35F4BC5-F2EC-4833-9202-EC22AE9C785D}" type="presOf" srcId="{99763898-370C-4C26-9DC7-7E35FAB6A049}" destId="{4FCA1B31-76EA-494B-942C-9A3621BAB2D4}" srcOrd="0" destOrd="0" presId="urn:microsoft.com/office/officeart/2005/8/layout/hChevron3"/>
    <dgm:cxn modelId="{3CDE01D6-2220-4AB9-A262-4ADCFAAAD8E1}" type="presOf" srcId="{4F676D5A-6155-4B4C-817F-F9A4EEADCE52}" destId="{2885C67A-3993-4374-AA34-47B609810B34}" srcOrd="0" destOrd="0" presId="urn:microsoft.com/office/officeart/2005/8/layout/hChevron3"/>
    <dgm:cxn modelId="{29EADDE8-C723-41BC-B488-405E9609A4E0}" srcId="{54437E13-6286-4C83-ADE8-0EA5CAF6F8F0}" destId="{BDC8A2B4-C745-4368-A241-763FA450C64E}" srcOrd="2" destOrd="0" parTransId="{0E3792AB-2C3C-4D20-920D-428894C400B9}" sibTransId="{EFAC3986-903F-4C83-BF4F-F4CFB6E050F4}"/>
    <dgm:cxn modelId="{AE7F3BFA-4E3A-419F-8F51-F8B6E368ACFA}" type="presParOf" srcId="{81F5D219-ABB0-4F60-806F-17DD127C9D5C}" destId="{4FCA1B31-76EA-494B-942C-9A3621BAB2D4}" srcOrd="0" destOrd="0" presId="urn:microsoft.com/office/officeart/2005/8/layout/hChevron3"/>
    <dgm:cxn modelId="{A943BDA5-8FEC-4824-88B7-F1FE5618190E}" type="presParOf" srcId="{81F5D219-ABB0-4F60-806F-17DD127C9D5C}" destId="{31714B3F-BB6E-4AEC-8232-2C22D4F53DB8}" srcOrd="1" destOrd="0" presId="urn:microsoft.com/office/officeart/2005/8/layout/hChevron3"/>
    <dgm:cxn modelId="{4E5B6E8E-75EE-4DAB-9D77-5C3D8F65498B}" type="presParOf" srcId="{81F5D219-ABB0-4F60-806F-17DD127C9D5C}" destId="{B982F69A-2DBD-4B97-9724-5888E9209E50}" srcOrd="2" destOrd="0" presId="urn:microsoft.com/office/officeart/2005/8/layout/hChevron3"/>
    <dgm:cxn modelId="{DCBC0D28-18F0-4888-A538-3B44DD3828A2}" type="presParOf" srcId="{81F5D219-ABB0-4F60-806F-17DD127C9D5C}" destId="{188CDCBF-EDCA-4C98-A74E-08C689CB498A}" srcOrd="3" destOrd="0" presId="urn:microsoft.com/office/officeart/2005/8/layout/hChevron3"/>
    <dgm:cxn modelId="{D07DEF30-7972-43C6-A264-14F37CE80EF1}" type="presParOf" srcId="{81F5D219-ABB0-4F60-806F-17DD127C9D5C}" destId="{EDCF4DF8-6E23-4298-B3D5-B915EB40D1AF}" srcOrd="4" destOrd="0" presId="urn:microsoft.com/office/officeart/2005/8/layout/hChevron3"/>
    <dgm:cxn modelId="{EA1864EB-A0C8-4457-A8FA-174F9648282F}" type="presParOf" srcId="{81F5D219-ABB0-4F60-806F-17DD127C9D5C}" destId="{0EC28A67-1F55-44D4-A6A7-A63651CB6135}" srcOrd="5" destOrd="0" presId="urn:microsoft.com/office/officeart/2005/8/layout/hChevron3"/>
    <dgm:cxn modelId="{55FF69A9-9F19-4674-BA14-4DB9C72B1311}" type="presParOf" srcId="{81F5D219-ABB0-4F60-806F-17DD127C9D5C}" destId="{CE7C80CA-A420-4F6B-B5BB-C48564D5D074}" srcOrd="6" destOrd="0" presId="urn:microsoft.com/office/officeart/2005/8/layout/hChevron3"/>
    <dgm:cxn modelId="{8C01EBDF-5B94-44BF-95A4-33D85B1257C9}" type="presParOf" srcId="{81F5D219-ABB0-4F60-806F-17DD127C9D5C}" destId="{EA7CECF0-007B-4817-93F3-7E4A5E9A43EB}" srcOrd="7" destOrd="0" presId="urn:microsoft.com/office/officeart/2005/8/layout/hChevron3"/>
    <dgm:cxn modelId="{D067B4BA-7A50-485A-8121-EAF5C16A8E85}" type="presParOf" srcId="{81F5D219-ABB0-4F60-806F-17DD127C9D5C}" destId="{2885C67A-3993-4374-AA34-47B609810B34}"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1D7F5A-8CDC-42F8-872E-6EE84069F893}" type="doc">
      <dgm:prSet loTypeId="urn:microsoft.com/office/officeart/2005/8/layout/hChevron3" loCatId="process" qsTypeId="urn:microsoft.com/office/officeart/2005/8/quickstyle/simple1" qsCatId="simple" csTypeId="urn:microsoft.com/office/officeart/2005/8/colors/accent5_5" csCatId="accent5" phldr="1"/>
      <dgm:spPr/>
    </dgm:pt>
    <dgm:pt modelId="{5627D673-8C07-4548-98E2-7AB0EF9140FD}">
      <dgm:prSet phldrT="[Texte]"/>
      <dgm:spPr>
        <a:solidFill>
          <a:srgbClr val="F4AD7D">
            <a:alpha val="90000"/>
          </a:srgbClr>
        </a:solidFill>
      </dgm:spPr>
      <dgm:t>
        <a:bodyPr/>
        <a:lstStyle/>
        <a:p>
          <a:r>
            <a:rPr lang="fr-FR" noProof="0"/>
            <a:t>T1</a:t>
          </a:r>
        </a:p>
      </dgm:t>
    </dgm:pt>
    <dgm:pt modelId="{28964612-90A0-47D0-974D-7B54831ADA2A}" type="parTrans" cxnId="{143F96CE-6A71-472C-9007-923EE5AFE805}">
      <dgm:prSet/>
      <dgm:spPr/>
      <dgm:t>
        <a:bodyPr/>
        <a:lstStyle/>
        <a:p>
          <a:endParaRPr lang="fr-FR"/>
        </a:p>
      </dgm:t>
    </dgm:pt>
    <dgm:pt modelId="{B7C50893-5C32-414F-9378-2F545810FE7E}" type="sibTrans" cxnId="{143F96CE-6A71-472C-9007-923EE5AFE805}">
      <dgm:prSet/>
      <dgm:spPr/>
      <dgm:t>
        <a:bodyPr/>
        <a:lstStyle/>
        <a:p>
          <a:endParaRPr lang="fr-FR"/>
        </a:p>
      </dgm:t>
    </dgm:pt>
    <dgm:pt modelId="{9612BF13-BDA4-4A72-ABA7-6C22DAB6EE36}">
      <dgm:prSet phldrT="[Texte]"/>
      <dgm:spPr/>
      <dgm:t>
        <a:bodyPr/>
        <a:lstStyle/>
        <a:p>
          <a:r>
            <a:rPr lang="fr-FR" noProof="0"/>
            <a:t>T2</a:t>
          </a:r>
        </a:p>
      </dgm:t>
    </dgm:pt>
    <dgm:pt modelId="{FCD202C0-88E0-43A2-9542-ACE18074E085}" type="parTrans" cxnId="{B1E499EF-D6AB-46DD-9E36-54A49A05ABBB}">
      <dgm:prSet/>
      <dgm:spPr/>
      <dgm:t>
        <a:bodyPr/>
        <a:lstStyle/>
        <a:p>
          <a:endParaRPr lang="fr-FR"/>
        </a:p>
      </dgm:t>
    </dgm:pt>
    <dgm:pt modelId="{65420FA5-E728-4D21-B3B2-BD28A7A60560}" type="sibTrans" cxnId="{B1E499EF-D6AB-46DD-9E36-54A49A05ABBB}">
      <dgm:prSet/>
      <dgm:spPr/>
      <dgm:t>
        <a:bodyPr/>
        <a:lstStyle/>
        <a:p>
          <a:endParaRPr lang="fr-FR"/>
        </a:p>
      </dgm:t>
    </dgm:pt>
    <dgm:pt modelId="{EE167EEB-5259-40DA-87E9-AA55DCA1BB29}">
      <dgm:prSet phldrT="[Texte]"/>
      <dgm:spPr/>
      <dgm:t>
        <a:bodyPr/>
        <a:lstStyle/>
        <a:p>
          <a:r>
            <a:rPr lang="fr-FR" noProof="0"/>
            <a:t>T3</a:t>
          </a:r>
        </a:p>
      </dgm:t>
    </dgm:pt>
    <dgm:pt modelId="{C189A431-4ED5-4D57-8C2C-FF0D0CC82D29}" type="parTrans" cxnId="{D1B744F1-706F-4515-ABB6-B0D42613EEF3}">
      <dgm:prSet/>
      <dgm:spPr/>
      <dgm:t>
        <a:bodyPr/>
        <a:lstStyle/>
        <a:p>
          <a:endParaRPr lang="fr-FR"/>
        </a:p>
      </dgm:t>
    </dgm:pt>
    <dgm:pt modelId="{0849C9CB-10E3-4AA9-B36B-972A86D9606D}" type="sibTrans" cxnId="{D1B744F1-706F-4515-ABB6-B0D42613EEF3}">
      <dgm:prSet/>
      <dgm:spPr/>
      <dgm:t>
        <a:bodyPr/>
        <a:lstStyle/>
        <a:p>
          <a:endParaRPr lang="fr-FR"/>
        </a:p>
      </dgm:t>
    </dgm:pt>
    <dgm:pt modelId="{5C5C6F79-5611-41E6-8383-D8ED8EABB84A}">
      <dgm:prSet phldrT="[Texte]"/>
      <dgm:spPr/>
      <dgm:t>
        <a:bodyPr/>
        <a:lstStyle/>
        <a:p>
          <a:r>
            <a:rPr lang="fr-FR" noProof="0"/>
            <a:t>T4</a:t>
          </a:r>
        </a:p>
      </dgm:t>
    </dgm:pt>
    <dgm:pt modelId="{F1E39DF1-20B9-4BD1-94E9-69588268860D}" type="parTrans" cxnId="{061C4FF9-5E8C-4086-B800-4AA6F21E8C21}">
      <dgm:prSet/>
      <dgm:spPr/>
      <dgm:t>
        <a:bodyPr/>
        <a:lstStyle/>
        <a:p>
          <a:endParaRPr lang="fr-FR"/>
        </a:p>
      </dgm:t>
    </dgm:pt>
    <dgm:pt modelId="{B9B02F27-26FD-4464-A841-9496FC87FF66}" type="sibTrans" cxnId="{061C4FF9-5E8C-4086-B800-4AA6F21E8C21}">
      <dgm:prSet/>
      <dgm:spPr/>
      <dgm:t>
        <a:bodyPr/>
        <a:lstStyle/>
        <a:p>
          <a:endParaRPr lang="fr-FR"/>
        </a:p>
      </dgm:t>
    </dgm:pt>
    <dgm:pt modelId="{9F3DC0BB-F068-4CA7-88C4-E4FF5E99376E}">
      <dgm:prSet phldrT="[Texte]"/>
      <dgm:spPr/>
      <dgm:t>
        <a:bodyPr/>
        <a:lstStyle/>
        <a:p>
          <a:r>
            <a:rPr lang="fr-FR" noProof="0"/>
            <a:t>T1</a:t>
          </a:r>
        </a:p>
      </dgm:t>
    </dgm:pt>
    <dgm:pt modelId="{CFEF8C14-1B0F-4333-8F5D-6ACBA20389D2}" type="parTrans" cxnId="{7F7C68BC-AD53-4162-82AC-C22ED2FFF860}">
      <dgm:prSet/>
      <dgm:spPr/>
      <dgm:t>
        <a:bodyPr/>
        <a:lstStyle/>
        <a:p>
          <a:endParaRPr lang="fr-FR"/>
        </a:p>
      </dgm:t>
    </dgm:pt>
    <dgm:pt modelId="{61C485A5-4ED3-4679-9202-10F92A7E3931}" type="sibTrans" cxnId="{7F7C68BC-AD53-4162-82AC-C22ED2FFF860}">
      <dgm:prSet/>
      <dgm:spPr/>
      <dgm:t>
        <a:bodyPr/>
        <a:lstStyle/>
        <a:p>
          <a:endParaRPr lang="fr-FR"/>
        </a:p>
      </dgm:t>
    </dgm:pt>
    <dgm:pt modelId="{367C91BF-7AFB-4016-AB00-7DE8868A62AE}">
      <dgm:prSet phldrT="[Texte]"/>
      <dgm:spPr/>
      <dgm:t>
        <a:bodyPr/>
        <a:lstStyle/>
        <a:p>
          <a:r>
            <a:rPr lang="fr-FR" noProof="0"/>
            <a:t>T2</a:t>
          </a:r>
        </a:p>
      </dgm:t>
    </dgm:pt>
    <dgm:pt modelId="{3E40B51E-B707-4AF1-BE29-4732056AD9C4}" type="parTrans" cxnId="{B70D8498-0539-481C-A586-A75468FB250A}">
      <dgm:prSet/>
      <dgm:spPr/>
      <dgm:t>
        <a:bodyPr/>
        <a:lstStyle/>
        <a:p>
          <a:endParaRPr lang="fr-FR"/>
        </a:p>
      </dgm:t>
    </dgm:pt>
    <dgm:pt modelId="{4D6DD5C6-7B43-4C2E-BF04-00B1F2ECE4D7}" type="sibTrans" cxnId="{B70D8498-0539-481C-A586-A75468FB250A}">
      <dgm:prSet/>
      <dgm:spPr/>
      <dgm:t>
        <a:bodyPr/>
        <a:lstStyle/>
        <a:p>
          <a:endParaRPr lang="fr-FR"/>
        </a:p>
      </dgm:t>
    </dgm:pt>
    <dgm:pt modelId="{BF3249DA-87EE-49AE-8A82-6BF2151881B8}">
      <dgm:prSet phldrT="[Texte]"/>
      <dgm:spPr/>
      <dgm:t>
        <a:bodyPr/>
        <a:lstStyle/>
        <a:p>
          <a:r>
            <a:rPr lang="fr-FR" noProof="0"/>
            <a:t>T3</a:t>
          </a:r>
        </a:p>
      </dgm:t>
    </dgm:pt>
    <dgm:pt modelId="{E7E0792C-938A-4E5D-9F3D-1CA87C96C91C}" type="parTrans" cxnId="{2AAF42D8-5B2B-48B3-B0AB-1C915F6959F3}">
      <dgm:prSet/>
      <dgm:spPr/>
      <dgm:t>
        <a:bodyPr/>
        <a:lstStyle/>
        <a:p>
          <a:endParaRPr lang="fr-FR"/>
        </a:p>
      </dgm:t>
    </dgm:pt>
    <dgm:pt modelId="{81267948-300C-4D22-A636-78FCE10A8663}" type="sibTrans" cxnId="{2AAF42D8-5B2B-48B3-B0AB-1C915F6959F3}">
      <dgm:prSet/>
      <dgm:spPr/>
      <dgm:t>
        <a:bodyPr/>
        <a:lstStyle/>
        <a:p>
          <a:endParaRPr lang="fr-FR"/>
        </a:p>
      </dgm:t>
    </dgm:pt>
    <dgm:pt modelId="{3920389D-49D4-417F-8762-36372CD04FC3}">
      <dgm:prSet phldrT="[Texte]"/>
      <dgm:spPr/>
      <dgm:t>
        <a:bodyPr/>
        <a:lstStyle/>
        <a:p>
          <a:r>
            <a:rPr lang="fr-FR" noProof="0"/>
            <a:t>T4</a:t>
          </a:r>
        </a:p>
      </dgm:t>
    </dgm:pt>
    <dgm:pt modelId="{BB2B7F1D-8092-4E76-B23E-A229BFF74E0A}" type="parTrans" cxnId="{D1189390-A2EA-4C18-A014-D4E9AB469AEE}">
      <dgm:prSet/>
      <dgm:spPr/>
      <dgm:t>
        <a:bodyPr/>
        <a:lstStyle/>
        <a:p>
          <a:endParaRPr lang="fr-FR"/>
        </a:p>
      </dgm:t>
    </dgm:pt>
    <dgm:pt modelId="{D1AA2DE0-4BD7-4130-8965-DEAF67A3E849}" type="sibTrans" cxnId="{D1189390-A2EA-4C18-A014-D4E9AB469AEE}">
      <dgm:prSet/>
      <dgm:spPr/>
      <dgm:t>
        <a:bodyPr/>
        <a:lstStyle/>
        <a:p>
          <a:endParaRPr lang="fr-FR"/>
        </a:p>
      </dgm:t>
    </dgm:pt>
    <dgm:pt modelId="{D6CCF932-563B-4286-978B-1B45724193D0}">
      <dgm:prSet phldrT="[Texte]"/>
      <dgm:spPr/>
      <dgm:t>
        <a:bodyPr/>
        <a:lstStyle/>
        <a:p>
          <a:r>
            <a:rPr lang="fr-FR" noProof="0"/>
            <a:t>T1</a:t>
          </a:r>
        </a:p>
      </dgm:t>
    </dgm:pt>
    <dgm:pt modelId="{BE3D7520-2944-4F17-B0A5-910D41938876}" type="parTrans" cxnId="{6F7296D3-0747-4561-B32E-80D2385F6364}">
      <dgm:prSet/>
      <dgm:spPr/>
      <dgm:t>
        <a:bodyPr/>
        <a:lstStyle/>
        <a:p>
          <a:endParaRPr lang="fr-FR"/>
        </a:p>
      </dgm:t>
    </dgm:pt>
    <dgm:pt modelId="{53C549B7-9B11-46C8-9EA6-947DB857FE51}" type="sibTrans" cxnId="{6F7296D3-0747-4561-B32E-80D2385F6364}">
      <dgm:prSet/>
      <dgm:spPr/>
      <dgm:t>
        <a:bodyPr/>
        <a:lstStyle/>
        <a:p>
          <a:endParaRPr lang="fr-FR"/>
        </a:p>
      </dgm:t>
    </dgm:pt>
    <dgm:pt modelId="{C7C659AB-F4C6-456B-A00C-F67522D05651}">
      <dgm:prSet phldrT="[Texte]"/>
      <dgm:spPr/>
      <dgm:t>
        <a:bodyPr/>
        <a:lstStyle/>
        <a:p>
          <a:r>
            <a:rPr lang="fr-FR" noProof="0"/>
            <a:t>T2</a:t>
          </a:r>
        </a:p>
      </dgm:t>
    </dgm:pt>
    <dgm:pt modelId="{6223808B-3B1E-49B4-99BF-857DE5808902}" type="parTrans" cxnId="{27FBAE6E-AF6C-4983-AF7F-28215DFAD544}">
      <dgm:prSet/>
      <dgm:spPr/>
      <dgm:t>
        <a:bodyPr/>
        <a:lstStyle/>
        <a:p>
          <a:endParaRPr lang="fr-FR"/>
        </a:p>
      </dgm:t>
    </dgm:pt>
    <dgm:pt modelId="{34F8B845-CCB6-4CF1-AD71-194265827B9E}" type="sibTrans" cxnId="{27FBAE6E-AF6C-4983-AF7F-28215DFAD544}">
      <dgm:prSet/>
      <dgm:spPr/>
      <dgm:t>
        <a:bodyPr/>
        <a:lstStyle/>
        <a:p>
          <a:endParaRPr lang="fr-FR"/>
        </a:p>
      </dgm:t>
    </dgm:pt>
    <dgm:pt modelId="{D9B231E4-2F18-4AE1-8575-9BC9DB897CED}">
      <dgm:prSet phldrT="[Texte]"/>
      <dgm:spPr>
        <a:solidFill>
          <a:schemeClr val="accent2">
            <a:alpha val="67143"/>
          </a:schemeClr>
        </a:solidFill>
      </dgm:spPr>
      <dgm:t>
        <a:bodyPr/>
        <a:lstStyle/>
        <a:p>
          <a:r>
            <a:rPr lang="fr-FR" noProof="0"/>
            <a:t>T3</a:t>
          </a:r>
        </a:p>
      </dgm:t>
    </dgm:pt>
    <dgm:pt modelId="{B52CAEEA-8610-479A-B27D-769C073D05AA}" type="parTrans" cxnId="{3A28505C-BEC7-4590-A352-2D712D93C532}">
      <dgm:prSet/>
      <dgm:spPr/>
      <dgm:t>
        <a:bodyPr/>
        <a:lstStyle/>
        <a:p>
          <a:endParaRPr lang="fr-FR"/>
        </a:p>
      </dgm:t>
    </dgm:pt>
    <dgm:pt modelId="{633C04EF-F2DB-4724-802F-D85BDBCDACE0}" type="sibTrans" cxnId="{3A28505C-BEC7-4590-A352-2D712D93C532}">
      <dgm:prSet/>
      <dgm:spPr/>
      <dgm:t>
        <a:bodyPr/>
        <a:lstStyle/>
        <a:p>
          <a:endParaRPr lang="fr-FR"/>
        </a:p>
      </dgm:t>
    </dgm:pt>
    <dgm:pt modelId="{673D076B-B944-4208-B8C9-9539DEF5E4C2}">
      <dgm:prSet phldrT="[Texte]"/>
      <dgm:spPr>
        <a:solidFill>
          <a:schemeClr val="accent2">
            <a:alpha val="63333"/>
          </a:schemeClr>
        </a:solidFill>
      </dgm:spPr>
      <dgm:t>
        <a:bodyPr/>
        <a:lstStyle/>
        <a:p>
          <a:r>
            <a:rPr lang="fr-FR" noProof="0"/>
            <a:t>T1</a:t>
          </a:r>
        </a:p>
      </dgm:t>
    </dgm:pt>
    <dgm:pt modelId="{FCB5A873-6ECB-4A09-BCA9-67F48273F32B}" type="parTrans" cxnId="{14468DD8-8F93-46F4-9E6F-51FD905262B1}">
      <dgm:prSet/>
      <dgm:spPr/>
      <dgm:t>
        <a:bodyPr/>
        <a:lstStyle/>
        <a:p>
          <a:endParaRPr lang="fr-FR"/>
        </a:p>
      </dgm:t>
    </dgm:pt>
    <dgm:pt modelId="{AA9CE611-4400-47B2-8CDC-76367CA0FBAF}" type="sibTrans" cxnId="{14468DD8-8F93-46F4-9E6F-51FD905262B1}">
      <dgm:prSet/>
      <dgm:spPr/>
      <dgm:t>
        <a:bodyPr/>
        <a:lstStyle/>
        <a:p>
          <a:endParaRPr lang="fr-FR"/>
        </a:p>
      </dgm:t>
    </dgm:pt>
    <dgm:pt modelId="{14BADA95-DEE1-435C-A753-AB3DC4038E87}">
      <dgm:prSet phldrT="[Texte]"/>
      <dgm:spPr>
        <a:solidFill>
          <a:srgbClr val="F4AD7D"/>
        </a:solidFill>
      </dgm:spPr>
      <dgm:t>
        <a:bodyPr/>
        <a:lstStyle/>
        <a:p>
          <a:r>
            <a:rPr lang="fr-FR" noProof="0"/>
            <a:t>T2</a:t>
          </a:r>
        </a:p>
      </dgm:t>
    </dgm:pt>
    <dgm:pt modelId="{03DFE003-2109-4408-AE9D-B8B9998A626C}" type="parTrans" cxnId="{444F3FB1-2182-4606-B752-8D3A4EFDDDBA}">
      <dgm:prSet/>
      <dgm:spPr/>
      <dgm:t>
        <a:bodyPr/>
        <a:lstStyle/>
        <a:p>
          <a:endParaRPr lang="fr-FR"/>
        </a:p>
      </dgm:t>
    </dgm:pt>
    <dgm:pt modelId="{F530FA5C-5DCE-47E6-A4C8-002F7D84AB7D}" type="sibTrans" cxnId="{444F3FB1-2182-4606-B752-8D3A4EFDDDBA}">
      <dgm:prSet/>
      <dgm:spPr/>
      <dgm:t>
        <a:bodyPr/>
        <a:lstStyle/>
        <a:p>
          <a:endParaRPr lang="fr-FR"/>
        </a:p>
      </dgm:t>
    </dgm:pt>
    <dgm:pt modelId="{C06BD360-71C2-46A2-8F87-4CD8C7D21574}">
      <dgm:prSet phldrT="[Texte]"/>
      <dgm:spPr>
        <a:solidFill>
          <a:schemeClr val="accent2">
            <a:alpha val="59524"/>
          </a:schemeClr>
        </a:solidFill>
      </dgm:spPr>
      <dgm:t>
        <a:bodyPr/>
        <a:lstStyle/>
        <a:p>
          <a:r>
            <a:rPr lang="fr-FR" noProof="0"/>
            <a:t>T3</a:t>
          </a:r>
        </a:p>
      </dgm:t>
    </dgm:pt>
    <dgm:pt modelId="{EEEC21A9-5664-421B-948B-368036972A79}" type="parTrans" cxnId="{53213EDC-90E7-443B-942D-A22BC3C4446B}">
      <dgm:prSet/>
      <dgm:spPr/>
      <dgm:t>
        <a:bodyPr/>
        <a:lstStyle/>
        <a:p>
          <a:endParaRPr lang="fr-FR"/>
        </a:p>
      </dgm:t>
    </dgm:pt>
    <dgm:pt modelId="{1446E9D2-04C8-4B3C-B7F8-67323D9FB73E}" type="sibTrans" cxnId="{53213EDC-90E7-443B-942D-A22BC3C4446B}">
      <dgm:prSet/>
      <dgm:spPr/>
      <dgm:t>
        <a:bodyPr/>
        <a:lstStyle/>
        <a:p>
          <a:endParaRPr lang="fr-FR"/>
        </a:p>
      </dgm:t>
    </dgm:pt>
    <dgm:pt modelId="{AEB6F7A1-BA1D-402B-A637-C3D6FF37D840}">
      <dgm:prSet phldrT="[Texte]"/>
      <dgm:spPr>
        <a:solidFill>
          <a:schemeClr val="accent2">
            <a:alpha val="57619"/>
          </a:schemeClr>
        </a:solidFill>
      </dgm:spPr>
      <dgm:t>
        <a:bodyPr/>
        <a:lstStyle/>
        <a:p>
          <a:r>
            <a:rPr lang="fr-FR" noProof="0"/>
            <a:t>T4</a:t>
          </a:r>
        </a:p>
      </dgm:t>
    </dgm:pt>
    <dgm:pt modelId="{446FCC87-A574-4E96-9079-F15D8D63E053}" type="parTrans" cxnId="{206C8EDB-D7C3-445C-A695-42AE399B8572}">
      <dgm:prSet/>
      <dgm:spPr/>
      <dgm:t>
        <a:bodyPr/>
        <a:lstStyle/>
        <a:p>
          <a:endParaRPr lang="fr-FR"/>
        </a:p>
      </dgm:t>
    </dgm:pt>
    <dgm:pt modelId="{71168897-5F9C-4C11-86B1-6592E138F145}" type="sibTrans" cxnId="{206C8EDB-D7C3-445C-A695-42AE399B8572}">
      <dgm:prSet/>
      <dgm:spPr/>
      <dgm:t>
        <a:bodyPr/>
        <a:lstStyle/>
        <a:p>
          <a:endParaRPr lang="fr-FR"/>
        </a:p>
      </dgm:t>
    </dgm:pt>
    <dgm:pt modelId="{BEC10F78-0D9B-4FFF-A60B-D75307CFCDAF}">
      <dgm:prSet phldrT="[Texte]"/>
      <dgm:spPr>
        <a:solidFill>
          <a:srgbClr val="F4AD7D"/>
        </a:solidFill>
      </dgm:spPr>
      <dgm:t>
        <a:bodyPr/>
        <a:lstStyle/>
        <a:p>
          <a:r>
            <a:rPr lang="fr-FR" noProof="0"/>
            <a:t>T1</a:t>
          </a:r>
        </a:p>
      </dgm:t>
    </dgm:pt>
    <dgm:pt modelId="{4831E9F3-7B6C-4298-A81F-60AFF987ECF2}" type="parTrans" cxnId="{EEDACD04-8B4F-4FA3-B835-51A522D3C7DD}">
      <dgm:prSet/>
      <dgm:spPr/>
      <dgm:t>
        <a:bodyPr/>
        <a:lstStyle/>
        <a:p>
          <a:endParaRPr lang="fr-FR"/>
        </a:p>
      </dgm:t>
    </dgm:pt>
    <dgm:pt modelId="{8C1FFFF2-74DD-4EE0-A61B-75842E145194}" type="sibTrans" cxnId="{EEDACD04-8B4F-4FA3-B835-51A522D3C7DD}">
      <dgm:prSet/>
      <dgm:spPr/>
      <dgm:t>
        <a:bodyPr/>
        <a:lstStyle/>
        <a:p>
          <a:endParaRPr lang="fr-FR"/>
        </a:p>
      </dgm:t>
    </dgm:pt>
    <dgm:pt modelId="{31407E56-CF7A-42F2-9282-162CB84D2427}">
      <dgm:prSet phldrT="[Texte]"/>
      <dgm:spPr>
        <a:solidFill>
          <a:srgbClr val="F4AD7D"/>
        </a:solidFill>
      </dgm:spPr>
      <dgm:t>
        <a:bodyPr/>
        <a:lstStyle/>
        <a:p>
          <a:r>
            <a:rPr lang="fr-FR" noProof="0"/>
            <a:t>T2</a:t>
          </a:r>
        </a:p>
      </dgm:t>
    </dgm:pt>
    <dgm:pt modelId="{8EB03635-026A-4B45-8393-4A4CFBD5E997}" type="parTrans" cxnId="{5AE2EE08-1DAB-4159-92AE-2A8083B2184F}">
      <dgm:prSet/>
      <dgm:spPr/>
      <dgm:t>
        <a:bodyPr/>
        <a:lstStyle/>
        <a:p>
          <a:endParaRPr lang="fr-FR"/>
        </a:p>
      </dgm:t>
    </dgm:pt>
    <dgm:pt modelId="{2AC9E359-741D-4EF1-957B-9C4D15F0A57C}" type="sibTrans" cxnId="{5AE2EE08-1DAB-4159-92AE-2A8083B2184F}">
      <dgm:prSet/>
      <dgm:spPr/>
      <dgm:t>
        <a:bodyPr/>
        <a:lstStyle/>
        <a:p>
          <a:endParaRPr lang="fr-FR"/>
        </a:p>
      </dgm:t>
    </dgm:pt>
    <dgm:pt modelId="{D7F3DAA2-E8D0-471B-9ACF-847DDC463C99}">
      <dgm:prSet phldrT="[Texte]"/>
      <dgm:spPr/>
      <dgm:t>
        <a:bodyPr/>
        <a:lstStyle/>
        <a:p>
          <a:r>
            <a:rPr lang="fr-FR" noProof="0"/>
            <a:t>T3</a:t>
          </a:r>
        </a:p>
      </dgm:t>
    </dgm:pt>
    <dgm:pt modelId="{0FD7F7F2-63DC-40F0-ABAF-029BDCFB327B}" type="parTrans" cxnId="{6E700383-E1A8-40EC-B3D0-342D72BA0086}">
      <dgm:prSet/>
      <dgm:spPr/>
      <dgm:t>
        <a:bodyPr/>
        <a:lstStyle/>
        <a:p>
          <a:endParaRPr lang="fr-FR"/>
        </a:p>
      </dgm:t>
    </dgm:pt>
    <dgm:pt modelId="{4BF3B3C5-4924-48A3-B132-618DF6F6C3B2}" type="sibTrans" cxnId="{6E700383-E1A8-40EC-B3D0-342D72BA0086}">
      <dgm:prSet/>
      <dgm:spPr/>
      <dgm:t>
        <a:bodyPr/>
        <a:lstStyle/>
        <a:p>
          <a:endParaRPr lang="fr-FR"/>
        </a:p>
      </dgm:t>
    </dgm:pt>
    <dgm:pt modelId="{C2EEA963-C36F-469A-817E-1F26B7BA2427}">
      <dgm:prSet phldrT="[Texte]"/>
      <dgm:spPr/>
      <dgm:t>
        <a:bodyPr/>
        <a:lstStyle/>
        <a:p>
          <a:r>
            <a:rPr lang="fr-FR" noProof="0"/>
            <a:t>T4</a:t>
          </a:r>
        </a:p>
      </dgm:t>
    </dgm:pt>
    <dgm:pt modelId="{31C1CB8C-15D4-4362-9C7D-8FFE91EB9076}" type="parTrans" cxnId="{DC74CB1D-5088-448D-9A80-470C1C49FF48}">
      <dgm:prSet/>
      <dgm:spPr/>
      <dgm:t>
        <a:bodyPr/>
        <a:lstStyle/>
        <a:p>
          <a:endParaRPr lang="fr-FR"/>
        </a:p>
      </dgm:t>
    </dgm:pt>
    <dgm:pt modelId="{9065D31E-8FCE-499A-AFEC-A57A7C408E28}" type="sibTrans" cxnId="{DC74CB1D-5088-448D-9A80-470C1C49FF48}">
      <dgm:prSet/>
      <dgm:spPr/>
      <dgm:t>
        <a:bodyPr/>
        <a:lstStyle/>
        <a:p>
          <a:endParaRPr lang="fr-FR"/>
        </a:p>
      </dgm:t>
    </dgm:pt>
    <dgm:pt modelId="{726A5F6F-1FCD-48BC-9014-1EF040EF10D9}">
      <dgm:prSet phldrT="[Texte]"/>
      <dgm:spPr/>
      <dgm:t>
        <a:bodyPr/>
        <a:lstStyle/>
        <a:p>
          <a:r>
            <a:rPr lang="fr-FR" noProof="0"/>
            <a:t>T4</a:t>
          </a:r>
        </a:p>
      </dgm:t>
    </dgm:pt>
    <dgm:pt modelId="{6EB4DDE0-D4AD-45FD-A987-EEB23E296CA6}" type="parTrans" cxnId="{1CE71C57-D121-4077-8CAC-922326F82AAC}">
      <dgm:prSet/>
      <dgm:spPr/>
      <dgm:t>
        <a:bodyPr/>
        <a:lstStyle/>
        <a:p>
          <a:endParaRPr lang="fr-FR"/>
        </a:p>
      </dgm:t>
    </dgm:pt>
    <dgm:pt modelId="{E84BE030-2954-4DF8-9CDF-4E979F83FCF0}" type="sibTrans" cxnId="{1CE71C57-D121-4077-8CAC-922326F82AAC}">
      <dgm:prSet/>
      <dgm:spPr/>
      <dgm:t>
        <a:bodyPr/>
        <a:lstStyle/>
        <a:p>
          <a:endParaRPr lang="fr-FR"/>
        </a:p>
      </dgm:t>
    </dgm:pt>
    <dgm:pt modelId="{FCD4421E-4CD5-4372-B054-2F7FB7BB2E06}" type="pres">
      <dgm:prSet presAssocID="{621D7F5A-8CDC-42F8-872E-6EE84069F893}" presName="Name0" presStyleCnt="0">
        <dgm:presLayoutVars>
          <dgm:dir/>
          <dgm:resizeHandles val="exact"/>
        </dgm:presLayoutVars>
      </dgm:prSet>
      <dgm:spPr/>
    </dgm:pt>
    <dgm:pt modelId="{612B36E8-A966-438D-97B4-CA7433293330}" type="pres">
      <dgm:prSet presAssocID="{5627D673-8C07-4548-98E2-7AB0EF9140FD}" presName="parTxOnly" presStyleLbl="node1" presStyleIdx="0" presStyleCnt="20" custScaleX="86185">
        <dgm:presLayoutVars>
          <dgm:bulletEnabled val="1"/>
        </dgm:presLayoutVars>
      </dgm:prSet>
      <dgm:spPr/>
    </dgm:pt>
    <dgm:pt modelId="{B741F1DB-D6F6-4F47-B81F-50E79BBC7B75}" type="pres">
      <dgm:prSet presAssocID="{B7C50893-5C32-414F-9378-2F545810FE7E}" presName="parSpace" presStyleCnt="0"/>
      <dgm:spPr/>
    </dgm:pt>
    <dgm:pt modelId="{FA93C589-EB7D-488B-AE3E-C38F4AF35C9B}" type="pres">
      <dgm:prSet presAssocID="{9612BF13-BDA4-4A72-ABA7-6C22DAB6EE36}" presName="parTxOnly" presStyleLbl="node1" presStyleIdx="1" presStyleCnt="20" custScaleX="87989">
        <dgm:presLayoutVars>
          <dgm:bulletEnabled val="1"/>
        </dgm:presLayoutVars>
      </dgm:prSet>
      <dgm:spPr/>
    </dgm:pt>
    <dgm:pt modelId="{011AB823-87D9-45BF-A544-5D3A28058032}" type="pres">
      <dgm:prSet presAssocID="{65420FA5-E728-4D21-B3B2-BD28A7A60560}" presName="parSpace" presStyleCnt="0"/>
      <dgm:spPr/>
    </dgm:pt>
    <dgm:pt modelId="{C813DD02-DA35-41FD-93F0-6E42E482D897}" type="pres">
      <dgm:prSet presAssocID="{EE167EEB-5259-40DA-87E9-AA55DCA1BB29}" presName="parTxOnly" presStyleLbl="node1" presStyleIdx="2" presStyleCnt="20" custScaleX="87507">
        <dgm:presLayoutVars>
          <dgm:bulletEnabled val="1"/>
        </dgm:presLayoutVars>
      </dgm:prSet>
      <dgm:spPr/>
    </dgm:pt>
    <dgm:pt modelId="{2F101F04-E8BC-4602-BCA2-B97776AA4AC0}" type="pres">
      <dgm:prSet presAssocID="{0849C9CB-10E3-4AA9-B36B-972A86D9606D}" presName="parSpace" presStyleCnt="0"/>
      <dgm:spPr/>
    </dgm:pt>
    <dgm:pt modelId="{1EFF9508-CCE5-4EE3-82C9-99F7527C8649}" type="pres">
      <dgm:prSet presAssocID="{5C5C6F79-5611-41E6-8383-D8ED8EABB84A}" presName="parTxOnly" presStyleLbl="node1" presStyleIdx="3" presStyleCnt="20" custScaleX="96721">
        <dgm:presLayoutVars>
          <dgm:bulletEnabled val="1"/>
        </dgm:presLayoutVars>
      </dgm:prSet>
      <dgm:spPr/>
    </dgm:pt>
    <dgm:pt modelId="{7EC2E182-527E-4F5B-A4BB-A2AC4E6A9145}" type="pres">
      <dgm:prSet presAssocID="{B9B02F27-26FD-4464-A841-9496FC87FF66}" presName="parSpace" presStyleCnt="0"/>
      <dgm:spPr/>
    </dgm:pt>
    <dgm:pt modelId="{BCB29FB9-E47B-4BF3-97D1-67383DF168DD}" type="pres">
      <dgm:prSet presAssocID="{9F3DC0BB-F068-4CA7-88C4-E4FF5E99376E}" presName="parTxOnly" presStyleLbl="node1" presStyleIdx="4" presStyleCnt="20" custScaleX="85262">
        <dgm:presLayoutVars>
          <dgm:bulletEnabled val="1"/>
        </dgm:presLayoutVars>
      </dgm:prSet>
      <dgm:spPr/>
    </dgm:pt>
    <dgm:pt modelId="{E6A1D0E3-FE1E-4FAB-B4B5-278E2A4B214C}" type="pres">
      <dgm:prSet presAssocID="{61C485A5-4ED3-4679-9202-10F92A7E3931}" presName="parSpace" presStyleCnt="0"/>
      <dgm:spPr/>
    </dgm:pt>
    <dgm:pt modelId="{A919EB15-A0DE-4D56-B512-167C1911D4F2}" type="pres">
      <dgm:prSet presAssocID="{367C91BF-7AFB-4016-AB00-7DE8868A62AE}" presName="parTxOnly" presStyleLbl="node1" presStyleIdx="5" presStyleCnt="20" custScaleX="85658">
        <dgm:presLayoutVars>
          <dgm:bulletEnabled val="1"/>
        </dgm:presLayoutVars>
      </dgm:prSet>
      <dgm:spPr/>
    </dgm:pt>
    <dgm:pt modelId="{C6C40E85-8D73-4758-8F6C-E4C1B5FA187F}" type="pres">
      <dgm:prSet presAssocID="{4D6DD5C6-7B43-4C2E-BF04-00B1F2ECE4D7}" presName="parSpace" presStyleCnt="0"/>
      <dgm:spPr/>
    </dgm:pt>
    <dgm:pt modelId="{14A84B9F-D458-4AF3-8849-6B836F4640ED}" type="pres">
      <dgm:prSet presAssocID="{BF3249DA-87EE-49AE-8A82-6BF2151881B8}" presName="parTxOnly" presStyleLbl="node1" presStyleIdx="6" presStyleCnt="20" custScaleX="87017">
        <dgm:presLayoutVars>
          <dgm:bulletEnabled val="1"/>
        </dgm:presLayoutVars>
      </dgm:prSet>
      <dgm:spPr/>
    </dgm:pt>
    <dgm:pt modelId="{0672F2F6-A196-43D3-9888-A7A760D242C0}" type="pres">
      <dgm:prSet presAssocID="{81267948-300C-4D22-A636-78FCE10A8663}" presName="parSpace" presStyleCnt="0"/>
      <dgm:spPr/>
    </dgm:pt>
    <dgm:pt modelId="{97B893C4-060E-497D-9A5A-3112D49C1E1C}" type="pres">
      <dgm:prSet presAssocID="{3920389D-49D4-417F-8762-36372CD04FC3}" presName="parTxOnly" presStyleLbl="node1" presStyleIdx="7" presStyleCnt="20" custScaleX="98719">
        <dgm:presLayoutVars>
          <dgm:bulletEnabled val="1"/>
        </dgm:presLayoutVars>
      </dgm:prSet>
      <dgm:spPr/>
    </dgm:pt>
    <dgm:pt modelId="{7D2DA6FE-6A34-461A-A2BA-AE57A391E729}" type="pres">
      <dgm:prSet presAssocID="{D1AA2DE0-4BD7-4130-8965-DEAF67A3E849}" presName="parSpace" presStyleCnt="0"/>
      <dgm:spPr/>
    </dgm:pt>
    <dgm:pt modelId="{7D9D7566-369A-46E3-8F2C-8C76AE2D5869}" type="pres">
      <dgm:prSet presAssocID="{D6CCF932-563B-4286-978B-1B45724193D0}" presName="parTxOnly" presStyleLbl="node1" presStyleIdx="8" presStyleCnt="20" custScaleX="95766">
        <dgm:presLayoutVars>
          <dgm:bulletEnabled val="1"/>
        </dgm:presLayoutVars>
      </dgm:prSet>
      <dgm:spPr/>
    </dgm:pt>
    <dgm:pt modelId="{B10CB811-8AC0-4D39-9421-8717F8668BEE}" type="pres">
      <dgm:prSet presAssocID="{53C549B7-9B11-46C8-9EA6-947DB857FE51}" presName="parSpace" presStyleCnt="0"/>
      <dgm:spPr/>
    </dgm:pt>
    <dgm:pt modelId="{32A5F26A-99ED-47A9-8CE1-EECA0F9BB258}" type="pres">
      <dgm:prSet presAssocID="{C7C659AB-F4C6-456B-A00C-F67522D05651}" presName="parTxOnly" presStyleLbl="node1" presStyleIdx="9" presStyleCnt="20" custScaleX="87217">
        <dgm:presLayoutVars>
          <dgm:bulletEnabled val="1"/>
        </dgm:presLayoutVars>
      </dgm:prSet>
      <dgm:spPr/>
    </dgm:pt>
    <dgm:pt modelId="{37D64CC6-2321-4313-84AD-567EE4530059}" type="pres">
      <dgm:prSet presAssocID="{34F8B845-CCB6-4CF1-AD71-194265827B9E}" presName="parSpace" presStyleCnt="0"/>
      <dgm:spPr/>
    </dgm:pt>
    <dgm:pt modelId="{C1B2E3A7-03DC-4FCF-8C83-0CAE24EE9A52}" type="pres">
      <dgm:prSet presAssocID="{D9B231E4-2F18-4AE1-8575-9BC9DB897CED}" presName="parTxOnly" presStyleLbl="node1" presStyleIdx="10" presStyleCnt="20" custScaleX="84775">
        <dgm:presLayoutVars>
          <dgm:bulletEnabled val="1"/>
        </dgm:presLayoutVars>
      </dgm:prSet>
      <dgm:spPr/>
    </dgm:pt>
    <dgm:pt modelId="{DAEE6DE1-D5D8-4F52-8787-8703B29ED1CA}" type="pres">
      <dgm:prSet presAssocID="{633C04EF-F2DB-4724-802F-D85BDBCDACE0}" presName="parSpace" presStyleCnt="0"/>
      <dgm:spPr/>
    </dgm:pt>
    <dgm:pt modelId="{BE87FD80-6F15-4521-9951-7AE4C11D1DA1}" type="pres">
      <dgm:prSet presAssocID="{726A5F6F-1FCD-48BC-9014-1EF040EF10D9}" presName="parTxOnly" presStyleLbl="node1" presStyleIdx="11" presStyleCnt="20" custScaleX="92129">
        <dgm:presLayoutVars>
          <dgm:bulletEnabled val="1"/>
        </dgm:presLayoutVars>
      </dgm:prSet>
      <dgm:spPr/>
    </dgm:pt>
    <dgm:pt modelId="{71E486DB-7D40-4220-9B25-8C9ECDCD2ACB}" type="pres">
      <dgm:prSet presAssocID="{E84BE030-2954-4DF8-9CDF-4E979F83FCF0}" presName="parSpace" presStyleCnt="0"/>
      <dgm:spPr/>
    </dgm:pt>
    <dgm:pt modelId="{A6115A77-462B-4CC6-9CDD-7FEAA00EE186}" type="pres">
      <dgm:prSet presAssocID="{673D076B-B944-4208-B8C9-9539DEF5E4C2}" presName="parTxOnly" presStyleLbl="node1" presStyleIdx="12" presStyleCnt="20" custScaleX="94499">
        <dgm:presLayoutVars>
          <dgm:bulletEnabled val="1"/>
        </dgm:presLayoutVars>
      </dgm:prSet>
      <dgm:spPr/>
    </dgm:pt>
    <dgm:pt modelId="{C7982E90-E8A7-4EE7-86A0-5F598557EF3D}" type="pres">
      <dgm:prSet presAssocID="{AA9CE611-4400-47B2-8CDC-76367CA0FBAF}" presName="parSpace" presStyleCnt="0"/>
      <dgm:spPr/>
    </dgm:pt>
    <dgm:pt modelId="{E992126F-A0DD-4C4F-A9C1-F57AE0E5C631}" type="pres">
      <dgm:prSet presAssocID="{14BADA95-DEE1-435C-A753-AB3DC4038E87}" presName="parTxOnly" presStyleLbl="node1" presStyleIdx="13" presStyleCnt="20" custScaleX="87620">
        <dgm:presLayoutVars>
          <dgm:bulletEnabled val="1"/>
        </dgm:presLayoutVars>
      </dgm:prSet>
      <dgm:spPr/>
    </dgm:pt>
    <dgm:pt modelId="{3EC2AB28-5076-4CB2-9A46-F330DB79F572}" type="pres">
      <dgm:prSet presAssocID="{F530FA5C-5DCE-47E6-A4C8-002F7D84AB7D}" presName="parSpace" presStyleCnt="0"/>
      <dgm:spPr/>
    </dgm:pt>
    <dgm:pt modelId="{3301994B-82E0-4131-9137-72978B55E703}" type="pres">
      <dgm:prSet presAssocID="{C06BD360-71C2-46A2-8F87-4CD8C7D21574}" presName="parTxOnly" presStyleLbl="node1" presStyleIdx="14" presStyleCnt="20" custScaleX="83672">
        <dgm:presLayoutVars>
          <dgm:bulletEnabled val="1"/>
        </dgm:presLayoutVars>
      </dgm:prSet>
      <dgm:spPr/>
    </dgm:pt>
    <dgm:pt modelId="{C29F7993-C1B3-45E5-8E81-47F71049AD77}" type="pres">
      <dgm:prSet presAssocID="{1446E9D2-04C8-4B3C-B7F8-67323D9FB73E}" presName="parSpace" presStyleCnt="0"/>
      <dgm:spPr/>
    </dgm:pt>
    <dgm:pt modelId="{81DA3BEE-BADA-42D4-9850-F1F2916C3B86}" type="pres">
      <dgm:prSet presAssocID="{AEB6F7A1-BA1D-402B-A637-C3D6FF37D840}" presName="parTxOnly" presStyleLbl="node1" presStyleIdx="15" presStyleCnt="20" custScaleX="87182">
        <dgm:presLayoutVars>
          <dgm:bulletEnabled val="1"/>
        </dgm:presLayoutVars>
      </dgm:prSet>
      <dgm:spPr/>
    </dgm:pt>
    <dgm:pt modelId="{86A87A0E-857A-4C09-AAE9-F5EBECC577BE}" type="pres">
      <dgm:prSet presAssocID="{71168897-5F9C-4C11-86B1-6592E138F145}" presName="parSpace" presStyleCnt="0"/>
      <dgm:spPr/>
    </dgm:pt>
    <dgm:pt modelId="{B000D0D8-6EA9-4C73-8E5A-A5A1A7F9244F}" type="pres">
      <dgm:prSet presAssocID="{BEC10F78-0D9B-4FFF-A60B-D75307CFCDAF}" presName="parTxOnly" presStyleLbl="node1" presStyleIdx="16" presStyleCnt="20">
        <dgm:presLayoutVars>
          <dgm:bulletEnabled val="1"/>
        </dgm:presLayoutVars>
      </dgm:prSet>
      <dgm:spPr/>
    </dgm:pt>
    <dgm:pt modelId="{6F3AE454-F0DD-49FF-A9A2-BE4A83DACF79}" type="pres">
      <dgm:prSet presAssocID="{8C1FFFF2-74DD-4EE0-A61B-75842E145194}" presName="parSpace" presStyleCnt="0"/>
      <dgm:spPr/>
    </dgm:pt>
    <dgm:pt modelId="{EDD6FD6A-1C7A-4E89-BFB7-02C2D757DBAF}" type="pres">
      <dgm:prSet presAssocID="{31407E56-CF7A-42F2-9282-162CB84D2427}" presName="parTxOnly" presStyleLbl="node1" presStyleIdx="17" presStyleCnt="20">
        <dgm:presLayoutVars>
          <dgm:bulletEnabled val="1"/>
        </dgm:presLayoutVars>
      </dgm:prSet>
      <dgm:spPr/>
    </dgm:pt>
    <dgm:pt modelId="{742AF778-93AB-431C-A4D2-6CECDD3312F6}" type="pres">
      <dgm:prSet presAssocID="{2AC9E359-741D-4EF1-957B-9C4D15F0A57C}" presName="parSpace" presStyleCnt="0"/>
      <dgm:spPr/>
    </dgm:pt>
    <dgm:pt modelId="{D89A9427-F73B-44B4-8DBB-D1996599506B}" type="pres">
      <dgm:prSet presAssocID="{D7F3DAA2-E8D0-471B-9ACF-847DDC463C99}" presName="parTxOnly" presStyleLbl="node1" presStyleIdx="18" presStyleCnt="20">
        <dgm:presLayoutVars>
          <dgm:bulletEnabled val="1"/>
        </dgm:presLayoutVars>
      </dgm:prSet>
      <dgm:spPr/>
    </dgm:pt>
    <dgm:pt modelId="{A4A2327D-28D9-4B42-AC82-D5D6FFA67777}" type="pres">
      <dgm:prSet presAssocID="{4BF3B3C5-4924-48A3-B132-618DF6F6C3B2}" presName="parSpace" presStyleCnt="0"/>
      <dgm:spPr/>
    </dgm:pt>
    <dgm:pt modelId="{AA1309F0-D34A-4289-906B-5850134665AB}" type="pres">
      <dgm:prSet presAssocID="{C2EEA963-C36F-469A-817E-1F26B7BA2427}" presName="parTxOnly" presStyleLbl="node1" presStyleIdx="19" presStyleCnt="20">
        <dgm:presLayoutVars>
          <dgm:bulletEnabled val="1"/>
        </dgm:presLayoutVars>
      </dgm:prSet>
      <dgm:spPr/>
    </dgm:pt>
  </dgm:ptLst>
  <dgm:cxnLst>
    <dgm:cxn modelId="{EEDACD04-8B4F-4FA3-B835-51A522D3C7DD}" srcId="{621D7F5A-8CDC-42F8-872E-6EE84069F893}" destId="{BEC10F78-0D9B-4FFF-A60B-D75307CFCDAF}" srcOrd="16" destOrd="0" parTransId="{4831E9F3-7B6C-4298-A81F-60AFF987ECF2}" sibTransId="{8C1FFFF2-74DD-4EE0-A61B-75842E145194}"/>
    <dgm:cxn modelId="{5AE2EE08-1DAB-4159-92AE-2A8083B2184F}" srcId="{621D7F5A-8CDC-42F8-872E-6EE84069F893}" destId="{31407E56-CF7A-42F2-9282-162CB84D2427}" srcOrd="17" destOrd="0" parTransId="{8EB03635-026A-4B45-8393-4A4CFBD5E997}" sibTransId="{2AC9E359-741D-4EF1-957B-9C4D15F0A57C}"/>
    <dgm:cxn modelId="{FB561D18-1CDF-456A-9C57-3DFFC6B5046E}" type="presOf" srcId="{621D7F5A-8CDC-42F8-872E-6EE84069F893}" destId="{FCD4421E-4CD5-4372-B054-2F7FB7BB2E06}" srcOrd="0" destOrd="0" presId="urn:microsoft.com/office/officeart/2005/8/layout/hChevron3"/>
    <dgm:cxn modelId="{DC74CB1D-5088-448D-9A80-470C1C49FF48}" srcId="{621D7F5A-8CDC-42F8-872E-6EE84069F893}" destId="{C2EEA963-C36F-469A-817E-1F26B7BA2427}" srcOrd="19" destOrd="0" parTransId="{31C1CB8C-15D4-4362-9C7D-8FFE91EB9076}" sibTransId="{9065D31E-8FCE-499A-AFEC-A57A7C408E28}"/>
    <dgm:cxn modelId="{D5F4F81D-5547-4B2B-BAB8-7A48AE6BD8DA}" type="presOf" srcId="{5C5C6F79-5611-41E6-8383-D8ED8EABB84A}" destId="{1EFF9508-CCE5-4EE3-82C9-99F7527C8649}" srcOrd="0" destOrd="0" presId="urn:microsoft.com/office/officeart/2005/8/layout/hChevron3"/>
    <dgm:cxn modelId="{9FE31930-4B3D-444D-9B41-7E1B14BAC364}" type="presOf" srcId="{BF3249DA-87EE-49AE-8A82-6BF2151881B8}" destId="{14A84B9F-D458-4AF3-8849-6B836F4640ED}" srcOrd="0" destOrd="0" presId="urn:microsoft.com/office/officeart/2005/8/layout/hChevron3"/>
    <dgm:cxn modelId="{8CBD9C3B-67E5-491B-A499-1E7D40723453}" type="presOf" srcId="{EE167EEB-5259-40DA-87E9-AA55DCA1BB29}" destId="{C813DD02-DA35-41FD-93F0-6E42E482D897}" srcOrd="0" destOrd="0" presId="urn:microsoft.com/office/officeart/2005/8/layout/hChevron3"/>
    <dgm:cxn modelId="{5999263E-6934-4540-A078-B7DB807F082D}" type="presOf" srcId="{AEB6F7A1-BA1D-402B-A637-C3D6FF37D840}" destId="{81DA3BEE-BADA-42D4-9850-F1F2916C3B86}" srcOrd="0" destOrd="0" presId="urn:microsoft.com/office/officeart/2005/8/layout/hChevron3"/>
    <dgm:cxn modelId="{1B899840-0DF7-4894-8633-B39DC86CDB60}" type="presOf" srcId="{9612BF13-BDA4-4A72-ABA7-6C22DAB6EE36}" destId="{FA93C589-EB7D-488B-AE3E-C38F4AF35C9B}" srcOrd="0" destOrd="0" presId="urn:microsoft.com/office/officeart/2005/8/layout/hChevron3"/>
    <dgm:cxn modelId="{3A28505C-BEC7-4590-A352-2D712D93C532}" srcId="{621D7F5A-8CDC-42F8-872E-6EE84069F893}" destId="{D9B231E4-2F18-4AE1-8575-9BC9DB897CED}" srcOrd="10" destOrd="0" parTransId="{B52CAEEA-8610-479A-B27D-769C073D05AA}" sibTransId="{633C04EF-F2DB-4724-802F-D85BDBCDACE0}"/>
    <dgm:cxn modelId="{B23D7748-DF16-4F10-AC1C-B224512D3C9A}" type="presOf" srcId="{3920389D-49D4-417F-8762-36372CD04FC3}" destId="{97B893C4-060E-497D-9A5A-3112D49C1E1C}" srcOrd="0" destOrd="0" presId="urn:microsoft.com/office/officeart/2005/8/layout/hChevron3"/>
    <dgm:cxn modelId="{1FE5DA6A-088B-4D15-94D4-41D9B7D7A67C}" type="presOf" srcId="{14BADA95-DEE1-435C-A753-AB3DC4038E87}" destId="{E992126F-A0DD-4C4F-A9C1-F57AE0E5C631}" srcOrd="0" destOrd="0" presId="urn:microsoft.com/office/officeart/2005/8/layout/hChevron3"/>
    <dgm:cxn modelId="{27FBAE6E-AF6C-4983-AF7F-28215DFAD544}" srcId="{621D7F5A-8CDC-42F8-872E-6EE84069F893}" destId="{C7C659AB-F4C6-456B-A00C-F67522D05651}" srcOrd="9" destOrd="0" parTransId="{6223808B-3B1E-49B4-99BF-857DE5808902}" sibTransId="{34F8B845-CCB6-4CF1-AD71-194265827B9E}"/>
    <dgm:cxn modelId="{A7F4CC73-84BA-45CC-9EB9-21FAB79E1E09}" type="presOf" srcId="{C7C659AB-F4C6-456B-A00C-F67522D05651}" destId="{32A5F26A-99ED-47A9-8CE1-EECA0F9BB258}" srcOrd="0" destOrd="0" presId="urn:microsoft.com/office/officeart/2005/8/layout/hChevron3"/>
    <dgm:cxn modelId="{CFB15C74-631A-4FED-A248-CD235788B428}" type="presOf" srcId="{D9B231E4-2F18-4AE1-8575-9BC9DB897CED}" destId="{C1B2E3A7-03DC-4FCF-8C83-0CAE24EE9A52}" srcOrd="0" destOrd="0" presId="urn:microsoft.com/office/officeart/2005/8/layout/hChevron3"/>
    <dgm:cxn modelId="{1CE71C57-D121-4077-8CAC-922326F82AAC}" srcId="{621D7F5A-8CDC-42F8-872E-6EE84069F893}" destId="{726A5F6F-1FCD-48BC-9014-1EF040EF10D9}" srcOrd="11" destOrd="0" parTransId="{6EB4DDE0-D4AD-45FD-A987-EEB23E296CA6}" sibTransId="{E84BE030-2954-4DF8-9CDF-4E979F83FCF0}"/>
    <dgm:cxn modelId="{DA96497B-A0BA-494A-83ED-47DDF4A95013}" type="presOf" srcId="{31407E56-CF7A-42F2-9282-162CB84D2427}" destId="{EDD6FD6A-1C7A-4E89-BFB7-02C2D757DBAF}" srcOrd="0" destOrd="0" presId="urn:microsoft.com/office/officeart/2005/8/layout/hChevron3"/>
    <dgm:cxn modelId="{6E700383-E1A8-40EC-B3D0-342D72BA0086}" srcId="{621D7F5A-8CDC-42F8-872E-6EE84069F893}" destId="{D7F3DAA2-E8D0-471B-9ACF-847DDC463C99}" srcOrd="18" destOrd="0" parTransId="{0FD7F7F2-63DC-40F0-ABAF-029BDCFB327B}" sibTransId="{4BF3B3C5-4924-48A3-B132-618DF6F6C3B2}"/>
    <dgm:cxn modelId="{D1189390-A2EA-4C18-A014-D4E9AB469AEE}" srcId="{621D7F5A-8CDC-42F8-872E-6EE84069F893}" destId="{3920389D-49D4-417F-8762-36372CD04FC3}" srcOrd="7" destOrd="0" parTransId="{BB2B7F1D-8092-4E76-B23E-A229BFF74E0A}" sibTransId="{D1AA2DE0-4BD7-4130-8965-DEAF67A3E849}"/>
    <dgm:cxn modelId="{69C2EC94-9E4B-4D84-95DB-A0DD42E7E7D0}" type="presOf" srcId="{C2EEA963-C36F-469A-817E-1F26B7BA2427}" destId="{AA1309F0-D34A-4289-906B-5850134665AB}" srcOrd="0" destOrd="0" presId="urn:microsoft.com/office/officeart/2005/8/layout/hChevron3"/>
    <dgm:cxn modelId="{14B51995-B48A-48A9-96BC-8A305E959361}" type="presOf" srcId="{BEC10F78-0D9B-4FFF-A60B-D75307CFCDAF}" destId="{B000D0D8-6EA9-4C73-8E5A-A5A1A7F9244F}" srcOrd="0" destOrd="0" presId="urn:microsoft.com/office/officeart/2005/8/layout/hChevron3"/>
    <dgm:cxn modelId="{E8CE3C95-C22C-4122-B11C-B5B6098F34BC}" type="presOf" srcId="{726A5F6F-1FCD-48BC-9014-1EF040EF10D9}" destId="{BE87FD80-6F15-4521-9951-7AE4C11D1DA1}" srcOrd="0" destOrd="0" presId="urn:microsoft.com/office/officeart/2005/8/layout/hChevron3"/>
    <dgm:cxn modelId="{B70D8498-0539-481C-A586-A75468FB250A}" srcId="{621D7F5A-8CDC-42F8-872E-6EE84069F893}" destId="{367C91BF-7AFB-4016-AB00-7DE8868A62AE}" srcOrd="5" destOrd="0" parTransId="{3E40B51E-B707-4AF1-BE29-4732056AD9C4}" sibTransId="{4D6DD5C6-7B43-4C2E-BF04-00B1F2ECE4D7}"/>
    <dgm:cxn modelId="{87461799-7B5B-42D4-94C6-5CD258F39AFD}" type="presOf" srcId="{9F3DC0BB-F068-4CA7-88C4-E4FF5E99376E}" destId="{BCB29FB9-E47B-4BF3-97D1-67383DF168DD}" srcOrd="0" destOrd="0" presId="urn:microsoft.com/office/officeart/2005/8/layout/hChevron3"/>
    <dgm:cxn modelId="{444F3FB1-2182-4606-B752-8D3A4EFDDDBA}" srcId="{621D7F5A-8CDC-42F8-872E-6EE84069F893}" destId="{14BADA95-DEE1-435C-A753-AB3DC4038E87}" srcOrd="13" destOrd="0" parTransId="{03DFE003-2109-4408-AE9D-B8B9998A626C}" sibTransId="{F530FA5C-5DCE-47E6-A4C8-002F7D84AB7D}"/>
    <dgm:cxn modelId="{7F7C68BC-AD53-4162-82AC-C22ED2FFF860}" srcId="{621D7F5A-8CDC-42F8-872E-6EE84069F893}" destId="{9F3DC0BB-F068-4CA7-88C4-E4FF5E99376E}" srcOrd="4" destOrd="0" parTransId="{CFEF8C14-1B0F-4333-8F5D-6ACBA20389D2}" sibTransId="{61C485A5-4ED3-4679-9202-10F92A7E3931}"/>
    <dgm:cxn modelId="{629FE1BD-C582-4BA6-ADA6-F29F3525B356}" type="presOf" srcId="{673D076B-B944-4208-B8C9-9539DEF5E4C2}" destId="{A6115A77-462B-4CC6-9CDD-7FEAA00EE186}" srcOrd="0" destOrd="0" presId="urn:microsoft.com/office/officeart/2005/8/layout/hChevron3"/>
    <dgm:cxn modelId="{B376C2BE-429E-40AD-BD3C-8DA66ECCC91F}" type="presOf" srcId="{C06BD360-71C2-46A2-8F87-4CD8C7D21574}" destId="{3301994B-82E0-4131-9137-72978B55E703}" srcOrd="0" destOrd="0" presId="urn:microsoft.com/office/officeart/2005/8/layout/hChevron3"/>
    <dgm:cxn modelId="{143F96CE-6A71-472C-9007-923EE5AFE805}" srcId="{621D7F5A-8CDC-42F8-872E-6EE84069F893}" destId="{5627D673-8C07-4548-98E2-7AB0EF9140FD}" srcOrd="0" destOrd="0" parTransId="{28964612-90A0-47D0-974D-7B54831ADA2A}" sibTransId="{B7C50893-5C32-414F-9378-2F545810FE7E}"/>
    <dgm:cxn modelId="{02F413D0-B4AC-46B3-A5C7-C5EB0AF005F2}" type="presOf" srcId="{D6CCF932-563B-4286-978B-1B45724193D0}" destId="{7D9D7566-369A-46E3-8F2C-8C76AE2D5869}" srcOrd="0" destOrd="0" presId="urn:microsoft.com/office/officeart/2005/8/layout/hChevron3"/>
    <dgm:cxn modelId="{6F7296D3-0747-4561-B32E-80D2385F6364}" srcId="{621D7F5A-8CDC-42F8-872E-6EE84069F893}" destId="{D6CCF932-563B-4286-978B-1B45724193D0}" srcOrd="8" destOrd="0" parTransId="{BE3D7520-2944-4F17-B0A5-910D41938876}" sibTransId="{53C549B7-9B11-46C8-9EA6-947DB857FE51}"/>
    <dgm:cxn modelId="{2AAF42D8-5B2B-48B3-B0AB-1C915F6959F3}" srcId="{621D7F5A-8CDC-42F8-872E-6EE84069F893}" destId="{BF3249DA-87EE-49AE-8A82-6BF2151881B8}" srcOrd="6" destOrd="0" parTransId="{E7E0792C-938A-4E5D-9F3D-1CA87C96C91C}" sibTransId="{81267948-300C-4D22-A636-78FCE10A8663}"/>
    <dgm:cxn modelId="{14468DD8-8F93-46F4-9E6F-51FD905262B1}" srcId="{621D7F5A-8CDC-42F8-872E-6EE84069F893}" destId="{673D076B-B944-4208-B8C9-9539DEF5E4C2}" srcOrd="12" destOrd="0" parTransId="{FCB5A873-6ECB-4A09-BCA9-67F48273F32B}" sibTransId="{AA9CE611-4400-47B2-8CDC-76367CA0FBAF}"/>
    <dgm:cxn modelId="{206C8EDB-D7C3-445C-A695-42AE399B8572}" srcId="{621D7F5A-8CDC-42F8-872E-6EE84069F893}" destId="{AEB6F7A1-BA1D-402B-A637-C3D6FF37D840}" srcOrd="15" destOrd="0" parTransId="{446FCC87-A574-4E96-9079-F15D8D63E053}" sibTransId="{71168897-5F9C-4C11-86B1-6592E138F145}"/>
    <dgm:cxn modelId="{53213EDC-90E7-443B-942D-A22BC3C4446B}" srcId="{621D7F5A-8CDC-42F8-872E-6EE84069F893}" destId="{C06BD360-71C2-46A2-8F87-4CD8C7D21574}" srcOrd="14" destOrd="0" parTransId="{EEEC21A9-5664-421B-948B-368036972A79}" sibTransId="{1446E9D2-04C8-4B3C-B7F8-67323D9FB73E}"/>
    <dgm:cxn modelId="{B1E499EF-D6AB-46DD-9E36-54A49A05ABBB}" srcId="{621D7F5A-8CDC-42F8-872E-6EE84069F893}" destId="{9612BF13-BDA4-4A72-ABA7-6C22DAB6EE36}" srcOrd="1" destOrd="0" parTransId="{FCD202C0-88E0-43A2-9542-ACE18074E085}" sibTransId="{65420FA5-E728-4D21-B3B2-BD28A7A60560}"/>
    <dgm:cxn modelId="{E54BA6F0-3B30-49CB-9827-D199D8C39150}" type="presOf" srcId="{367C91BF-7AFB-4016-AB00-7DE8868A62AE}" destId="{A919EB15-A0DE-4D56-B512-167C1911D4F2}" srcOrd="0" destOrd="0" presId="urn:microsoft.com/office/officeart/2005/8/layout/hChevron3"/>
    <dgm:cxn modelId="{D1B744F1-706F-4515-ABB6-B0D42613EEF3}" srcId="{621D7F5A-8CDC-42F8-872E-6EE84069F893}" destId="{EE167EEB-5259-40DA-87E9-AA55DCA1BB29}" srcOrd="2" destOrd="0" parTransId="{C189A431-4ED5-4D57-8C2C-FF0D0CC82D29}" sibTransId="{0849C9CB-10E3-4AA9-B36B-972A86D9606D}"/>
    <dgm:cxn modelId="{061C4FF9-5E8C-4086-B800-4AA6F21E8C21}" srcId="{621D7F5A-8CDC-42F8-872E-6EE84069F893}" destId="{5C5C6F79-5611-41E6-8383-D8ED8EABB84A}" srcOrd="3" destOrd="0" parTransId="{F1E39DF1-20B9-4BD1-94E9-69588268860D}" sibTransId="{B9B02F27-26FD-4464-A841-9496FC87FF66}"/>
    <dgm:cxn modelId="{A768E6FA-046A-41E5-A021-89074B40E9D3}" type="presOf" srcId="{D7F3DAA2-E8D0-471B-9ACF-847DDC463C99}" destId="{D89A9427-F73B-44B4-8DBB-D1996599506B}" srcOrd="0" destOrd="0" presId="urn:microsoft.com/office/officeart/2005/8/layout/hChevron3"/>
    <dgm:cxn modelId="{6D23B2FC-69C2-4870-A5C3-C6E513736A2C}" type="presOf" srcId="{5627D673-8C07-4548-98E2-7AB0EF9140FD}" destId="{612B36E8-A966-438D-97B4-CA7433293330}" srcOrd="0" destOrd="0" presId="urn:microsoft.com/office/officeart/2005/8/layout/hChevron3"/>
    <dgm:cxn modelId="{C8518151-3C85-4A41-A442-B9790EEC83F0}" type="presParOf" srcId="{FCD4421E-4CD5-4372-B054-2F7FB7BB2E06}" destId="{612B36E8-A966-438D-97B4-CA7433293330}" srcOrd="0" destOrd="0" presId="urn:microsoft.com/office/officeart/2005/8/layout/hChevron3"/>
    <dgm:cxn modelId="{82DFFCD9-B63C-49E5-83F9-5082F445CF12}" type="presParOf" srcId="{FCD4421E-4CD5-4372-B054-2F7FB7BB2E06}" destId="{B741F1DB-D6F6-4F47-B81F-50E79BBC7B75}" srcOrd="1" destOrd="0" presId="urn:microsoft.com/office/officeart/2005/8/layout/hChevron3"/>
    <dgm:cxn modelId="{9153B527-7B31-4274-9FBD-F663566C2793}" type="presParOf" srcId="{FCD4421E-4CD5-4372-B054-2F7FB7BB2E06}" destId="{FA93C589-EB7D-488B-AE3E-C38F4AF35C9B}" srcOrd="2" destOrd="0" presId="urn:microsoft.com/office/officeart/2005/8/layout/hChevron3"/>
    <dgm:cxn modelId="{F7DAF5C1-5E03-4448-8CAB-AA23371FD159}" type="presParOf" srcId="{FCD4421E-4CD5-4372-B054-2F7FB7BB2E06}" destId="{011AB823-87D9-45BF-A544-5D3A28058032}" srcOrd="3" destOrd="0" presId="urn:microsoft.com/office/officeart/2005/8/layout/hChevron3"/>
    <dgm:cxn modelId="{7B6A878B-3FC0-488E-80BA-CD32619F2F8B}" type="presParOf" srcId="{FCD4421E-4CD5-4372-B054-2F7FB7BB2E06}" destId="{C813DD02-DA35-41FD-93F0-6E42E482D897}" srcOrd="4" destOrd="0" presId="urn:microsoft.com/office/officeart/2005/8/layout/hChevron3"/>
    <dgm:cxn modelId="{8D09A7E8-C662-46A6-939A-B03997B40A3E}" type="presParOf" srcId="{FCD4421E-4CD5-4372-B054-2F7FB7BB2E06}" destId="{2F101F04-E8BC-4602-BCA2-B97776AA4AC0}" srcOrd="5" destOrd="0" presId="urn:microsoft.com/office/officeart/2005/8/layout/hChevron3"/>
    <dgm:cxn modelId="{F8D2958F-0FDC-47FF-87C7-8D2B5F9094DA}" type="presParOf" srcId="{FCD4421E-4CD5-4372-B054-2F7FB7BB2E06}" destId="{1EFF9508-CCE5-4EE3-82C9-99F7527C8649}" srcOrd="6" destOrd="0" presId="urn:microsoft.com/office/officeart/2005/8/layout/hChevron3"/>
    <dgm:cxn modelId="{F97891D3-E537-4B2C-9CED-C2B7BC394047}" type="presParOf" srcId="{FCD4421E-4CD5-4372-B054-2F7FB7BB2E06}" destId="{7EC2E182-527E-4F5B-A4BB-A2AC4E6A9145}" srcOrd="7" destOrd="0" presId="urn:microsoft.com/office/officeart/2005/8/layout/hChevron3"/>
    <dgm:cxn modelId="{C1D96C6D-12C7-437E-9890-5D4DE3EA7AD8}" type="presParOf" srcId="{FCD4421E-4CD5-4372-B054-2F7FB7BB2E06}" destId="{BCB29FB9-E47B-4BF3-97D1-67383DF168DD}" srcOrd="8" destOrd="0" presId="urn:microsoft.com/office/officeart/2005/8/layout/hChevron3"/>
    <dgm:cxn modelId="{12CE1E3E-2500-4890-87BC-9DD35241DCEC}" type="presParOf" srcId="{FCD4421E-4CD5-4372-B054-2F7FB7BB2E06}" destId="{E6A1D0E3-FE1E-4FAB-B4B5-278E2A4B214C}" srcOrd="9" destOrd="0" presId="urn:microsoft.com/office/officeart/2005/8/layout/hChevron3"/>
    <dgm:cxn modelId="{F43F57ED-663D-494F-84A5-DDDD8791FD6F}" type="presParOf" srcId="{FCD4421E-4CD5-4372-B054-2F7FB7BB2E06}" destId="{A919EB15-A0DE-4D56-B512-167C1911D4F2}" srcOrd="10" destOrd="0" presId="urn:microsoft.com/office/officeart/2005/8/layout/hChevron3"/>
    <dgm:cxn modelId="{FC265CC1-35D6-414B-ACFD-7349389DFD28}" type="presParOf" srcId="{FCD4421E-4CD5-4372-B054-2F7FB7BB2E06}" destId="{C6C40E85-8D73-4758-8F6C-E4C1B5FA187F}" srcOrd="11" destOrd="0" presId="urn:microsoft.com/office/officeart/2005/8/layout/hChevron3"/>
    <dgm:cxn modelId="{52B117C0-16E4-497C-9E75-D352486E46A5}" type="presParOf" srcId="{FCD4421E-4CD5-4372-B054-2F7FB7BB2E06}" destId="{14A84B9F-D458-4AF3-8849-6B836F4640ED}" srcOrd="12" destOrd="0" presId="urn:microsoft.com/office/officeart/2005/8/layout/hChevron3"/>
    <dgm:cxn modelId="{4D294212-6772-41FA-9268-9FC688F60281}" type="presParOf" srcId="{FCD4421E-4CD5-4372-B054-2F7FB7BB2E06}" destId="{0672F2F6-A196-43D3-9888-A7A760D242C0}" srcOrd="13" destOrd="0" presId="urn:microsoft.com/office/officeart/2005/8/layout/hChevron3"/>
    <dgm:cxn modelId="{7B9F684E-DF2F-4A1A-A1CC-255F389A08B8}" type="presParOf" srcId="{FCD4421E-4CD5-4372-B054-2F7FB7BB2E06}" destId="{97B893C4-060E-497D-9A5A-3112D49C1E1C}" srcOrd="14" destOrd="0" presId="urn:microsoft.com/office/officeart/2005/8/layout/hChevron3"/>
    <dgm:cxn modelId="{DFF74435-DCE7-4A0A-B0F4-7718AA81E630}" type="presParOf" srcId="{FCD4421E-4CD5-4372-B054-2F7FB7BB2E06}" destId="{7D2DA6FE-6A34-461A-A2BA-AE57A391E729}" srcOrd="15" destOrd="0" presId="urn:microsoft.com/office/officeart/2005/8/layout/hChevron3"/>
    <dgm:cxn modelId="{FDD3DE2B-2C2C-4BB9-A92B-3F721A47A121}" type="presParOf" srcId="{FCD4421E-4CD5-4372-B054-2F7FB7BB2E06}" destId="{7D9D7566-369A-46E3-8F2C-8C76AE2D5869}" srcOrd="16" destOrd="0" presId="urn:microsoft.com/office/officeart/2005/8/layout/hChevron3"/>
    <dgm:cxn modelId="{050C1D09-6B34-4883-B58B-B47F611F3E2E}" type="presParOf" srcId="{FCD4421E-4CD5-4372-B054-2F7FB7BB2E06}" destId="{B10CB811-8AC0-4D39-9421-8717F8668BEE}" srcOrd="17" destOrd="0" presId="urn:microsoft.com/office/officeart/2005/8/layout/hChevron3"/>
    <dgm:cxn modelId="{57C52A93-814A-485F-93CF-65C179271148}" type="presParOf" srcId="{FCD4421E-4CD5-4372-B054-2F7FB7BB2E06}" destId="{32A5F26A-99ED-47A9-8CE1-EECA0F9BB258}" srcOrd="18" destOrd="0" presId="urn:microsoft.com/office/officeart/2005/8/layout/hChevron3"/>
    <dgm:cxn modelId="{2BF541EA-6DD3-48DF-9AD2-B717A1615DF8}" type="presParOf" srcId="{FCD4421E-4CD5-4372-B054-2F7FB7BB2E06}" destId="{37D64CC6-2321-4313-84AD-567EE4530059}" srcOrd="19" destOrd="0" presId="urn:microsoft.com/office/officeart/2005/8/layout/hChevron3"/>
    <dgm:cxn modelId="{FFF89E4F-CB16-4266-AF1A-737907D70714}" type="presParOf" srcId="{FCD4421E-4CD5-4372-B054-2F7FB7BB2E06}" destId="{C1B2E3A7-03DC-4FCF-8C83-0CAE24EE9A52}" srcOrd="20" destOrd="0" presId="urn:microsoft.com/office/officeart/2005/8/layout/hChevron3"/>
    <dgm:cxn modelId="{2BFAF1E3-6FC0-44C3-A813-7DEE844F1EB4}" type="presParOf" srcId="{FCD4421E-4CD5-4372-B054-2F7FB7BB2E06}" destId="{DAEE6DE1-D5D8-4F52-8787-8703B29ED1CA}" srcOrd="21" destOrd="0" presId="urn:microsoft.com/office/officeart/2005/8/layout/hChevron3"/>
    <dgm:cxn modelId="{D25E6B90-1CD8-4A5E-BC9C-4FA41A537C32}" type="presParOf" srcId="{FCD4421E-4CD5-4372-B054-2F7FB7BB2E06}" destId="{BE87FD80-6F15-4521-9951-7AE4C11D1DA1}" srcOrd="22" destOrd="0" presId="urn:microsoft.com/office/officeart/2005/8/layout/hChevron3"/>
    <dgm:cxn modelId="{F30FF86C-53D7-4D9C-A56F-1ECB7874FC6F}" type="presParOf" srcId="{FCD4421E-4CD5-4372-B054-2F7FB7BB2E06}" destId="{71E486DB-7D40-4220-9B25-8C9ECDCD2ACB}" srcOrd="23" destOrd="0" presId="urn:microsoft.com/office/officeart/2005/8/layout/hChevron3"/>
    <dgm:cxn modelId="{662D7E59-FBEA-4FFA-B2C5-9974479FCE24}" type="presParOf" srcId="{FCD4421E-4CD5-4372-B054-2F7FB7BB2E06}" destId="{A6115A77-462B-4CC6-9CDD-7FEAA00EE186}" srcOrd="24" destOrd="0" presId="urn:microsoft.com/office/officeart/2005/8/layout/hChevron3"/>
    <dgm:cxn modelId="{935B2534-5E55-4427-B010-513E22EAC3A2}" type="presParOf" srcId="{FCD4421E-4CD5-4372-B054-2F7FB7BB2E06}" destId="{C7982E90-E8A7-4EE7-86A0-5F598557EF3D}" srcOrd="25" destOrd="0" presId="urn:microsoft.com/office/officeart/2005/8/layout/hChevron3"/>
    <dgm:cxn modelId="{1AC5D4B0-B969-47BE-93C5-D9668D4AAF77}" type="presParOf" srcId="{FCD4421E-4CD5-4372-B054-2F7FB7BB2E06}" destId="{E992126F-A0DD-4C4F-A9C1-F57AE0E5C631}" srcOrd="26" destOrd="0" presId="urn:microsoft.com/office/officeart/2005/8/layout/hChevron3"/>
    <dgm:cxn modelId="{AF183EFD-B26B-4F7F-8EA7-E3BEC4A29999}" type="presParOf" srcId="{FCD4421E-4CD5-4372-B054-2F7FB7BB2E06}" destId="{3EC2AB28-5076-4CB2-9A46-F330DB79F572}" srcOrd="27" destOrd="0" presId="urn:microsoft.com/office/officeart/2005/8/layout/hChevron3"/>
    <dgm:cxn modelId="{473EC8EE-791A-490F-9232-41B07F89EB55}" type="presParOf" srcId="{FCD4421E-4CD5-4372-B054-2F7FB7BB2E06}" destId="{3301994B-82E0-4131-9137-72978B55E703}" srcOrd="28" destOrd="0" presId="urn:microsoft.com/office/officeart/2005/8/layout/hChevron3"/>
    <dgm:cxn modelId="{CB716B74-DA75-4791-861A-18FF70F644CC}" type="presParOf" srcId="{FCD4421E-4CD5-4372-B054-2F7FB7BB2E06}" destId="{C29F7993-C1B3-45E5-8E81-47F71049AD77}" srcOrd="29" destOrd="0" presId="urn:microsoft.com/office/officeart/2005/8/layout/hChevron3"/>
    <dgm:cxn modelId="{D3482C51-5B42-419B-B71C-F7CC4F888576}" type="presParOf" srcId="{FCD4421E-4CD5-4372-B054-2F7FB7BB2E06}" destId="{81DA3BEE-BADA-42D4-9850-F1F2916C3B86}" srcOrd="30" destOrd="0" presId="urn:microsoft.com/office/officeart/2005/8/layout/hChevron3"/>
    <dgm:cxn modelId="{CB2585BB-A02B-4631-AF23-970526A06EC5}" type="presParOf" srcId="{FCD4421E-4CD5-4372-B054-2F7FB7BB2E06}" destId="{86A87A0E-857A-4C09-AAE9-F5EBECC577BE}" srcOrd="31" destOrd="0" presId="urn:microsoft.com/office/officeart/2005/8/layout/hChevron3"/>
    <dgm:cxn modelId="{113B13DE-4BD9-44F0-80E1-BEE5801DE869}" type="presParOf" srcId="{FCD4421E-4CD5-4372-B054-2F7FB7BB2E06}" destId="{B000D0D8-6EA9-4C73-8E5A-A5A1A7F9244F}" srcOrd="32" destOrd="0" presId="urn:microsoft.com/office/officeart/2005/8/layout/hChevron3"/>
    <dgm:cxn modelId="{A77F873E-D045-400A-AEA3-A56F7294CE60}" type="presParOf" srcId="{FCD4421E-4CD5-4372-B054-2F7FB7BB2E06}" destId="{6F3AE454-F0DD-49FF-A9A2-BE4A83DACF79}" srcOrd="33" destOrd="0" presId="urn:microsoft.com/office/officeart/2005/8/layout/hChevron3"/>
    <dgm:cxn modelId="{A71E6274-C376-4EA5-B6EE-46AA5060F827}" type="presParOf" srcId="{FCD4421E-4CD5-4372-B054-2F7FB7BB2E06}" destId="{EDD6FD6A-1C7A-4E89-BFB7-02C2D757DBAF}" srcOrd="34" destOrd="0" presId="urn:microsoft.com/office/officeart/2005/8/layout/hChevron3"/>
    <dgm:cxn modelId="{3BD7F4EA-9131-4C76-A20E-9EFE183255F0}" type="presParOf" srcId="{FCD4421E-4CD5-4372-B054-2F7FB7BB2E06}" destId="{742AF778-93AB-431C-A4D2-6CECDD3312F6}" srcOrd="35" destOrd="0" presId="urn:microsoft.com/office/officeart/2005/8/layout/hChevron3"/>
    <dgm:cxn modelId="{DB0783F3-4472-44C2-A3CB-BD910E490080}" type="presParOf" srcId="{FCD4421E-4CD5-4372-B054-2F7FB7BB2E06}" destId="{D89A9427-F73B-44B4-8DBB-D1996599506B}" srcOrd="36" destOrd="0" presId="urn:microsoft.com/office/officeart/2005/8/layout/hChevron3"/>
    <dgm:cxn modelId="{5F180F64-8DA9-4E8B-A2F9-1D560EAFDD10}" type="presParOf" srcId="{FCD4421E-4CD5-4372-B054-2F7FB7BB2E06}" destId="{A4A2327D-28D9-4B42-AC82-D5D6FFA67777}" srcOrd="37" destOrd="0" presId="urn:microsoft.com/office/officeart/2005/8/layout/hChevron3"/>
    <dgm:cxn modelId="{25191D88-2FE0-4F30-A951-2C640D2B31DB}" type="presParOf" srcId="{FCD4421E-4CD5-4372-B054-2F7FB7BB2E06}" destId="{AA1309F0-D34A-4289-906B-5850134665AB}" srcOrd="38"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A1B31-76EA-494B-942C-9A3621BAB2D4}">
      <dsp:nvSpPr>
        <dsp:cNvPr id="0" name=""/>
        <dsp:cNvSpPr/>
      </dsp:nvSpPr>
      <dsp:spPr>
        <a:xfrm>
          <a:off x="1372" y="0"/>
          <a:ext cx="2675719" cy="561216"/>
        </a:xfrm>
        <a:prstGeom prst="homePlate">
          <a:avLst/>
        </a:prstGeom>
        <a:solidFill>
          <a:srgbClr val="007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4686"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kern="1200" noProof="0"/>
            <a:t>2021</a:t>
          </a:r>
        </a:p>
      </dsp:txBody>
      <dsp:txXfrm>
        <a:off x="1372" y="0"/>
        <a:ext cx="2535415" cy="561216"/>
      </dsp:txXfrm>
    </dsp:sp>
    <dsp:sp modelId="{B982F69A-2DBD-4B97-9724-5888E9209E50}">
      <dsp:nvSpPr>
        <dsp:cNvPr id="0" name=""/>
        <dsp:cNvSpPr/>
      </dsp:nvSpPr>
      <dsp:spPr>
        <a:xfrm>
          <a:off x="2152897" y="0"/>
          <a:ext cx="2675719" cy="561216"/>
        </a:xfrm>
        <a:prstGeom prst="chevron">
          <a:avLst/>
        </a:prstGeom>
        <a:solidFill>
          <a:srgbClr val="007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kern="1200" noProof="0"/>
            <a:t>2022</a:t>
          </a:r>
        </a:p>
      </dsp:txBody>
      <dsp:txXfrm>
        <a:off x="2433505" y="0"/>
        <a:ext cx="2114503" cy="561216"/>
      </dsp:txXfrm>
    </dsp:sp>
    <dsp:sp modelId="{EDCF4DF8-6E23-4298-B3D5-B915EB40D1AF}">
      <dsp:nvSpPr>
        <dsp:cNvPr id="0" name=""/>
        <dsp:cNvSpPr/>
      </dsp:nvSpPr>
      <dsp:spPr>
        <a:xfrm>
          <a:off x="4282524" y="0"/>
          <a:ext cx="2675719" cy="561216"/>
        </a:xfrm>
        <a:prstGeom prst="chevron">
          <a:avLst/>
        </a:prstGeom>
        <a:solidFill>
          <a:srgbClr val="007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kern="1200" noProof="0"/>
            <a:t>2023</a:t>
          </a:r>
        </a:p>
      </dsp:txBody>
      <dsp:txXfrm>
        <a:off x="4563132" y="0"/>
        <a:ext cx="2114503" cy="561216"/>
      </dsp:txXfrm>
    </dsp:sp>
    <dsp:sp modelId="{CE7C80CA-A420-4F6B-B5BB-C48564D5D074}">
      <dsp:nvSpPr>
        <dsp:cNvPr id="0" name=""/>
        <dsp:cNvSpPr/>
      </dsp:nvSpPr>
      <dsp:spPr>
        <a:xfrm>
          <a:off x="6423099" y="0"/>
          <a:ext cx="2675719" cy="561216"/>
        </a:xfrm>
        <a:prstGeom prst="chevron">
          <a:avLst/>
        </a:prstGeom>
        <a:solidFill>
          <a:srgbClr val="007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kern="1200" noProof="0"/>
            <a:t>2024</a:t>
          </a:r>
        </a:p>
      </dsp:txBody>
      <dsp:txXfrm>
        <a:off x="6703707" y="0"/>
        <a:ext cx="2114503" cy="561216"/>
      </dsp:txXfrm>
    </dsp:sp>
    <dsp:sp modelId="{2885C67A-3993-4374-AA34-47B609810B34}">
      <dsp:nvSpPr>
        <dsp:cNvPr id="0" name=""/>
        <dsp:cNvSpPr/>
      </dsp:nvSpPr>
      <dsp:spPr>
        <a:xfrm>
          <a:off x="8563675" y="0"/>
          <a:ext cx="2675719" cy="561216"/>
        </a:xfrm>
        <a:prstGeom prst="chevron">
          <a:avLst/>
        </a:prstGeom>
        <a:solidFill>
          <a:srgbClr val="0078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6015" tIns="77343" rIns="38672" bIns="77343" numCol="1" spcCol="1270" anchor="ctr" anchorCtr="0">
          <a:noAutofit/>
        </a:bodyPr>
        <a:lstStyle/>
        <a:p>
          <a:pPr marL="0" lvl="0" indent="0" algn="ctr" defTabSz="1289050">
            <a:lnSpc>
              <a:spcPct val="90000"/>
            </a:lnSpc>
            <a:spcBef>
              <a:spcPct val="0"/>
            </a:spcBef>
            <a:spcAft>
              <a:spcPct val="35000"/>
            </a:spcAft>
            <a:buNone/>
          </a:pPr>
          <a:r>
            <a:rPr lang="fr-FR" sz="2900" kern="1200" noProof="0"/>
            <a:t>2025</a:t>
          </a:r>
        </a:p>
      </dsp:txBody>
      <dsp:txXfrm>
        <a:off x="8844283" y="0"/>
        <a:ext cx="2114503" cy="561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B36E8-A966-438D-97B4-CA7433293330}">
      <dsp:nvSpPr>
        <dsp:cNvPr id="0" name=""/>
        <dsp:cNvSpPr/>
      </dsp:nvSpPr>
      <dsp:spPr>
        <a:xfrm>
          <a:off x="7727" y="58561"/>
          <a:ext cx="668168" cy="310109"/>
        </a:xfrm>
        <a:prstGeom prst="homePlate">
          <a:avLst/>
        </a:prstGeom>
        <a:solidFill>
          <a:srgbClr val="F4AD7D">
            <a:alpha val="9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342"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T1</a:t>
          </a:r>
        </a:p>
      </dsp:txBody>
      <dsp:txXfrm>
        <a:off x="7727" y="58561"/>
        <a:ext cx="590641" cy="310109"/>
      </dsp:txXfrm>
    </dsp:sp>
    <dsp:sp modelId="{FA93C589-EB7D-488B-AE3E-C38F4AF35C9B}">
      <dsp:nvSpPr>
        <dsp:cNvPr id="0" name=""/>
        <dsp:cNvSpPr/>
      </dsp:nvSpPr>
      <dsp:spPr>
        <a:xfrm>
          <a:off x="520841" y="58561"/>
          <a:ext cx="682154" cy="310109"/>
        </a:xfrm>
        <a:prstGeom prst="chevron">
          <a:avLst/>
        </a:prstGeom>
        <a:solidFill>
          <a:schemeClr val="accent5">
            <a:alpha val="90000"/>
            <a:hueOff val="0"/>
            <a:satOff val="0"/>
            <a:lumOff val="0"/>
            <a:alphaOff val="-210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T2</a:t>
          </a:r>
        </a:p>
      </dsp:txBody>
      <dsp:txXfrm>
        <a:off x="675896" y="58561"/>
        <a:ext cx="372045" cy="310109"/>
      </dsp:txXfrm>
    </dsp:sp>
    <dsp:sp modelId="{C813DD02-DA35-41FD-93F0-6E42E482D897}">
      <dsp:nvSpPr>
        <dsp:cNvPr id="0" name=""/>
        <dsp:cNvSpPr/>
      </dsp:nvSpPr>
      <dsp:spPr>
        <a:xfrm>
          <a:off x="1047941" y="58561"/>
          <a:ext cx="678417" cy="310109"/>
        </a:xfrm>
        <a:prstGeom prst="chevron">
          <a:avLst/>
        </a:prstGeom>
        <a:solidFill>
          <a:schemeClr val="accent5">
            <a:alpha val="90000"/>
            <a:hueOff val="0"/>
            <a:satOff val="0"/>
            <a:lumOff val="0"/>
            <a:alphaOff val="-421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T3</a:t>
          </a:r>
        </a:p>
      </dsp:txBody>
      <dsp:txXfrm>
        <a:off x="1202996" y="58561"/>
        <a:ext cx="368308" cy="310109"/>
      </dsp:txXfrm>
    </dsp:sp>
    <dsp:sp modelId="{1EFF9508-CCE5-4EE3-82C9-99F7527C8649}">
      <dsp:nvSpPr>
        <dsp:cNvPr id="0" name=""/>
        <dsp:cNvSpPr/>
      </dsp:nvSpPr>
      <dsp:spPr>
        <a:xfrm>
          <a:off x="1571305" y="58561"/>
          <a:ext cx="749851" cy="310109"/>
        </a:xfrm>
        <a:prstGeom prst="chevron">
          <a:avLst/>
        </a:prstGeom>
        <a:solidFill>
          <a:schemeClr val="accent5">
            <a:alpha val="90000"/>
            <a:hueOff val="0"/>
            <a:satOff val="0"/>
            <a:lumOff val="0"/>
            <a:alphaOff val="-631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T4</a:t>
          </a:r>
        </a:p>
      </dsp:txBody>
      <dsp:txXfrm>
        <a:off x="1726360" y="58561"/>
        <a:ext cx="439742" cy="310109"/>
      </dsp:txXfrm>
    </dsp:sp>
    <dsp:sp modelId="{BCB29FB9-E47B-4BF3-97D1-67383DF168DD}">
      <dsp:nvSpPr>
        <dsp:cNvPr id="0" name=""/>
        <dsp:cNvSpPr/>
      </dsp:nvSpPr>
      <dsp:spPr>
        <a:xfrm>
          <a:off x="2166102" y="58561"/>
          <a:ext cx="661013" cy="310109"/>
        </a:xfrm>
        <a:prstGeom prst="chevron">
          <a:avLst/>
        </a:prstGeom>
        <a:solidFill>
          <a:schemeClr val="accent5">
            <a:alpha val="90000"/>
            <a:hueOff val="0"/>
            <a:satOff val="0"/>
            <a:lumOff val="0"/>
            <a:alphaOff val="-8421"/>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T1</a:t>
          </a:r>
        </a:p>
      </dsp:txBody>
      <dsp:txXfrm>
        <a:off x="2321157" y="58561"/>
        <a:ext cx="350904" cy="310109"/>
      </dsp:txXfrm>
    </dsp:sp>
    <dsp:sp modelId="{A919EB15-A0DE-4D56-B512-167C1911D4F2}">
      <dsp:nvSpPr>
        <dsp:cNvPr id="0" name=""/>
        <dsp:cNvSpPr/>
      </dsp:nvSpPr>
      <dsp:spPr>
        <a:xfrm>
          <a:off x="2672060" y="58561"/>
          <a:ext cx="664083" cy="310109"/>
        </a:xfrm>
        <a:prstGeom prst="chevron">
          <a:avLst/>
        </a:prstGeom>
        <a:solidFill>
          <a:schemeClr val="accent5">
            <a:alpha val="90000"/>
            <a:hueOff val="0"/>
            <a:satOff val="0"/>
            <a:lumOff val="0"/>
            <a:alphaOff val="-10526"/>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T2</a:t>
          </a:r>
        </a:p>
      </dsp:txBody>
      <dsp:txXfrm>
        <a:off x="2827115" y="58561"/>
        <a:ext cx="353974" cy="310109"/>
      </dsp:txXfrm>
    </dsp:sp>
    <dsp:sp modelId="{14A84B9F-D458-4AF3-8849-6B836F4640ED}">
      <dsp:nvSpPr>
        <dsp:cNvPr id="0" name=""/>
        <dsp:cNvSpPr/>
      </dsp:nvSpPr>
      <dsp:spPr>
        <a:xfrm>
          <a:off x="3181089" y="58561"/>
          <a:ext cx="674619" cy="310109"/>
        </a:xfrm>
        <a:prstGeom prst="chevron">
          <a:avLst/>
        </a:prstGeom>
        <a:solidFill>
          <a:schemeClr val="accent5">
            <a:alpha val="90000"/>
            <a:hueOff val="0"/>
            <a:satOff val="0"/>
            <a:lumOff val="0"/>
            <a:alphaOff val="-1263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T3</a:t>
          </a:r>
        </a:p>
      </dsp:txBody>
      <dsp:txXfrm>
        <a:off x="3336144" y="58561"/>
        <a:ext cx="364510" cy="310109"/>
      </dsp:txXfrm>
    </dsp:sp>
    <dsp:sp modelId="{97B893C4-060E-497D-9A5A-3112D49C1E1C}">
      <dsp:nvSpPr>
        <dsp:cNvPr id="0" name=""/>
        <dsp:cNvSpPr/>
      </dsp:nvSpPr>
      <dsp:spPr>
        <a:xfrm>
          <a:off x="3700653" y="58561"/>
          <a:ext cx="765341" cy="310109"/>
        </a:xfrm>
        <a:prstGeom prst="chevron">
          <a:avLst/>
        </a:prstGeom>
        <a:solidFill>
          <a:schemeClr val="accent5">
            <a:alpha val="90000"/>
            <a:hueOff val="0"/>
            <a:satOff val="0"/>
            <a:lumOff val="0"/>
            <a:alphaOff val="-1473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T4</a:t>
          </a:r>
        </a:p>
      </dsp:txBody>
      <dsp:txXfrm>
        <a:off x="3855708" y="58561"/>
        <a:ext cx="455232" cy="310109"/>
      </dsp:txXfrm>
    </dsp:sp>
    <dsp:sp modelId="{7D9D7566-369A-46E3-8F2C-8C76AE2D5869}">
      <dsp:nvSpPr>
        <dsp:cNvPr id="0" name=""/>
        <dsp:cNvSpPr/>
      </dsp:nvSpPr>
      <dsp:spPr>
        <a:xfrm>
          <a:off x="4310940" y="58561"/>
          <a:ext cx="742447" cy="310109"/>
        </a:xfrm>
        <a:prstGeom prst="chevron">
          <a:avLst/>
        </a:prstGeom>
        <a:solidFill>
          <a:schemeClr val="accent5">
            <a:alpha val="90000"/>
            <a:hueOff val="0"/>
            <a:satOff val="0"/>
            <a:lumOff val="0"/>
            <a:alphaOff val="-16842"/>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T1</a:t>
          </a:r>
        </a:p>
      </dsp:txBody>
      <dsp:txXfrm>
        <a:off x="4465995" y="58561"/>
        <a:ext cx="432338" cy="310109"/>
      </dsp:txXfrm>
    </dsp:sp>
    <dsp:sp modelId="{32A5F26A-99ED-47A9-8CE1-EECA0F9BB258}">
      <dsp:nvSpPr>
        <dsp:cNvPr id="0" name=""/>
        <dsp:cNvSpPr/>
      </dsp:nvSpPr>
      <dsp:spPr>
        <a:xfrm>
          <a:off x="4898333" y="58561"/>
          <a:ext cx="676169" cy="310109"/>
        </a:xfrm>
        <a:prstGeom prst="chevron">
          <a:avLst/>
        </a:prstGeom>
        <a:solidFill>
          <a:schemeClr val="accent5">
            <a:alpha val="90000"/>
            <a:hueOff val="0"/>
            <a:satOff val="0"/>
            <a:lumOff val="0"/>
            <a:alphaOff val="-1894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T2</a:t>
          </a:r>
        </a:p>
      </dsp:txBody>
      <dsp:txXfrm>
        <a:off x="5053388" y="58561"/>
        <a:ext cx="366060" cy="310109"/>
      </dsp:txXfrm>
    </dsp:sp>
    <dsp:sp modelId="{C1B2E3A7-03DC-4FCF-8C83-0CAE24EE9A52}">
      <dsp:nvSpPr>
        <dsp:cNvPr id="0" name=""/>
        <dsp:cNvSpPr/>
      </dsp:nvSpPr>
      <dsp:spPr>
        <a:xfrm>
          <a:off x="5419448" y="58561"/>
          <a:ext cx="657237" cy="310109"/>
        </a:xfrm>
        <a:prstGeom prst="chevron">
          <a:avLst/>
        </a:prstGeom>
        <a:solidFill>
          <a:schemeClr val="accent2">
            <a:alpha val="6714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T3</a:t>
          </a:r>
        </a:p>
      </dsp:txBody>
      <dsp:txXfrm>
        <a:off x="5574503" y="58561"/>
        <a:ext cx="347128" cy="310109"/>
      </dsp:txXfrm>
    </dsp:sp>
    <dsp:sp modelId="{BE87FD80-6F15-4521-9951-7AE4C11D1DA1}">
      <dsp:nvSpPr>
        <dsp:cNvPr id="0" name=""/>
        <dsp:cNvSpPr/>
      </dsp:nvSpPr>
      <dsp:spPr>
        <a:xfrm>
          <a:off x="5921631" y="58561"/>
          <a:ext cx="714250" cy="310109"/>
        </a:xfrm>
        <a:prstGeom prst="chevron">
          <a:avLst/>
        </a:prstGeom>
        <a:solidFill>
          <a:schemeClr val="accent5">
            <a:alpha val="90000"/>
            <a:hueOff val="0"/>
            <a:satOff val="0"/>
            <a:lumOff val="0"/>
            <a:alphaOff val="-23158"/>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T4</a:t>
          </a:r>
        </a:p>
      </dsp:txBody>
      <dsp:txXfrm>
        <a:off x="6076686" y="58561"/>
        <a:ext cx="404141" cy="310109"/>
      </dsp:txXfrm>
    </dsp:sp>
    <dsp:sp modelId="{A6115A77-462B-4CC6-9CDD-7FEAA00EE186}">
      <dsp:nvSpPr>
        <dsp:cNvPr id="0" name=""/>
        <dsp:cNvSpPr/>
      </dsp:nvSpPr>
      <dsp:spPr>
        <a:xfrm>
          <a:off x="6480828" y="58561"/>
          <a:ext cx="732624" cy="310109"/>
        </a:xfrm>
        <a:prstGeom prst="chevron">
          <a:avLst/>
        </a:prstGeom>
        <a:solidFill>
          <a:schemeClr val="accent2">
            <a:alpha val="6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T1</a:t>
          </a:r>
        </a:p>
      </dsp:txBody>
      <dsp:txXfrm>
        <a:off x="6635883" y="58561"/>
        <a:ext cx="422515" cy="310109"/>
      </dsp:txXfrm>
    </dsp:sp>
    <dsp:sp modelId="{E992126F-A0DD-4C4F-A9C1-F57AE0E5C631}">
      <dsp:nvSpPr>
        <dsp:cNvPr id="0" name=""/>
        <dsp:cNvSpPr/>
      </dsp:nvSpPr>
      <dsp:spPr>
        <a:xfrm>
          <a:off x="7058398" y="58561"/>
          <a:ext cx="679293" cy="310109"/>
        </a:xfrm>
        <a:prstGeom prst="chevron">
          <a:avLst/>
        </a:prstGeom>
        <a:solidFill>
          <a:srgbClr val="F4AD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T2</a:t>
          </a:r>
        </a:p>
      </dsp:txBody>
      <dsp:txXfrm>
        <a:off x="7213453" y="58561"/>
        <a:ext cx="369184" cy="310109"/>
      </dsp:txXfrm>
    </dsp:sp>
    <dsp:sp modelId="{3301994B-82E0-4131-9137-72978B55E703}">
      <dsp:nvSpPr>
        <dsp:cNvPr id="0" name=""/>
        <dsp:cNvSpPr/>
      </dsp:nvSpPr>
      <dsp:spPr>
        <a:xfrm>
          <a:off x="7582637" y="58561"/>
          <a:ext cx="648686" cy="310109"/>
        </a:xfrm>
        <a:prstGeom prst="chevron">
          <a:avLst/>
        </a:prstGeom>
        <a:solidFill>
          <a:schemeClr val="accent2">
            <a:alpha val="59524"/>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T3</a:t>
          </a:r>
        </a:p>
      </dsp:txBody>
      <dsp:txXfrm>
        <a:off x="7737692" y="58561"/>
        <a:ext cx="338577" cy="310109"/>
      </dsp:txXfrm>
    </dsp:sp>
    <dsp:sp modelId="{81DA3BEE-BADA-42D4-9850-F1F2916C3B86}">
      <dsp:nvSpPr>
        <dsp:cNvPr id="0" name=""/>
        <dsp:cNvSpPr/>
      </dsp:nvSpPr>
      <dsp:spPr>
        <a:xfrm>
          <a:off x="8076269" y="58561"/>
          <a:ext cx="675898" cy="310109"/>
        </a:xfrm>
        <a:prstGeom prst="chevron">
          <a:avLst/>
        </a:prstGeom>
        <a:solidFill>
          <a:schemeClr val="accent2">
            <a:alpha val="57619"/>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T4</a:t>
          </a:r>
        </a:p>
      </dsp:txBody>
      <dsp:txXfrm>
        <a:off x="8231324" y="58561"/>
        <a:ext cx="365789" cy="310109"/>
      </dsp:txXfrm>
    </dsp:sp>
    <dsp:sp modelId="{B000D0D8-6EA9-4C73-8E5A-A5A1A7F9244F}">
      <dsp:nvSpPr>
        <dsp:cNvPr id="0" name=""/>
        <dsp:cNvSpPr/>
      </dsp:nvSpPr>
      <dsp:spPr>
        <a:xfrm>
          <a:off x="8597113" y="58561"/>
          <a:ext cx="775272" cy="310109"/>
        </a:xfrm>
        <a:prstGeom prst="chevron">
          <a:avLst/>
        </a:prstGeom>
        <a:solidFill>
          <a:srgbClr val="F4AD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T1</a:t>
          </a:r>
        </a:p>
      </dsp:txBody>
      <dsp:txXfrm>
        <a:off x="8752168" y="58561"/>
        <a:ext cx="465163" cy="310109"/>
      </dsp:txXfrm>
    </dsp:sp>
    <dsp:sp modelId="{EDD6FD6A-1C7A-4E89-BFB7-02C2D757DBAF}">
      <dsp:nvSpPr>
        <dsp:cNvPr id="0" name=""/>
        <dsp:cNvSpPr/>
      </dsp:nvSpPr>
      <dsp:spPr>
        <a:xfrm>
          <a:off x="9217331" y="58561"/>
          <a:ext cx="775272" cy="310109"/>
        </a:xfrm>
        <a:prstGeom prst="chevron">
          <a:avLst/>
        </a:prstGeom>
        <a:solidFill>
          <a:srgbClr val="F4AD7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T2</a:t>
          </a:r>
        </a:p>
      </dsp:txBody>
      <dsp:txXfrm>
        <a:off x="9372386" y="58561"/>
        <a:ext cx="465163" cy="310109"/>
      </dsp:txXfrm>
    </dsp:sp>
    <dsp:sp modelId="{D89A9427-F73B-44B4-8DBB-D1996599506B}">
      <dsp:nvSpPr>
        <dsp:cNvPr id="0" name=""/>
        <dsp:cNvSpPr/>
      </dsp:nvSpPr>
      <dsp:spPr>
        <a:xfrm>
          <a:off x="9837549" y="58561"/>
          <a:ext cx="775272" cy="310109"/>
        </a:xfrm>
        <a:prstGeom prst="chevron">
          <a:avLst/>
        </a:prstGeom>
        <a:solidFill>
          <a:schemeClr val="accent5">
            <a:alpha val="90000"/>
            <a:hueOff val="0"/>
            <a:satOff val="0"/>
            <a:lumOff val="0"/>
            <a:alphaOff val="-37895"/>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T3</a:t>
          </a:r>
        </a:p>
      </dsp:txBody>
      <dsp:txXfrm>
        <a:off x="9992604" y="58561"/>
        <a:ext cx="465163" cy="310109"/>
      </dsp:txXfrm>
    </dsp:sp>
    <dsp:sp modelId="{AA1309F0-D34A-4289-906B-5850134665AB}">
      <dsp:nvSpPr>
        <dsp:cNvPr id="0" name=""/>
        <dsp:cNvSpPr/>
      </dsp:nvSpPr>
      <dsp:spPr>
        <a:xfrm>
          <a:off x="10457767" y="58561"/>
          <a:ext cx="775272" cy="310109"/>
        </a:xfrm>
        <a:prstGeom prst="chevron">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34671" rIns="17336" bIns="34671" numCol="1" spcCol="1270" anchor="ctr" anchorCtr="0">
          <a:noAutofit/>
        </a:bodyPr>
        <a:lstStyle/>
        <a:p>
          <a:pPr marL="0" lvl="0" indent="0" algn="ctr" defTabSz="577850">
            <a:lnSpc>
              <a:spcPct val="90000"/>
            </a:lnSpc>
            <a:spcBef>
              <a:spcPct val="0"/>
            </a:spcBef>
            <a:spcAft>
              <a:spcPct val="35000"/>
            </a:spcAft>
            <a:buNone/>
          </a:pPr>
          <a:r>
            <a:rPr lang="fr-FR" sz="1300" kern="1200" noProof="0"/>
            <a:t>T4</a:t>
          </a:r>
        </a:p>
      </dsp:txBody>
      <dsp:txXfrm>
        <a:off x="10612822" y="58561"/>
        <a:ext cx="465163" cy="31010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6363" cy="513508"/>
          </a:xfrm>
          <a:prstGeom prst="rect">
            <a:avLst/>
          </a:prstGeom>
        </p:spPr>
        <p:txBody>
          <a:bodyPr vert="horz" lIns="95390" tIns="47695" rIns="95390" bIns="47695" rtlCol="0"/>
          <a:lstStyle>
            <a:lvl1pPr algn="l">
              <a:defRPr sz="1300"/>
            </a:lvl1pPr>
          </a:lstStyle>
          <a:p>
            <a:endParaRPr lang="fr-FR"/>
          </a:p>
        </p:txBody>
      </p:sp>
      <p:sp>
        <p:nvSpPr>
          <p:cNvPr id="3" name="Espace réservé de la date 2"/>
          <p:cNvSpPr>
            <a:spLocks noGrp="1"/>
          </p:cNvSpPr>
          <p:nvPr>
            <p:ph type="dt" idx="1"/>
          </p:nvPr>
        </p:nvSpPr>
        <p:spPr>
          <a:xfrm>
            <a:off x="4021294" y="0"/>
            <a:ext cx="3076363" cy="513508"/>
          </a:xfrm>
          <a:prstGeom prst="rect">
            <a:avLst/>
          </a:prstGeom>
        </p:spPr>
        <p:txBody>
          <a:bodyPr vert="horz" lIns="95390" tIns="47695" rIns="95390" bIns="47695" rtlCol="0"/>
          <a:lstStyle>
            <a:lvl1pPr algn="r">
              <a:defRPr sz="1300"/>
            </a:lvl1pPr>
          </a:lstStyle>
          <a:p>
            <a:fld id="{CE2F301E-EFD4-431B-A1B0-BF6B879E1617}" type="datetimeFigureOut">
              <a:rPr lang="fr-FR" smtClean="0"/>
              <a:t>21/03/2025</a:t>
            </a:fld>
            <a:endParaRPr lang="fr-FR"/>
          </a:p>
        </p:txBody>
      </p:sp>
      <p:sp>
        <p:nvSpPr>
          <p:cNvPr id="4" name="Espace réservé de l'image des diapositives 3"/>
          <p:cNvSpPr>
            <a:spLocks noGrp="1" noRot="1" noChangeAspect="1"/>
          </p:cNvSpPr>
          <p:nvPr>
            <p:ph type="sldImg" idx="2"/>
          </p:nvPr>
        </p:nvSpPr>
        <p:spPr>
          <a:xfrm>
            <a:off x="479425" y="1277938"/>
            <a:ext cx="6140450" cy="3454400"/>
          </a:xfrm>
          <a:prstGeom prst="rect">
            <a:avLst/>
          </a:prstGeom>
          <a:noFill/>
          <a:ln w="12700">
            <a:solidFill>
              <a:prstClr val="black"/>
            </a:solidFill>
          </a:ln>
        </p:spPr>
        <p:txBody>
          <a:bodyPr vert="horz" lIns="95390" tIns="47695" rIns="95390" bIns="47695" rtlCol="0" anchor="ctr"/>
          <a:lstStyle/>
          <a:p>
            <a:endParaRPr lang="fr-FR"/>
          </a:p>
        </p:txBody>
      </p:sp>
      <p:sp>
        <p:nvSpPr>
          <p:cNvPr id="5" name="Espace réservé des notes 4"/>
          <p:cNvSpPr>
            <a:spLocks noGrp="1"/>
          </p:cNvSpPr>
          <p:nvPr>
            <p:ph type="body" sz="quarter" idx="3"/>
          </p:nvPr>
        </p:nvSpPr>
        <p:spPr>
          <a:xfrm>
            <a:off x="709931" y="4925409"/>
            <a:ext cx="5679440" cy="4029879"/>
          </a:xfrm>
          <a:prstGeom prst="rect">
            <a:avLst/>
          </a:prstGeom>
        </p:spPr>
        <p:txBody>
          <a:bodyPr vert="horz" lIns="95390" tIns="47695" rIns="95390" bIns="47695"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721108"/>
            <a:ext cx="3076363" cy="513507"/>
          </a:xfrm>
          <a:prstGeom prst="rect">
            <a:avLst/>
          </a:prstGeom>
        </p:spPr>
        <p:txBody>
          <a:bodyPr vert="horz" lIns="95390" tIns="47695" rIns="95390" bIns="47695"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4021294" y="9721108"/>
            <a:ext cx="3076363" cy="513507"/>
          </a:xfrm>
          <a:prstGeom prst="rect">
            <a:avLst/>
          </a:prstGeom>
        </p:spPr>
        <p:txBody>
          <a:bodyPr vert="horz" lIns="95390" tIns="47695" rIns="95390" bIns="47695" rtlCol="0" anchor="b"/>
          <a:lstStyle>
            <a:lvl1pPr algn="r">
              <a:defRPr sz="1300"/>
            </a:lvl1pPr>
          </a:lstStyle>
          <a:p>
            <a:fld id="{2B595ACE-817E-468F-A291-437CF10248FB}" type="slidenum">
              <a:rPr lang="fr-FR" smtClean="0"/>
              <a:t>‹N°›</a:t>
            </a:fld>
            <a:endParaRPr lang="fr-FR"/>
          </a:p>
        </p:txBody>
      </p:sp>
    </p:spTree>
    <p:extLst>
      <p:ext uri="{BB962C8B-B14F-4D97-AF65-F5344CB8AC3E}">
        <p14:creationId xmlns:p14="http://schemas.microsoft.com/office/powerpoint/2010/main" val="950210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 typeface="Arial" panose="020B0604020202020204" pitchFamily="34" charset="0"/>
              <a:buNone/>
            </a:pPr>
            <a:endParaRPr lang="fr-F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1</a:t>
            </a:fld>
            <a:endParaRPr lang="fr-FR"/>
          </a:p>
        </p:txBody>
      </p:sp>
    </p:spTree>
    <p:extLst>
      <p:ext uri="{BB962C8B-B14F-4D97-AF65-F5344CB8AC3E}">
        <p14:creationId xmlns:p14="http://schemas.microsoft.com/office/powerpoint/2010/main" val="3290118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23D4E-56E5-F032-AAED-6D3402A3E43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655EE7-D84C-A831-26B5-C419557628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D660ED-B312-D170-5061-A7EBCB04FB82}"/>
              </a:ext>
            </a:extLst>
          </p:cNvPr>
          <p:cNvSpPr>
            <a:spLocks noGrp="1"/>
          </p:cNvSpPr>
          <p:nvPr>
            <p:ph type="body" idx="1"/>
          </p:nvPr>
        </p:nvSpPr>
        <p:spPr/>
        <p:txBody>
          <a:bodyPr/>
          <a:lstStyle/>
          <a:p>
            <a:r>
              <a:rPr lang="fr-FR"/>
              <a:t>Bonne lisibilité paysagère : on maintient le parallélisme avec les lignes de force du paysage et le parc éolien du Clos Neuf.</a:t>
            </a:r>
          </a:p>
        </p:txBody>
      </p:sp>
      <p:sp>
        <p:nvSpPr>
          <p:cNvPr id="4" name="Espace réservé du numéro de diapositive 3">
            <a:extLst>
              <a:ext uri="{FF2B5EF4-FFF2-40B4-BE49-F238E27FC236}">
                <a16:creationId xmlns:a16="http://schemas.microsoft.com/office/drawing/2014/main" id="{1F178A94-8FB8-8956-6AC2-5E9A208F76D6}"/>
              </a:ext>
            </a:extLst>
          </p:cNvPr>
          <p:cNvSpPr>
            <a:spLocks noGrp="1"/>
          </p:cNvSpPr>
          <p:nvPr>
            <p:ph type="sldNum" sz="quarter" idx="5"/>
          </p:nvPr>
        </p:nvSpPr>
        <p:spPr/>
        <p:txBody>
          <a:bodyPr/>
          <a:lstStyle/>
          <a:p>
            <a:fld id="{2B595ACE-817E-468F-A291-437CF10248FB}" type="slidenum">
              <a:rPr lang="fr-FR" smtClean="0"/>
              <a:t>26</a:t>
            </a:fld>
            <a:endParaRPr lang="fr-FR"/>
          </a:p>
        </p:txBody>
      </p:sp>
    </p:spTree>
    <p:extLst>
      <p:ext uri="{BB962C8B-B14F-4D97-AF65-F5344CB8AC3E}">
        <p14:creationId xmlns:p14="http://schemas.microsoft.com/office/powerpoint/2010/main" val="3627281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39D38-733F-0B79-22C7-CBB873F6808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0426174-D7A6-52FC-DF8D-7606DDC606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F0AA8E-EA69-0D88-0965-0B367DF2EEF7}"/>
              </a:ext>
            </a:extLst>
          </p:cNvPr>
          <p:cNvSpPr>
            <a:spLocks noGrp="1"/>
          </p:cNvSpPr>
          <p:nvPr>
            <p:ph type="body" idx="1"/>
          </p:nvPr>
        </p:nvSpPr>
        <p:spPr/>
        <p:txBody>
          <a:bodyPr/>
          <a:lstStyle/>
          <a:p>
            <a:r>
              <a:rPr lang="fr-FR"/>
              <a:t>Bonne lisibilité paysagère : on maintient le parallélisme avec les lignes de force du paysage et le parc éolien du Clos Neuf.</a:t>
            </a:r>
          </a:p>
        </p:txBody>
      </p:sp>
      <p:sp>
        <p:nvSpPr>
          <p:cNvPr id="4" name="Espace réservé du numéro de diapositive 3">
            <a:extLst>
              <a:ext uri="{FF2B5EF4-FFF2-40B4-BE49-F238E27FC236}">
                <a16:creationId xmlns:a16="http://schemas.microsoft.com/office/drawing/2014/main" id="{F88C58A8-0745-8440-55EE-A561819B9E70}"/>
              </a:ext>
            </a:extLst>
          </p:cNvPr>
          <p:cNvSpPr>
            <a:spLocks noGrp="1"/>
          </p:cNvSpPr>
          <p:nvPr>
            <p:ph type="sldNum" sz="quarter" idx="5"/>
          </p:nvPr>
        </p:nvSpPr>
        <p:spPr/>
        <p:txBody>
          <a:bodyPr/>
          <a:lstStyle/>
          <a:p>
            <a:fld id="{2B595ACE-817E-468F-A291-437CF10248FB}" type="slidenum">
              <a:rPr lang="fr-FR" smtClean="0"/>
              <a:t>27</a:t>
            </a:fld>
            <a:endParaRPr lang="fr-FR"/>
          </a:p>
        </p:txBody>
      </p:sp>
    </p:spTree>
    <p:extLst>
      <p:ext uri="{BB962C8B-B14F-4D97-AF65-F5344CB8AC3E}">
        <p14:creationId xmlns:p14="http://schemas.microsoft.com/office/powerpoint/2010/main" val="3035904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 max </a:t>
            </a:r>
            <a:r>
              <a:rPr lang="fr-FR" dirty="0" err="1"/>
              <a:t>bdp</a:t>
            </a:r>
            <a:r>
              <a:rPr lang="fr-FR" dirty="0"/>
              <a:t> : pour maintenir une cohérence avec les éoliennes existantes du Clos Neuf.</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H min garde au sol : pour limiter l’impact sur les chiroptères</a:t>
            </a: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28</a:t>
            </a:fld>
            <a:endParaRPr lang="fr-FR"/>
          </a:p>
        </p:txBody>
      </p:sp>
    </p:spTree>
    <p:extLst>
      <p:ext uri="{BB962C8B-B14F-4D97-AF65-F5344CB8AC3E}">
        <p14:creationId xmlns:p14="http://schemas.microsoft.com/office/powerpoint/2010/main" val="1121266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41 photomontages </a:t>
            </a:r>
            <a:r>
              <a:rPr lang="en-US" err="1">
                <a:ea typeface="Calibri"/>
                <a:cs typeface="Calibri"/>
              </a:rPr>
              <a:t>répartis</a:t>
            </a:r>
            <a:r>
              <a:rPr lang="en-US">
                <a:ea typeface="Calibri"/>
                <a:cs typeface="Calibri"/>
              </a:rPr>
              <a:t> sur </a:t>
            </a:r>
            <a:r>
              <a:rPr lang="en-US" err="1">
                <a:ea typeface="Calibri"/>
                <a:cs typeface="Calibri"/>
              </a:rPr>
              <a:t>l'ensemble</a:t>
            </a:r>
            <a:r>
              <a:rPr lang="en-US">
                <a:ea typeface="Calibri"/>
                <a:cs typeface="Calibri"/>
              </a:rPr>
              <a:t> des trois </a:t>
            </a:r>
            <a:r>
              <a:rPr lang="en-US" err="1">
                <a:ea typeface="Calibri"/>
                <a:cs typeface="Calibri"/>
              </a:rPr>
              <a:t>aires</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illustrant</a:t>
            </a:r>
            <a:r>
              <a:rPr lang="en-US">
                <a:ea typeface="Calibri"/>
                <a:cs typeface="Calibri"/>
              </a:rPr>
              <a:t> les </a:t>
            </a:r>
            <a:r>
              <a:rPr lang="en-US" err="1">
                <a:ea typeface="Calibri"/>
                <a:cs typeface="Calibri"/>
              </a:rPr>
              <a:t>thématiques</a:t>
            </a:r>
            <a:r>
              <a:rPr lang="en-US">
                <a:ea typeface="Calibri"/>
                <a:cs typeface="Calibri"/>
              </a:rPr>
              <a:t> :</a:t>
            </a:r>
          </a:p>
          <a:p>
            <a:pPr marL="171450" indent="-171450">
              <a:buFont typeface="Calibri"/>
              <a:buChar char="-"/>
            </a:pPr>
            <a:r>
              <a:rPr lang="en-US">
                <a:ea typeface="Calibri"/>
                <a:cs typeface="Calibri"/>
              </a:rPr>
              <a:t>Habitat</a:t>
            </a:r>
          </a:p>
          <a:p>
            <a:pPr marL="171450" indent="-171450">
              <a:buFont typeface="Calibri"/>
              <a:buChar char="-"/>
            </a:pPr>
            <a:r>
              <a:rPr lang="en-US">
                <a:ea typeface="Calibri"/>
                <a:cs typeface="Calibri"/>
              </a:rPr>
              <a:t>Axes de circulation</a:t>
            </a:r>
          </a:p>
          <a:p>
            <a:pPr marL="171450" indent="-171450">
              <a:buFont typeface="Calibri"/>
              <a:buChar char="-"/>
            </a:pPr>
            <a:r>
              <a:rPr lang="en-US" err="1">
                <a:ea typeface="Calibri"/>
                <a:cs typeface="Calibri"/>
              </a:rPr>
              <a:t>Patrimoine</a:t>
            </a:r>
            <a:endParaRPr lang="en-US">
              <a:ea typeface="Calibri"/>
              <a:cs typeface="Calibri"/>
            </a:endParaRPr>
          </a:p>
          <a:p>
            <a:pPr marL="171450" indent="-171450">
              <a:buFont typeface="Calibri"/>
              <a:buChar char="-"/>
            </a:pPr>
            <a:r>
              <a:rPr lang="en-US" err="1">
                <a:ea typeface="Calibri"/>
                <a:cs typeface="Calibri"/>
              </a:rPr>
              <a:t>Tourisme</a:t>
            </a:r>
            <a:endParaRPr lang="en-US">
              <a:ea typeface="Calibri"/>
              <a:cs typeface="Calibri"/>
            </a:endParaRPr>
          </a:p>
          <a:p>
            <a:pPr marL="171450" indent="-171450">
              <a:buFont typeface="Calibri"/>
              <a:buChar char="-"/>
            </a:pPr>
            <a:r>
              <a:rPr lang="en-US" err="1">
                <a:ea typeface="Calibri"/>
                <a:cs typeface="Calibri"/>
              </a:rPr>
              <a:t>Contexte</a:t>
            </a:r>
            <a:r>
              <a:rPr lang="en-US">
                <a:ea typeface="Calibri"/>
                <a:cs typeface="Calibri"/>
              </a:rPr>
              <a:t> </a:t>
            </a:r>
            <a:r>
              <a:rPr lang="en-US" err="1">
                <a:ea typeface="Calibri"/>
                <a:cs typeface="Calibri"/>
              </a:rPr>
              <a:t>éolien</a:t>
            </a:r>
          </a:p>
          <a:p>
            <a:pPr marL="171450" indent="-171450">
              <a:buFont typeface="Calibri"/>
              <a:buChar char="-"/>
            </a:pPr>
            <a:endParaRPr lang="en-US">
              <a:ea typeface="Calibri"/>
              <a:cs typeface="Calibri"/>
            </a:endParaRPr>
          </a:p>
          <a:p>
            <a:pPr marL="171450" indent="-171450">
              <a:buFont typeface="Calibri"/>
              <a:buChar char="-"/>
            </a:pPr>
            <a:r>
              <a:rPr lang="en-US">
                <a:ea typeface="Calibri"/>
                <a:cs typeface="Calibri"/>
              </a:rPr>
              <a:t>Effort </a:t>
            </a:r>
            <a:r>
              <a:rPr lang="en-US" err="1">
                <a:ea typeface="Calibri"/>
                <a:cs typeface="Calibri"/>
              </a:rPr>
              <a:t>d'illustration</a:t>
            </a:r>
            <a:r>
              <a:rPr lang="en-US">
                <a:ea typeface="Calibri"/>
                <a:cs typeface="Calibri"/>
              </a:rPr>
              <a:t> </a:t>
            </a:r>
            <a:r>
              <a:rPr lang="en-US" err="1">
                <a:ea typeface="Calibri"/>
                <a:cs typeface="Calibri"/>
              </a:rPr>
              <a:t>poussé</a:t>
            </a:r>
            <a:r>
              <a:rPr lang="en-US">
                <a:ea typeface="Calibri"/>
                <a:cs typeface="Calibri"/>
              </a:rPr>
              <a:t> sur </a:t>
            </a:r>
            <a:r>
              <a:rPr lang="en-US" err="1">
                <a:ea typeface="Calibri"/>
                <a:cs typeface="Calibri"/>
              </a:rPr>
              <a:t>l'aire</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immédiate</a:t>
            </a:r>
            <a:endParaRPr lang="en-US">
              <a:ea typeface="Calibri"/>
              <a:cs typeface="Calibri"/>
            </a:endParaRPr>
          </a:p>
          <a:p>
            <a:pPr marL="171450" indent="-171450">
              <a:buFont typeface="Calibri"/>
              <a:buChar char="-"/>
            </a:pPr>
            <a:r>
              <a:rPr lang="en-US">
                <a:ea typeface="Calibri"/>
                <a:cs typeface="Calibri"/>
              </a:rPr>
              <a:t>Pour </a:t>
            </a:r>
            <a:r>
              <a:rPr lang="en-US" err="1">
                <a:ea typeface="Calibri"/>
                <a:cs typeface="Calibri"/>
              </a:rPr>
              <a:t>chaque</a:t>
            </a:r>
            <a:r>
              <a:rPr lang="en-US">
                <a:ea typeface="Calibri"/>
                <a:cs typeface="Calibri"/>
              </a:rPr>
              <a:t> photomontage : les données d </a:t>
            </a:r>
            <a:r>
              <a:rPr lang="en-US" err="1">
                <a:ea typeface="Calibri"/>
                <a:cs typeface="Calibri"/>
              </a:rPr>
              <a:t>eprise</a:t>
            </a:r>
            <a:r>
              <a:rPr lang="en-US">
                <a:ea typeface="Calibri"/>
                <a:cs typeface="Calibri"/>
              </a:rPr>
              <a:t> de </a:t>
            </a:r>
            <a:r>
              <a:rPr lang="en-US" err="1">
                <a:ea typeface="Calibri"/>
                <a:cs typeface="Calibri"/>
              </a:rPr>
              <a:t>vue</a:t>
            </a:r>
            <a:r>
              <a:rPr lang="en-US">
                <a:ea typeface="Calibri"/>
                <a:cs typeface="Calibri"/>
              </a:rPr>
              <a:t>, </a:t>
            </a:r>
            <a:r>
              <a:rPr lang="en-US" err="1">
                <a:ea typeface="Calibri"/>
                <a:cs typeface="Calibri"/>
              </a:rPr>
              <a:t>une</a:t>
            </a:r>
            <a:r>
              <a:rPr lang="en-US">
                <a:ea typeface="Calibri"/>
                <a:cs typeface="Calibri"/>
              </a:rPr>
              <a:t> coupe, des </a:t>
            </a:r>
            <a:r>
              <a:rPr lang="en-US" err="1">
                <a:ea typeface="Calibri"/>
                <a:cs typeface="Calibri"/>
              </a:rPr>
              <a:t>vues</a:t>
            </a:r>
            <a:r>
              <a:rPr lang="en-US">
                <a:ea typeface="Calibri"/>
                <a:cs typeface="Calibri"/>
              </a:rPr>
              <a:t> </a:t>
            </a:r>
            <a:r>
              <a:rPr lang="en-US" err="1">
                <a:ea typeface="Calibri"/>
                <a:cs typeface="Calibri"/>
              </a:rPr>
              <a:t>panoramiques</a:t>
            </a:r>
            <a:r>
              <a:rPr lang="en-US">
                <a:ea typeface="Calibri"/>
                <a:cs typeface="Calibri"/>
              </a:rPr>
              <a:t> et </a:t>
            </a:r>
            <a:r>
              <a:rPr lang="en-US" err="1">
                <a:ea typeface="Calibri"/>
                <a:cs typeface="Calibri"/>
              </a:rPr>
              <a:t>filaires</a:t>
            </a:r>
            <a:r>
              <a:rPr lang="en-US">
                <a:ea typeface="Calibri"/>
                <a:cs typeface="Calibri"/>
              </a:rPr>
              <a:t> et un </a:t>
            </a:r>
            <a:r>
              <a:rPr lang="en-US" err="1">
                <a:ea typeface="Calibri"/>
                <a:cs typeface="Calibri"/>
              </a:rPr>
              <a:t>ou</a:t>
            </a:r>
            <a:r>
              <a:rPr lang="en-US">
                <a:ea typeface="Calibri"/>
                <a:cs typeface="Calibri"/>
              </a:rPr>
              <a:t> </a:t>
            </a:r>
            <a:r>
              <a:rPr lang="en-US" err="1">
                <a:ea typeface="Calibri"/>
                <a:cs typeface="Calibri"/>
              </a:rPr>
              <a:t>plusieurs</a:t>
            </a:r>
            <a:r>
              <a:rPr lang="en-US">
                <a:ea typeface="Calibri"/>
                <a:cs typeface="Calibri"/>
              </a:rPr>
              <a:t> 60°</a:t>
            </a:r>
          </a:p>
          <a:p>
            <a:pPr marL="171450" indent="-171450">
              <a:buFont typeface="Calibri"/>
              <a:buChar char="-"/>
            </a:pP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31</a:t>
            </a:fld>
            <a:endParaRPr lang="fr-FR"/>
          </a:p>
        </p:txBody>
      </p:sp>
    </p:spTree>
    <p:extLst>
      <p:ext uri="{BB962C8B-B14F-4D97-AF65-F5344CB8AC3E}">
        <p14:creationId xmlns:p14="http://schemas.microsoft.com/office/powerpoint/2010/main" val="523227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C5FBB-65E6-3062-A518-3F0EBEE67C6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08AA125-5A25-016E-03AE-E025EDFB26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9D37AAF-7951-037D-2B5F-AAE54C0F543B}"/>
              </a:ext>
            </a:extLst>
          </p:cNvPr>
          <p:cNvSpPr>
            <a:spLocks noGrp="1"/>
          </p:cNvSpPr>
          <p:nvPr>
            <p:ph type="body" idx="1"/>
          </p:nvPr>
        </p:nvSpPr>
        <p:spPr/>
        <p:txBody>
          <a:bodyPr/>
          <a:lstStyle/>
          <a:p>
            <a:r>
              <a:rPr lang="en-US">
                <a:ea typeface="Calibri"/>
                <a:cs typeface="Calibri"/>
              </a:rPr>
              <a:t>41 photomontages </a:t>
            </a:r>
            <a:r>
              <a:rPr lang="en-US" err="1">
                <a:ea typeface="Calibri"/>
                <a:cs typeface="Calibri"/>
              </a:rPr>
              <a:t>répartis</a:t>
            </a:r>
            <a:r>
              <a:rPr lang="en-US">
                <a:ea typeface="Calibri"/>
                <a:cs typeface="Calibri"/>
              </a:rPr>
              <a:t> sur </a:t>
            </a:r>
            <a:r>
              <a:rPr lang="en-US" err="1">
                <a:ea typeface="Calibri"/>
                <a:cs typeface="Calibri"/>
              </a:rPr>
              <a:t>l'ensemble</a:t>
            </a:r>
            <a:r>
              <a:rPr lang="en-US">
                <a:ea typeface="Calibri"/>
                <a:cs typeface="Calibri"/>
              </a:rPr>
              <a:t> des trois </a:t>
            </a:r>
            <a:r>
              <a:rPr lang="en-US" err="1">
                <a:ea typeface="Calibri"/>
                <a:cs typeface="Calibri"/>
              </a:rPr>
              <a:t>aires</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illustrant</a:t>
            </a:r>
            <a:r>
              <a:rPr lang="en-US">
                <a:ea typeface="Calibri"/>
                <a:cs typeface="Calibri"/>
              </a:rPr>
              <a:t> les </a:t>
            </a:r>
            <a:r>
              <a:rPr lang="en-US" err="1">
                <a:ea typeface="Calibri"/>
                <a:cs typeface="Calibri"/>
              </a:rPr>
              <a:t>thématiques</a:t>
            </a:r>
            <a:r>
              <a:rPr lang="en-US">
                <a:ea typeface="Calibri"/>
                <a:cs typeface="Calibri"/>
              </a:rPr>
              <a:t> :</a:t>
            </a:r>
          </a:p>
          <a:p>
            <a:pPr marL="171450" indent="-171450">
              <a:buFont typeface="Calibri"/>
              <a:buChar char="-"/>
            </a:pPr>
            <a:r>
              <a:rPr lang="en-US">
                <a:ea typeface="Calibri"/>
                <a:cs typeface="Calibri"/>
              </a:rPr>
              <a:t>Habitat</a:t>
            </a:r>
          </a:p>
          <a:p>
            <a:pPr marL="171450" indent="-171450">
              <a:buFont typeface="Calibri"/>
              <a:buChar char="-"/>
            </a:pPr>
            <a:r>
              <a:rPr lang="en-US">
                <a:ea typeface="Calibri"/>
                <a:cs typeface="Calibri"/>
              </a:rPr>
              <a:t>Axes de circulation</a:t>
            </a:r>
          </a:p>
          <a:p>
            <a:pPr marL="171450" indent="-171450">
              <a:buFont typeface="Calibri"/>
              <a:buChar char="-"/>
            </a:pPr>
            <a:r>
              <a:rPr lang="en-US" err="1">
                <a:ea typeface="Calibri"/>
                <a:cs typeface="Calibri"/>
              </a:rPr>
              <a:t>Patrimoine</a:t>
            </a:r>
            <a:endParaRPr lang="en-US">
              <a:ea typeface="Calibri"/>
              <a:cs typeface="Calibri"/>
            </a:endParaRPr>
          </a:p>
          <a:p>
            <a:pPr marL="171450" indent="-171450">
              <a:buFont typeface="Calibri"/>
              <a:buChar char="-"/>
            </a:pPr>
            <a:r>
              <a:rPr lang="en-US" err="1">
                <a:ea typeface="Calibri"/>
                <a:cs typeface="Calibri"/>
              </a:rPr>
              <a:t>Tourisme</a:t>
            </a:r>
            <a:endParaRPr lang="en-US">
              <a:ea typeface="Calibri"/>
              <a:cs typeface="Calibri"/>
            </a:endParaRPr>
          </a:p>
          <a:p>
            <a:pPr marL="171450" indent="-171450">
              <a:buFont typeface="Calibri"/>
              <a:buChar char="-"/>
            </a:pPr>
            <a:r>
              <a:rPr lang="en-US" err="1">
                <a:ea typeface="Calibri"/>
                <a:cs typeface="Calibri"/>
              </a:rPr>
              <a:t>Contexte</a:t>
            </a:r>
            <a:r>
              <a:rPr lang="en-US">
                <a:ea typeface="Calibri"/>
                <a:cs typeface="Calibri"/>
              </a:rPr>
              <a:t> </a:t>
            </a:r>
            <a:r>
              <a:rPr lang="en-US" err="1">
                <a:ea typeface="Calibri"/>
                <a:cs typeface="Calibri"/>
              </a:rPr>
              <a:t>éolien</a:t>
            </a:r>
          </a:p>
          <a:p>
            <a:pPr marL="171450" indent="-171450">
              <a:buFont typeface="Calibri"/>
              <a:buChar char="-"/>
            </a:pPr>
            <a:endParaRPr lang="en-US">
              <a:ea typeface="Calibri"/>
              <a:cs typeface="Calibri"/>
            </a:endParaRPr>
          </a:p>
          <a:p>
            <a:pPr marL="171450" indent="-171450">
              <a:buFont typeface="Calibri"/>
              <a:buChar char="-"/>
            </a:pPr>
            <a:r>
              <a:rPr lang="en-US">
                <a:ea typeface="Calibri"/>
                <a:cs typeface="Calibri"/>
              </a:rPr>
              <a:t>Effort </a:t>
            </a:r>
            <a:r>
              <a:rPr lang="en-US" err="1">
                <a:ea typeface="Calibri"/>
                <a:cs typeface="Calibri"/>
              </a:rPr>
              <a:t>d'illustration</a:t>
            </a:r>
            <a:r>
              <a:rPr lang="en-US">
                <a:ea typeface="Calibri"/>
                <a:cs typeface="Calibri"/>
              </a:rPr>
              <a:t> </a:t>
            </a:r>
            <a:r>
              <a:rPr lang="en-US" err="1">
                <a:ea typeface="Calibri"/>
                <a:cs typeface="Calibri"/>
              </a:rPr>
              <a:t>poussé</a:t>
            </a:r>
            <a:r>
              <a:rPr lang="en-US">
                <a:ea typeface="Calibri"/>
                <a:cs typeface="Calibri"/>
              </a:rPr>
              <a:t> sur </a:t>
            </a:r>
            <a:r>
              <a:rPr lang="en-US" err="1">
                <a:ea typeface="Calibri"/>
                <a:cs typeface="Calibri"/>
              </a:rPr>
              <a:t>l'aire</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immédiate</a:t>
            </a:r>
            <a:endParaRPr lang="en-US">
              <a:ea typeface="Calibri"/>
              <a:cs typeface="Calibri"/>
            </a:endParaRPr>
          </a:p>
          <a:p>
            <a:pPr marL="171450" indent="-171450">
              <a:buFont typeface="Calibri"/>
              <a:buChar char="-"/>
            </a:pPr>
            <a:r>
              <a:rPr lang="en-US">
                <a:ea typeface="Calibri"/>
                <a:cs typeface="Calibri"/>
              </a:rPr>
              <a:t>Pour </a:t>
            </a:r>
            <a:r>
              <a:rPr lang="en-US" err="1">
                <a:ea typeface="Calibri"/>
                <a:cs typeface="Calibri"/>
              </a:rPr>
              <a:t>chaque</a:t>
            </a:r>
            <a:r>
              <a:rPr lang="en-US">
                <a:ea typeface="Calibri"/>
                <a:cs typeface="Calibri"/>
              </a:rPr>
              <a:t> photomontage : les données d </a:t>
            </a:r>
            <a:r>
              <a:rPr lang="en-US" err="1">
                <a:ea typeface="Calibri"/>
                <a:cs typeface="Calibri"/>
              </a:rPr>
              <a:t>eprise</a:t>
            </a:r>
            <a:r>
              <a:rPr lang="en-US">
                <a:ea typeface="Calibri"/>
                <a:cs typeface="Calibri"/>
              </a:rPr>
              <a:t> de </a:t>
            </a:r>
            <a:r>
              <a:rPr lang="en-US" err="1">
                <a:ea typeface="Calibri"/>
                <a:cs typeface="Calibri"/>
              </a:rPr>
              <a:t>vue</a:t>
            </a:r>
            <a:r>
              <a:rPr lang="en-US">
                <a:ea typeface="Calibri"/>
                <a:cs typeface="Calibri"/>
              </a:rPr>
              <a:t>, </a:t>
            </a:r>
            <a:r>
              <a:rPr lang="en-US" err="1">
                <a:ea typeface="Calibri"/>
                <a:cs typeface="Calibri"/>
              </a:rPr>
              <a:t>une</a:t>
            </a:r>
            <a:r>
              <a:rPr lang="en-US">
                <a:ea typeface="Calibri"/>
                <a:cs typeface="Calibri"/>
              </a:rPr>
              <a:t> coupe, des </a:t>
            </a:r>
            <a:r>
              <a:rPr lang="en-US" err="1">
                <a:ea typeface="Calibri"/>
                <a:cs typeface="Calibri"/>
              </a:rPr>
              <a:t>vues</a:t>
            </a:r>
            <a:r>
              <a:rPr lang="en-US">
                <a:ea typeface="Calibri"/>
                <a:cs typeface="Calibri"/>
              </a:rPr>
              <a:t> </a:t>
            </a:r>
            <a:r>
              <a:rPr lang="en-US" err="1">
                <a:ea typeface="Calibri"/>
                <a:cs typeface="Calibri"/>
              </a:rPr>
              <a:t>panoramiques</a:t>
            </a:r>
            <a:r>
              <a:rPr lang="en-US">
                <a:ea typeface="Calibri"/>
                <a:cs typeface="Calibri"/>
              </a:rPr>
              <a:t> et </a:t>
            </a:r>
            <a:r>
              <a:rPr lang="en-US" err="1">
                <a:ea typeface="Calibri"/>
                <a:cs typeface="Calibri"/>
              </a:rPr>
              <a:t>filaires</a:t>
            </a:r>
            <a:r>
              <a:rPr lang="en-US">
                <a:ea typeface="Calibri"/>
                <a:cs typeface="Calibri"/>
              </a:rPr>
              <a:t> et un </a:t>
            </a:r>
            <a:r>
              <a:rPr lang="en-US" err="1">
                <a:ea typeface="Calibri"/>
                <a:cs typeface="Calibri"/>
              </a:rPr>
              <a:t>ou</a:t>
            </a:r>
            <a:r>
              <a:rPr lang="en-US">
                <a:ea typeface="Calibri"/>
                <a:cs typeface="Calibri"/>
              </a:rPr>
              <a:t> </a:t>
            </a:r>
            <a:r>
              <a:rPr lang="en-US" err="1">
                <a:ea typeface="Calibri"/>
                <a:cs typeface="Calibri"/>
              </a:rPr>
              <a:t>plusieurs</a:t>
            </a:r>
            <a:r>
              <a:rPr lang="en-US">
                <a:ea typeface="Calibri"/>
                <a:cs typeface="Calibri"/>
              </a:rPr>
              <a:t> 60°</a:t>
            </a:r>
          </a:p>
          <a:p>
            <a:pPr marL="171450" indent="-171450">
              <a:buFont typeface="Calibri"/>
              <a:buChar char="-"/>
            </a:pP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01B8DC0D-0B95-558E-9988-A4AA3916BE48}"/>
              </a:ext>
            </a:extLst>
          </p:cNvPr>
          <p:cNvSpPr>
            <a:spLocks noGrp="1"/>
          </p:cNvSpPr>
          <p:nvPr>
            <p:ph type="sldNum" sz="quarter" idx="5"/>
          </p:nvPr>
        </p:nvSpPr>
        <p:spPr/>
        <p:txBody>
          <a:bodyPr/>
          <a:lstStyle/>
          <a:p>
            <a:fld id="{2B595ACE-817E-468F-A291-437CF10248FB}" type="slidenum">
              <a:rPr lang="fr-FR" smtClean="0"/>
              <a:t>32</a:t>
            </a:fld>
            <a:endParaRPr lang="fr-FR"/>
          </a:p>
        </p:txBody>
      </p:sp>
    </p:spTree>
    <p:extLst>
      <p:ext uri="{BB962C8B-B14F-4D97-AF65-F5344CB8AC3E}">
        <p14:creationId xmlns:p14="http://schemas.microsoft.com/office/powerpoint/2010/main" val="3813314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F5EAF-622B-EBE9-079D-6E3250822D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FEFB077-9A74-002C-A9E8-BC8362A5909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584237F-0F42-7FF2-B9FC-AF24BCF6C02E}"/>
              </a:ext>
            </a:extLst>
          </p:cNvPr>
          <p:cNvSpPr>
            <a:spLocks noGrp="1"/>
          </p:cNvSpPr>
          <p:nvPr>
            <p:ph type="body" idx="1"/>
          </p:nvPr>
        </p:nvSpPr>
        <p:spPr/>
        <p:txBody>
          <a:bodyPr/>
          <a:lstStyle/>
          <a:p>
            <a:r>
              <a:rPr lang="en-US">
                <a:ea typeface="Calibri"/>
                <a:cs typeface="Calibri"/>
              </a:rPr>
              <a:t>41 photomontages </a:t>
            </a:r>
            <a:r>
              <a:rPr lang="en-US" err="1">
                <a:ea typeface="Calibri"/>
                <a:cs typeface="Calibri"/>
              </a:rPr>
              <a:t>répartis</a:t>
            </a:r>
            <a:r>
              <a:rPr lang="en-US">
                <a:ea typeface="Calibri"/>
                <a:cs typeface="Calibri"/>
              </a:rPr>
              <a:t> sur </a:t>
            </a:r>
            <a:r>
              <a:rPr lang="en-US" err="1">
                <a:ea typeface="Calibri"/>
                <a:cs typeface="Calibri"/>
              </a:rPr>
              <a:t>l'ensemble</a:t>
            </a:r>
            <a:r>
              <a:rPr lang="en-US">
                <a:ea typeface="Calibri"/>
                <a:cs typeface="Calibri"/>
              </a:rPr>
              <a:t> des trois </a:t>
            </a:r>
            <a:r>
              <a:rPr lang="en-US" err="1">
                <a:ea typeface="Calibri"/>
                <a:cs typeface="Calibri"/>
              </a:rPr>
              <a:t>aires</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illustrant</a:t>
            </a:r>
            <a:r>
              <a:rPr lang="en-US">
                <a:ea typeface="Calibri"/>
                <a:cs typeface="Calibri"/>
              </a:rPr>
              <a:t> les </a:t>
            </a:r>
            <a:r>
              <a:rPr lang="en-US" err="1">
                <a:ea typeface="Calibri"/>
                <a:cs typeface="Calibri"/>
              </a:rPr>
              <a:t>thématiques</a:t>
            </a:r>
            <a:r>
              <a:rPr lang="en-US">
                <a:ea typeface="Calibri"/>
                <a:cs typeface="Calibri"/>
              </a:rPr>
              <a:t> :</a:t>
            </a:r>
          </a:p>
          <a:p>
            <a:pPr marL="171450" indent="-171450">
              <a:buFont typeface="Calibri"/>
              <a:buChar char="-"/>
            </a:pPr>
            <a:r>
              <a:rPr lang="en-US">
                <a:ea typeface="Calibri"/>
                <a:cs typeface="Calibri"/>
              </a:rPr>
              <a:t>Habitat</a:t>
            </a:r>
          </a:p>
          <a:p>
            <a:pPr marL="171450" indent="-171450">
              <a:buFont typeface="Calibri"/>
              <a:buChar char="-"/>
            </a:pPr>
            <a:r>
              <a:rPr lang="en-US">
                <a:ea typeface="Calibri"/>
                <a:cs typeface="Calibri"/>
              </a:rPr>
              <a:t>Axes de circulation</a:t>
            </a:r>
          </a:p>
          <a:p>
            <a:pPr marL="171450" indent="-171450">
              <a:buFont typeface="Calibri"/>
              <a:buChar char="-"/>
            </a:pPr>
            <a:r>
              <a:rPr lang="en-US" err="1">
                <a:ea typeface="Calibri"/>
                <a:cs typeface="Calibri"/>
              </a:rPr>
              <a:t>Patrimoine</a:t>
            </a:r>
            <a:endParaRPr lang="en-US">
              <a:ea typeface="Calibri"/>
              <a:cs typeface="Calibri"/>
            </a:endParaRPr>
          </a:p>
          <a:p>
            <a:pPr marL="171450" indent="-171450">
              <a:buFont typeface="Calibri"/>
              <a:buChar char="-"/>
            </a:pPr>
            <a:r>
              <a:rPr lang="en-US" err="1">
                <a:ea typeface="Calibri"/>
                <a:cs typeface="Calibri"/>
              </a:rPr>
              <a:t>Tourisme</a:t>
            </a:r>
            <a:endParaRPr lang="en-US">
              <a:ea typeface="Calibri"/>
              <a:cs typeface="Calibri"/>
            </a:endParaRPr>
          </a:p>
          <a:p>
            <a:pPr marL="171450" indent="-171450">
              <a:buFont typeface="Calibri"/>
              <a:buChar char="-"/>
            </a:pPr>
            <a:r>
              <a:rPr lang="en-US" err="1">
                <a:ea typeface="Calibri"/>
                <a:cs typeface="Calibri"/>
              </a:rPr>
              <a:t>Contexte</a:t>
            </a:r>
            <a:r>
              <a:rPr lang="en-US">
                <a:ea typeface="Calibri"/>
                <a:cs typeface="Calibri"/>
              </a:rPr>
              <a:t> </a:t>
            </a:r>
            <a:r>
              <a:rPr lang="en-US" err="1">
                <a:ea typeface="Calibri"/>
                <a:cs typeface="Calibri"/>
              </a:rPr>
              <a:t>éolien</a:t>
            </a:r>
          </a:p>
          <a:p>
            <a:pPr marL="171450" indent="-171450">
              <a:buFont typeface="Calibri"/>
              <a:buChar char="-"/>
            </a:pPr>
            <a:endParaRPr lang="en-US">
              <a:ea typeface="Calibri"/>
              <a:cs typeface="Calibri"/>
            </a:endParaRPr>
          </a:p>
          <a:p>
            <a:pPr marL="171450" indent="-171450">
              <a:buFont typeface="Calibri"/>
              <a:buChar char="-"/>
            </a:pPr>
            <a:r>
              <a:rPr lang="en-US">
                <a:ea typeface="Calibri"/>
                <a:cs typeface="Calibri"/>
              </a:rPr>
              <a:t>Effort </a:t>
            </a:r>
            <a:r>
              <a:rPr lang="en-US" err="1">
                <a:ea typeface="Calibri"/>
                <a:cs typeface="Calibri"/>
              </a:rPr>
              <a:t>d'illustration</a:t>
            </a:r>
            <a:r>
              <a:rPr lang="en-US">
                <a:ea typeface="Calibri"/>
                <a:cs typeface="Calibri"/>
              </a:rPr>
              <a:t> </a:t>
            </a:r>
            <a:r>
              <a:rPr lang="en-US" err="1">
                <a:ea typeface="Calibri"/>
                <a:cs typeface="Calibri"/>
              </a:rPr>
              <a:t>poussé</a:t>
            </a:r>
            <a:r>
              <a:rPr lang="en-US">
                <a:ea typeface="Calibri"/>
                <a:cs typeface="Calibri"/>
              </a:rPr>
              <a:t> sur </a:t>
            </a:r>
            <a:r>
              <a:rPr lang="en-US" err="1">
                <a:ea typeface="Calibri"/>
                <a:cs typeface="Calibri"/>
              </a:rPr>
              <a:t>l'aire</a:t>
            </a:r>
            <a:r>
              <a:rPr lang="en-US">
                <a:ea typeface="Calibri"/>
                <a:cs typeface="Calibri"/>
              </a:rPr>
              <a:t> </a:t>
            </a:r>
            <a:r>
              <a:rPr lang="en-US" err="1">
                <a:ea typeface="Calibri"/>
                <a:cs typeface="Calibri"/>
              </a:rPr>
              <a:t>d'étude</a:t>
            </a:r>
            <a:r>
              <a:rPr lang="en-US">
                <a:ea typeface="Calibri"/>
                <a:cs typeface="Calibri"/>
              </a:rPr>
              <a:t> </a:t>
            </a:r>
            <a:r>
              <a:rPr lang="en-US" err="1">
                <a:ea typeface="Calibri"/>
                <a:cs typeface="Calibri"/>
              </a:rPr>
              <a:t>immédiate</a:t>
            </a:r>
            <a:endParaRPr lang="en-US">
              <a:ea typeface="Calibri"/>
              <a:cs typeface="Calibri"/>
            </a:endParaRPr>
          </a:p>
          <a:p>
            <a:pPr marL="171450" indent="-171450">
              <a:buFont typeface="Calibri"/>
              <a:buChar char="-"/>
            </a:pPr>
            <a:r>
              <a:rPr lang="en-US">
                <a:ea typeface="Calibri"/>
                <a:cs typeface="Calibri"/>
              </a:rPr>
              <a:t>Pour </a:t>
            </a:r>
            <a:r>
              <a:rPr lang="en-US" err="1">
                <a:ea typeface="Calibri"/>
                <a:cs typeface="Calibri"/>
              </a:rPr>
              <a:t>chaque</a:t>
            </a:r>
            <a:r>
              <a:rPr lang="en-US">
                <a:ea typeface="Calibri"/>
                <a:cs typeface="Calibri"/>
              </a:rPr>
              <a:t> photomontage : les données d </a:t>
            </a:r>
            <a:r>
              <a:rPr lang="en-US" err="1">
                <a:ea typeface="Calibri"/>
                <a:cs typeface="Calibri"/>
              </a:rPr>
              <a:t>eprise</a:t>
            </a:r>
            <a:r>
              <a:rPr lang="en-US">
                <a:ea typeface="Calibri"/>
                <a:cs typeface="Calibri"/>
              </a:rPr>
              <a:t> de </a:t>
            </a:r>
            <a:r>
              <a:rPr lang="en-US" err="1">
                <a:ea typeface="Calibri"/>
                <a:cs typeface="Calibri"/>
              </a:rPr>
              <a:t>vue</a:t>
            </a:r>
            <a:r>
              <a:rPr lang="en-US">
                <a:ea typeface="Calibri"/>
                <a:cs typeface="Calibri"/>
              </a:rPr>
              <a:t>, </a:t>
            </a:r>
            <a:r>
              <a:rPr lang="en-US" err="1">
                <a:ea typeface="Calibri"/>
                <a:cs typeface="Calibri"/>
              </a:rPr>
              <a:t>une</a:t>
            </a:r>
            <a:r>
              <a:rPr lang="en-US">
                <a:ea typeface="Calibri"/>
                <a:cs typeface="Calibri"/>
              </a:rPr>
              <a:t> coupe, des </a:t>
            </a:r>
            <a:r>
              <a:rPr lang="en-US" err="1">
                <a:ea typeface="Calibri"/>
                <a:cs typeface="Calibri"/>
              </a:rPr>
              <a:t>vues</a:t>
            </a:r>
            <a:r>
              <a:rPr lang="en-US">
                <a:ea typeface="Calibri"/>
                <a:cs typeface="Calibri"/>
              </a:rPr>
              <a:t> </a:t>
            </a:r>
            <a:r>
              <a:rPr lang="en-US" err="1">
                <a:ea typeface="Calibri"/>
                <a:cs typeface="Calibri"/>
              </a:rPr>
              <a:t>panoramiques</a:t>
            </a:r>
            <a:r>
              <a:rPr lang="en-US">
                <a:ea typeface="Calibri"/>
                <a:cs typeface="Calibri"/>
              </a:rPr>
              <a:t> et </a:t>
            </a:r>
            <a:r>
              <a:rPr lang="en-US" err="1">
                <a:ea typeface="Calibri"/>
                <a:cs typeface="Calibri"/>
              </a:rPr>
              <a:t>filaires</a:t>
            </a:r>
            <a:r>
              <a:rPr lang="en-US">
                <a:ea typeface="Calibri"/>
                <a:cs typeface="Calibri"/>
              </a:rPr>
              <a:t> et un </a:t>
            </a:r>
            <a:r>
              <a:rPr lang="en-US" err="1">
                <a:ea typeface="Calibri"/>
                <a:cs typeface="Calibri"/>
              </a:rPr>
              <a:t>ou</a:t>
            </a:r>
            <a:r>
              <a:rPr lang="en-US">
                <a:ea typeface="Calibri"/>
                <a:cs typeface="Calibri"/>
              </a:rPr>
              <a:t> </a:t>
            </a:r>
            <a:r>
              <a:rPr lang="en-US" err="1">
                <a:ea typeface="Calibri"/>
                <a:cs typeface="Calibri"/>
              </a:rPr>
              <a:t>plusieurs</a:t>
            </a:r>
            <a:r>
              <a:rPr lang="en-US">
                <a:ea typeface="Calibri"/>
                <a:cs typeface="Calibri"/>
              </a:rPr>
              <a:t> 60°</a:t>
            </a:r>
          </a:p>
          <a:p>
            <a:pPr marL="171450" indent="-171450">
              <a:buFont typeface="Calibri"/>
              <a:buChar char="-"/>
            </a:pP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16D8139E-4327-E9E7-CE28-E0E76AF1A40C}"/>
              </a:ext>
            </a:extLst>
          </p:cNvPr>
          <p:cNvSpPr>
            <a:spLocks noGrp="1"/>
          </p:cNvSpPr>
          <p:nvPr>
            <p:ph type="sldNum" sz="quarter" idx="5"/>
          </p:nvPr>
        </p:nvSpPr>
        <p:spPr/>
        <p:txBody>
          <a:bodyPr/>
          <a:lstStyle/>
          <a:p>
            <a:fld id="{2B595ACE-817E-468F-A291-437CF10248FB}" type="slidenum">
              <a:rPr lang="fr-FR" smtClean="0"/>
              <a:t>33</a:t>
            </a:fld>
            <a:endParaRPr lang="fr-FR"/>
          </a:p>
        </p:txBody>
      </p:sp>
    </p:spTree>
    <p:extLst>
      <p:ext uri="{BB962C8B-B14F-4D97-AF65-F5344CB8AC3E}">
        <p14:creationId xmlns:p14="http://schemas.microsoft.com/office/powerpoint/2010/main" val="3832896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80702-EB76-445E-2835-D1AF7C197E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AC672B7-CDFE-9E81-8EAB-2E2A6E514BA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F474811-2A9D-C1AA-8D86-88CFB7D71647}"/>
              </a:ext>
            </a:extLst>
          </p:cNvPr>
          <p:cNvSpPr>
            <a:spLocks noGrp="1"/>
          </p:cNvSpPr>
          <p:nvPr>
            <p:ph type="body" idx="1"/>
          </p:nvPr>
        </p:nvSpPr>
        <p:spPr/>
        <p:txBody>
          <a:bodyPr/>
          <a:lstStyle/>
          <a:p>
            <a:r>
              <a:rPr lang="en-US" dirty="0">
                <a:ea typeface="Calibri"/>
                <a:cs typeface="Calibri"/>
              </a:rPr>
              <a:t>Visible </a:t>
            </a:r>
            <a:r>
              <a:rPr lang="en-US" dirty="0" err="1">
                <a:ea typeface="Calibri"/>
                <a:cs typeface="Calibri"/>
              </a:rPr>
              <a:t>en</a:t>
            </a:r>
            <a:r>
              <a:rPr lang="en-US" dirty="0">
                <a:ea typeface="Calibri"/>
                <a:cs typeface="Calibri"/>
              </a:rPr>
              <a:t> </a:t>
            </a:r>
            <a:r>
              <a:rPr lang="en-US" dirty="0" err="1">
                <a:ea typeface="Calibri"/>
                <a:cs typeface="Calibri"/>
              </a:rPr>
              <a:t>arrière</a:t>
            </a:r>
            <a:r>
              <a:rPr lang="en-US" dirty="0">
                <a:ea typeface="Calibri"/>
                <a:cs typeface="Calibri"/>
              </a:rPr>
              <a:t> plan : le clos </a:t>
            </a:r>
            <a:r>
              <a:rPr lang="en-US" dirty="0" err="1">
                <a:ea typeface="Calibri"/>
                <a:cs typeface="Calibri"/>
              </a:rPr>
              <a:t>neuf</a:t>
            </a:r>
            <a:endParaRPr lang="en-US" dirty="0">
              <a:ea typeface="Calibri"/>
              <a:cs typeface="Calibri"/>
            </a:endParaRPr>
          </a:p>
          <a:p>
            <a:r>
              <a:rPr lang="en-US" dirty="0" err="1">
                <a:ea typeface="Calibri"/>
                <a:cs typeface="Calibri"/>
              </a:rPr>
              <a:t>Thématique</a:t>
            </a:r>
            <a:r>
              <a:rPr lang="en-US" dirty="0">
                <a:ea typeface="Calibri"/>
                <a:cs typeface="Calibri"/>
              </a:rPr>
              <a:t> : habitat, la </a:t>
            </a:r>
            <a:r>
              <a:rPr lang="en-US" dirty="0" err="1">
                <a:ea typeface="Calibri"/>
                <a:cs typeface="Calibri"/>
              </a:rPr>
              <a:t>chevalerie</a:t>
            </a:r>
            <a:r>
              <a:rPr lang="en-US" dirty="0">
                <a:ea typeface="Calibri"/>
                <a:cs typeface="Calibri"/>
              </a:rPr>
              <a:t>  : </a:t>
            </a:r>
            <a:r>
              <a:rPr lang="en-US" dirty="0" err="1">
                <a:ea typeface="Calibri"/>
                <a:cs typeface="Calibri"/>
              </a:rPr>
              <a:t>hameau</a:t>
            </a:r>
            <a:r>
              <a:rPr lang="en-US" dirty="0">
                <a:ea typeface="Calibri"/>
                <a:cs typeface="Calibri"/>
              </a:rPr>
              <a:t> à la </a:t>
            </a:r>
            <a:r>
              <a:rPr lang="en-US" dirty="0" err="1">
                <a:ea typeface="Calibri"/>
                <a:cs typeface="Calibri"/>
              </a:rPr>
              <a:t>sensibilité</a:t>
            </a:r>
            <a:r>
              <a:rPr lang="en-US" dirty="0">
                <a:ea typeface="Calibri"/>
                <a:cs typeface="Calibri"/>
              </a:rPr>
              <a:t> forte</a:t>
            </a:r>
          </a:p>
          <a:p>
            <a:r>
              <a:rPr lang="en-US" dirty="0" err="1">
                <a:ea typeface="Calibri"/>
                <a:cs typeface="Calibri"/>
              </a:rPr>
              <a:t>Éolienne</a:t>
            </a:r>
            <a:r>
              <a:rPr lang="en-US" dirty="0">
                <a:ea typeface="Calibri"/>
                <a:cs typeface="Calibri"/>
              </a:rPr>
              <a:t> la plus </a:t>
            </a:r>
            <a:r>
              <a:rPr lang="en-US" dirty="0" err="1">
                <a:ea typeface="Calibri"/>
                <a:cs typeface="Calibri"/>
              </a:rPr>
              <a:t>proche</a:t>
            </a:r>
            <a:r>
              <a:rPr lang="en-US" dirty="0">
                <a:ea typeface="Calibri"/>
                <a:cs typeface="Calibri"/>
              </a:rPr>
              <a:t> à 835m</a:t>
            </a:r>
          </a:p>
          <a:p>
            <a:endParaRPr lang="en-US" dirty="0">
              <a:ea typeface="Calibri"/>
              <a:cs typeface="Calibri"/>
            </a:endParaRPr>
          </a:p>
          <a:p>
            <a:r>
              <a:rPr lang="en-US" dirty="0" err="1">
                <a:ea typeface="Calibri"/>
                <a:cs typeface="Calibri"/>
              </a:rPr>
              <a:t>Analyse</a:t>
            </a:r>
            <a:r>
              <a:rPr lang="en-US" dirty="0">
                <a:ea typeface="Calibri"/>
                <a:cs typeface="Calibri"/>
              </a:rPr>
              <a:t> </a:t>
            </a:r>
            <a:r>
              <a:rPr lang="en-US" dirty="0" err="1">
                <a:ea typeface="Calibri"/>
                <a:cs typeface="Calibri"/>
              </a:rPr>
              <a:t>actuelle</a:t>
            </a:r>
            <a:r>
              <a:rPr lang="en-US" dirty="0">
                <a:ea typeface="Calibri"/>
                <a:cs typeface="Calibri"/>
              </a:rPr>
              <a:t> : </a:t>
            </a:r>
          </a:p>
          <a:p>
            <a:r>
              <a:rPr lang="en-US" dirty="0"/>
              <a:t>Dans </a:t>
            </a:r>
            <a:r>
              <a:rPr lang="en-US" dirty="0" err="1"/>
              <a:t>ce</a:t>
            </a:r>
            <a:r>
              <a:rPr lang="en-US" dirty="0"/>
              <a:t> </a:t>
            </a:r>
            <a:r>
              <a:rPr lang="en-US" dirty="0" err="1"/>
              <a:t>contexte</a:t>
            </a:r>
            <a:r>
              <a:rPr lang="en-US" dirty="0"/>
              <a:t> </a:t>
            </a:r>
            <a:r>
              <a:rPr lang="en-US" dirty="0" err="1"/>
              <a:t>visuel</a:t>
            </a:r>
            <a:r>
              <a:rPr lang="en-US" dirty="0"/>
              <a:t> </a:t>
            </a:r>
            <a:r>
              <a:rPr lang="en-US" dirty="0" err="1"/>
              <a:t>filtré</a:t>
            </a:r>
            <a:r>
              <a:rPr lang="en-US" dirty="0"/>
              <a:t> par la </a:t>
            </a:r>
            <a:r>
              <a:rPr lang="en-US" dirty="0" err="1"/>
              <a:t>végétation</a:t>
            </a:r>
            <a:r>
              <a:rPr lang="en-US" dirty="0"/>
              <a:t>, les </a:t>
            </a:r>
            <a:r>
              <a:rPr lang="en-US" dirty="0" err="1"/>
              <a:t>éoliennes</a:t>
            </a:r>
            <a:r>
              <a:rPr lang="en-US" dirty="0"/>
              <a:t> du </a:t>
            </a:r>
            <a:r>
              <a:rPr lang="en-US" dirty="0" err="1"/>
              <a:t>projet</a:t>
            </a:r>
            <a:r>
              <a:rPr lang="en-US" dirty="0"/>
              <a:t> </a:t>
            </a:r>
            <a:r>
              <a:rPr lang="en-US" dirty="0" err="1"/>
              <a:t>sont</a:t>
            </a:r>
            <a:r>
              <a:rPr lang="en-US" dirty="0"/>
              <a:t> </a:t>
            </a:r>
            <a:r>
              <a:rPr lang="en-US" dirty="0" err="1"/>
              <a:t>cependant</a:t>
            </a:r>
            <a:r>
              <a:rPr lang="en-US" dirty="0"/>
              <a:t> bien </a:t>
            </a:r>
            <a:r>
              <a:rPr lang="en-US" dirty="0" err="1"/>
              <a:t>visibles</a:t>
            </a:r>
            <a:r>
              <a:rPr lang="en-US" dirty="0"/>
              <a:t> </a:t>
            </a:r>
            <a:r>
              <a:rPr lang="en-US" dirty="0" err="1"/>
              <a:t>en</a:t>
            </a:r>
            <a:r>
              <a:rPr lang="en-US" dirty="0"/>
              <a:t> raison de </a:t>
            </a:r>
            <a:r>
              <a:rPr lang="en-US" dirty="0" err="1"/>
              <a:t>leur</a:t>
            </a:r>
            <a:r>
              <a:rPr lang="en-US" dirty="0"/>
              <a:t> </a:t>
            </a:r>
            <a:r>
              <a:rPr lang="en-US" dirty="0" err="1"/>
              <a:t>proximité</a:t>
            </a:r>
            <a:r>
              <a:rPr lang="en-US" dirty="0"/>
              <a:t>. Elles </a:t>
            </a:r>
            <a:r>
              <a:rPr lang="en-US" dirty="0" err="1"/>
              <a:t>viennent</a:t>
            </a:r>
            <a:r>
              <a:rPr lang="en-US" dirty="0"/>
              <a:t> </a:t>
            </a:r>
            <a:r>
              <a:rPr lang="en-US" dirty="0" err="1"/>
              <a:t>s’insérer</a:t>
            </a:r>
            <a:r>
              <a:rPr lang="en-US" dirty="0"/>
              <a:t> au second plan, dans le </a:t>
            </a:r>
            <a:r>
              <a:rPr lang="en-US" dirty="0" err="1"/>
              <a:t>prolongement</a:t>
            </a:r>
            <a:r>
              <a:rPr lang="en-US" dirty="0"/>
              <a:t> du</a:t>
            </a:r>
            <a:endParaRPr lang="en-US" dirty="0">
              <a:ea typeface="Calibri"/>
              <a:cs typeface="Calibri"/>
            </a:endParaRPr>
          </a:p>
          <a:p>
            <a:r>
              <a:rPr lang="en-US" dirty="0"/>
              <a:t>parc du Clos Neuf, </a:t>
            </a:r>
            <a:r>
              <a:rPr lang="en-US" dirty="0" err="1"/>
              <a:t>dont</a:t>
            </a:r>
            <a:r>
              <a:rPr lang="en-US" dirty="0"/>
              <a:t> les </a:t>
            </a:r>
            <a:r>
              <a:rPr lang="en-US" dirty="0" err="1"/>
              <a:t>éoliennes</a:t>
            </a:r>
            <a:r>
              <a:rPr lang="en-US" dirty="0"/>
              <a:t> </a:t>
            </a:r>
            <a:r>
              <a:rPr lang="en-US" dirty="0" err="1"/>
              <a:t>sont</a:t>
            </a:r>
            <a:r>
              <a:rPr lang="en-US" dirty="0"/>
              <a:t> </a:t>
            </a:r>
            <a:r>
              <a:rPr lang="en-US" dirty="0" err="1"/>
              <a:t>également</a:t>
            </a:r>
            <a:r>
              <a:rPr lang="en-US" dirty="0"/>
              <a:t> </a:t>
            </a:r>
            <a:r>
              <a:rPr lang="en-US" dirty="0" err="1"/>
              <a:t>visibles</a:t>
            </a:r>
            <a:r>
              <a:rPr lang="en-US" dirty="0"/>
              <a:t> au-dessus de la </a:t>
            </a:r>
            <a:r>
              <a:rPr lang="en-US" dirty="0" err="1"/>
              <a:t>végétation</a:t>
            </a:r>
            <a:r>
              <a:rPr lang="en-US" dirty="0"/>
              <a:t>. Les trois directions dans </a:t>
            </a:r>
            <a:r>
              <a:rPr lang="en-US" dirty="0" err="1"/>
              <a:t>lesquelles</a:t>
            </a:r>
            <a:r>
              <a:rPr lang="en-US" dirty="0"/>
              <a:t> on </a:t>
            </a:r>
            <a:r>
              <a:rPr lang="en-US" dirty="0" err="1"/>
              <a:t>peut</a:t>
            </a:r>
            <a:r>
              <a:rPr lang="en-US" dirty="0"/>
              <a:t> </a:t>
            </a:r>
            <a:r>
              <a:rPr lang="en-US" dirty="0" err="1"/>
              <a:t>voir</a:t>
            </a:r>
            <a:r>
              <a:rPr lang="en-US" dirty="0"/>
              <a:t> les </a:t>
            </a:r>
            <a:r>
              <a:rPr lang="en-US" dirty="0" err="1"/>
              <a:t>éoliennes</a:t>
            </a:r>
            <a:r>
              <a:rPr lang="en-US" dirty="0"/>
              <a:t> </a:t>
            </a:r>
            <a:r>
              <a:rPr lang="en-US" dirty="0" err="1"/>
              <a:t>semblent</a:t>
            </a:r>
            <a:r>
              <a:rPr lang="en-US" dirty="0"/>
              <a:t> </a:t>
            </a:r>
            <a:r>
              <a:rPr lang="en-US" dirty="0" err="1"/>
              <a:t>alignées</a:t>
            </a:r>
            <a:r>
              <a:rPr lang="en-US" dirty="0"/>
              <a:t>, </a:t>
            </a:r>
            <a:r>
              <a:rPr lang="en-US" dirty="0" err="1"/>
              <a:t>mais</a:t>
            </a:r>
            <a:r>
              <a:rPr lang="en-US" dirty="0"/>
              <a:t> la superposition des</a:t>
            </a:r>
            <a:endParaRPr lang="en-US" dirty="0">
              <a:ea typeface="Calibri"/>
              <a:cs typeface="Calibri"/>
            </a:endParaRPr>
          </a:p>
          <a:p>
            <a:r>
              <a:rPr lang="en-US" dirty="0" err="1"/>
              <a:t>éoliennes</a:t>
            </a:r>
            <a:r>
              <a:rPr lang="en-US" dirty="0"/>
              <a:t> E3 et E4 </a:t>
            </a:r>
            <a:r>
              <a:rPr lang="en-US" dirty="0" err="1"/>
              <a:t>brouille</a:t>
            </a:r>
            <a:r>
              <a:rPr lang="en-US" dirty="0"/>
              <a:t> quelque peu la </a:t>
            </a:r>
            <a:r>
              <a:rPr lang="en-US" dirty="0" err="1"/>
              <a:t>lisibilité</a:t>
            </a:r>
            <a:r>
              <a:rPr lang="en-US" dirty="0"/>
              <a:t>. </a:t>
            </a:r>
            <a:r>
              <a:rPr lang="en-US" dirty="0" err="1"/>
              <a:t>Depuis</a:t>
            </a:r>
            <a:r>
              <a:rPr lang="en-US" dirty="0"/>
              <a:t> les deux </a:t>
            </a:r>
            <a:r>
              <a:rPr lang="en-US" dirty="0" err="1"/>
              <a:t>maisons</a:t>
            </a:r>
            <a:r>
              <a:rPr lang="en-US" dirty="0"/>
              <a:t>, les </a:t>
            </a:r>
            <a:r>
              <a:rPr lang="en-US" dirty="0" err="1"/>
              <a:t>éoliennes</a:t>
            </a:r>
            <a:r>
              <a:rPr lang="en-US" dirty="0"/>
              <a:t> E3 et E4 </a:t>
            </a:r>
            <a:r>
              <a:rPr lang="en-US" dirty="0" err="1"/>
              <a:t>seront</a:t>
            </a:r>
            <a:r>
              <a:rPr lang="en-US" dirty="0"/>
              <a:t> </a:t>
            </a:r>
            <a:r>
              <a:rPr lang="en-US" dirty="0" err="1"/>
              <a:t>visibles</a:t>
            </a:r>
            <a:r>
              <a:rPr lang="en-US" dirty="0"/>
              <a:t> </a:t>
            </a:r>
            <a:r>
              <a:rPr lang="en-US" dirty="0" err="1"/>
              <a:t>depuis</a:t>
            </a:r>
            <a:r>
              <a:rPr lang="en-US" dirty="0"/>
              <a:t> la façade </a:t>
            </a:r>
            <a:r>
              <a:rPr lang="en-US" dirty="0" err="1"/>
              <a:t>principale</a:t>
            </a:r>
            <a:r>
              <a:rPr lang="en-US" dirty="0"/>
              <a:t>, </a:t>
            </a:r>
            <a:r>
              <a:rPr lang="en-US" dirty="0" err="1"/>
              <a:t>légèrement</a:t>
            </a:r>
            <a:r>
              <a:rPr lang="en-US" dirty="0"/>
              <a:t> </a:t>
            </a:r>
            <a:r>
              <a:rPr lang="en-US" dirty="0" err="1"/>
              <a:t>tronquées</a:t>
            </a:r>
            <a:r>
              <a:rPr lang="en-US" dirty="0"/>
              <a:t> par </a:t>
            </a:r>
            <a:r>
              <a:rPr lang="en-US" dirty="0" err="1"/>
              <a:t>une</a:t>
            </a:r>
            <a:r>
              <a:rPr lang="en-US" dirty="0"/>
              <a:t> butte au premier plan.</a:t>
            </a:r>
            <a:endParaRPr lang="en-US" dirty="0">
              <a:ea typeface="Calibri"/>
              <a:cs typeface="Calibri"/>
            </a:endParaRPr>
          </a:p>
        </p:txBody>
      </p:sp>
      <p:sp>
        <p:nvSpPr>
          <p:cNvPr id="4" name="Espace réservé du numéro de diapositive 3">
            <a:extLst>
              <a:ext uri="{FF2B5EF4-FFF2-40B4-BE49-F238E27FC236}">
                <a16:creationId xmlns:a16="http://schemas.microsoft.com/office/drawing/2014/main" id="{C8359935-85B2-E7B2-078A-40E93C97739A}"/>
              </a:ext>
            </a:extLst>
          </p:cNvPr>
          <p:cNvSpPr>
            <a:spLocks noGrp="1"/>
          </p:cNvSpPr>
          <p:nvPr>
            <p:ph type="sldNum" sz="quarter" idx="5"/>
          </p:nvPr>
        </p:nvSpPr>
        <p:spPr/>
        <p:txBody>
          <a:bodyPr/>
          <a:lstStyle/>
          <a:p>
            <a:fld id="{2B595ACE-817E-468F-A291-437CF10248FB}" type="slidenum">
              <a:rPr lang="fr-FR" smtClean="0"/>
              <a:t>34</a:t>
            </a:fld>
            <a:endParaRPr lang="fr-FR"/>
          </a:p>
        </p:txBody>
      </p:sp>
    </p:spTree>
    <p:extLst>
      <p:ext uri="{BB962C8B-B14F-4D97-AF65-F5344CB8AC3E}">
        <p14:creationId xmlns:p14="http://schemas.microsoft.com/office/powerpoint/2010/main" val="3299154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ea typeface="Calibri"/>
                <a:cs typeface="Calibri"/>
              </a:rPr>
              <a:t>Visible </a:t>
            </a:r>
            <a:r>
              <a:rPr lang="en-US" err="1">
                <a:ea typeface="Calibri"/>
                <a:cs typeface="Calibri"/>
              </a:rPr>
              <a:t>en</a:t>
            </a:r>
            <a:r>
              <a:rPr lang="en-US">
                <a:ea typeface="Calibri"/>
                <a:cs typeface="Calibri"/>
              </a:rPr>
              <a:t> </a:t>
            </a:r>
            <a:r>
              <a:rPr lang="en-US" err="1">
                <a:ea typeface="Calibri"/>
                <a:cs typeface="Calibri"/>
              </a:rPr>
              <a:t>arrière</a:t>
            </a:r>
            <a:r>
              <a:rPr lang="en-US">
                <a:ea typeface="Calibri"/>
                <a:cs typeface="Calibri"/>
              </a:rPr>
              <a:t> plan : le clos </a:t>
            </a:r>
            <a:r>
              <a:rPr lang="en-US" err="1">
                <a:ea typeface="Calibri"/>
                <a:cs typeface="Calibri"/>
              </a:rPr>
              <a:t>neuf</a:t>
            </a:r>
            <a:endParaRPr lang="en-US">
              <a:ea typeface="Calibri"/>
              <a:cs typeface="Calibri"/>
            </a:endParaRPr>
          </a:p>
          <a:p>
            <a:r>
              <a:rPr lang="en-US" err="1">
                <a:ea typeface="Calibri"/>
                <a:cs typeface="Calibri"/>
              </a:rPr>
              <a:t>Thématique</a:t>
            </a:r>
            <a:r>
              <a:rPr lang="en-US">
                <a:ea typeface="Calibri"/>
                <a:cs typeface="Calibri"/>
              </a:rPr>
              <a:t> : habitat, la </a:t>
            </a:r>
            <a:r>
              <a:rPr lang="en-US" err="1">
                <a:ea typeface="Calibri"/>
                <a:cs typeface="Calibri"/>
              </a:rPr>
              <a:t>chevalerie</a:t>
            </a:r>
            <a:r>
              <a:rPr lang="en-US">
                <a:ea typeface="Calibri"/>
                <a:cs typeface="Calibri"/>
              </a:rPr>
              <a:t>  : </a:t>
            </a:r>
            <a:r>
              <a:rPr lang="en-US" err="1">
                <a:ea typeface="Calibri"/>
                <a:cs typeface="Calibri"/>
              </a:rPr>
              <a:t>hameau</a:t>
            </a:r>
            <a:r>
              <a:rPr lang="en-US">
                <a:ea typeface="Calibri"/>
                <a:cs typeface="Calibri"/>
              </a:rPr>
              <a:t> à la </a:t>
            </a:r>
            <a:r>
              <a:rPr lang="en-US" err="1">
                <a:ea typeface="Calibri"/>
                <a:cs typeface="Calibri"/>
              </a:rPr>
              <a:t>sensibilité</a:t>
            </a:r>
            <a:r>
              <a:rPr lang="en-US">
                <a:ea typeface="Calibri"/>
                <a:cs typeface="Calibri"/>
              </a:rPr>
              <a:t> forte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à 835m</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 </a:t>
            </a:r>
          </a:p>
          <a:p>
            <a:r>
              <a:rPr lang="en-US"/>
              <a:t>Dans </a:t>
            </a:r>
            <a:r>
              <a:rPr lang="en-US" err="1"/>
              <a:t>ce</a:t>
            </a:r>
            <a:r>
              <a:rPr lang="en-US"/>
              <a:t> </a:t>
            </a:r>
            <a:r>
              <a:rPr lang="en-US" err="1"/>
              <a:t>contexte</a:t>
            </a:r>
            <a:r>
              <a:rPr lang="en-US"/>
              <a:t> </a:t>
            </a:r>
            <a:r>
              <a:rPr lang="en-US" err="1"/>
              <a:t>visuel</a:t>
            </a:r>
            <a:r>
              <a:rPr lang="en-US"/>
              <a:t> </a:t>
            </a:r>
            <a:r>
              <a:rPr lang="en-US" err="1"/>
              <a:t>filtré</a:t>
            </a:r>
            <a:r>
              <a:rPr lang="en-US"/>
              <a:t> par la </a:t>
            </a:r>
            <a:r>
              <a:rPr lang="en-US" err="1"/>
              <a:t>végétation</a:t>
            </a:r>
            <a:r>
              <a:rPr lang="en-US"/>
              <a:t>, les </a:t>
            </a:r>
            <a:r>
              <a:rPr lang="en-US" err="1"/>
              <a:t>éoliennes</a:t>
            </a:r>
            <a:r>
              <a:rPr lang="en-US"/>
              <a:t> du </a:t>
            </a:r>
            <a:r>
              <a:rPr lang="en-US" err="1"/>
              <a:t>projet</a:t>
            </a:r>
            <a:r>
              <a:rPr lang="en-US"/>
              <a:t> </a:t>
            </a:r>
            <a:r>
              <a:rPr lang="en-US" err="1"/>
              <a:t>sont</a:t>
            </a:r>
            <a:r>
              <a:rPr lang="en-US"/>
              <a:t> </a:t>
            </a:r>
            <a:r>
              <a:rPr lang="en-US" err="1"/>
              <a:t>cependant</a:t>
            </a:r>
            <a:r>
              <a:rPr lang="en-US"/>
              <a:t> bien </a:t>
            </a:r>
            <a:r>
              <a:rPr lang="en-US" err="1"/>
              <a:t>visibles</a:t>
            </a:r>
            <a:r>
              <a:rPr lang="en-US"/>
              <a:t> </a:t>
            </a:r>
            <a:r>
              <a:rPr lang="en-US" err="1"/>
              <a:t>en</a:t>
            </a:r>
            <a:r>
              <a:rPr lang="en-US"/>
              <a:t> raison de </a:t>
            </a:r>
            <a:r>
              <a:rPr lang="en-US" err="1"/>
              <a:t>leur</a:t>
            </a:r>
            <a:r>
              <a:rPr lang="en-US"/>
              <a:t> </a:t>
            </a:r>
            <a:r>
              <a:rPr lang="en-US" err="1"/>
              <a:t>proximité</a:t>
            </a:r>
            <a:r>
              <a:rPr lang="en-US"/>
              <a:t>. Elles </a:t>
            </a:r>
            <a:r>
              <a:rPr lang="en-US" err="1"/>
              <a:t>viennent</a:t>
            </a:r>
            <a:r>
              <a:rPr lang="en-US"/>
              <a:t> </a:t>
            </a:r>
            <a:r>
              <a:rPr lang="en-US" err="1"/>
              <a:t>s’insérer</a:t>
            </a:r>
            <a:r>
              <a:rPr lang="en-US"/>
              <a:t> au second plan, dans le </a:t>
            </a:r>
            <a:r>
              <a:rPr lang="en-US" err="1"/>
              <a:t>prolongement</a:t>
            </a:r>
            <a:r>
              <a:rPr lang="en-US"/>
              <a:t> du</a:t>
            </a:r>
            <a:endParaRPr lang="en-US">
              <a:ea typeface="Calibri"/>
              <a:cs typeface="Calibri"/>
            </a:endParaRPr>
          </a:p>
          <a:p>
            <a:r>
              <a:rPr lang="en-US"/>
              <a:t>parc du Clos Neuf, </a:t>
            </a:r>
            <a:r>
              <a:rPr lang="en-US" err="1"/>
              <a:t>dont</a:t>
            </a:r>
            <a:r>
              <a:rPr lang="en-US"/>
              <a:t> les </a:t>
            </a:r>
            <a:r>
              <a:rPr lang="en-US" err="1"/>
              <a:t>éoliennes</a:t>
            </a:r>
            <a:r>
              <a:rPr lang="en-US"/>
              <a:t> </a:t>
            </a:r>
            <a:r>
              <a:rPr lang="en-US" err="1"/>
              <a:t>sont</a:t>
            </a:r>
            <a:r>
              <a:rPr lang="en-US"/>
              <a:t> </a:t>
            </a:r>
            <a:r>
              <a:rPr lang="en-US" err="1"/>
              <a:t>également</a:t>
            </a:r>
            <a:r>
              <a:rPr lang="en-US"/>
              <a:t> </a:t>
            </a:r>
            <a:r>
              <a:rPr lang="en-US" err="1"/>
              <a:t>visibles</a:t>
            </a:r>
            <a:r>
              <a:rPr lang="en-US"/>
              <a:t> au-dessus de la </a:t>
            </a:r>
            <a:r>
              <a:rPr lang="en-US" err="1"/>
              <a:t>végétation</a:t>
            </a:r>
            <a:r>
              <a:rPr lang="en-US"/>
              <a:t>. Les trois directions dans </a:t>
            </a:r>
            <a:r>
              <a:rPr lang="en-US" err="1"/>
              <a:t>lesquelles</a:t>
            </a:r>
            <a:r>
              <a:rPr lang="en-US"/>
              <a:t> on </a:t>
            </a:r>
            <a:r>
              <a:rPr lang="en-US" err="1"/>
              <a:t>peut</a:t>
            </a:r>
            <a:r>
              <a:rPr lang="en-US"/>
              <a:t> </a:t>
            </a:r>
            <a:r>
              <a:rPr lang="en-US" err="1"/>
              <a:t>voir</a:t>
            </a:r>
            <a:r>
              <a:rPr lang="en-US"/>
              <a:t> les </a:t>
            </a:r>
            <a:r>
              <a:rPr lang="en-US" err="1"/>
              <a:t>éoliennes</a:t>
            </a:r>
            <a:r>
              <a:rPr lang="en-US"/>
              <a:t> </a:t>
            </a:r>
            <a:r>
              <a:rPr lang="en-US" err="1"/>
              <a:t>semblent</a:t>
            </a:r>
            <a:r>
              <a:rPr lang="en-US"/>
              <a:t> </a:t>
            </a:r>
            <a:r>
              <a:rPr lang="en-US" err="1"/>
              <a:t>alignées</a:t>
            </a:r>
            <a:r>
              <a:rPr lang="en-US"/>
              <a:t>, </a:t>
            </a:r>
            <a:r>
              <a:rPr lang="en-US" err="1"/>
              <a:t>mais</a:t>
            </a:r>
            <a:r>
              <a:rPr lang="en-US"/>
              <a:t> la superposition des</a:t>
            </a:r>
            <a:endParaRPr lang="en-US">
              <a:ea typeface="Calibri"/>
              <a:cs typeface="Calibri"/>
            </a:endParaRPr>
          </a:p>
          <a:p>
            <a:r>
              <a:rPr lang="en-US" err="1"/>
              <a:t>éoliennes</a:t>
            </a:r>
            <a:r>
              <a:rPr lang="en-US"/>
              <a:t> E3 et E4 </a:t>
            </a:r>
            <a:r>
              <a:rPr lang="en-US" err="1"/>
              <a:t>brouille</a:t>
            </a:r>
            <a:r>
              <a:rPr lang="en-US"/>
              <a:t> quelque peu la </a:t>
            </a:r>
            <a:r>
              <a:rPr lang="en-US" err="1"/>
              <a:t>lisibilité</a:t>
            </a:r>
            <a:r>
              <a:rPr lang="en-US"/>
              <a:t>. </a:t>
            </a:r>
            <a:r>
              <a:rPr lang="en-US" err="1"/>
              <a:t>Depuis</a:t>
            </a:r>
            <a:r>
              <a:rPr lang="en-US"/>
              <a:t> les deux </a:t>
            </a:r>
            <a:r>
              <a:rPr lang="en-US" err="1"/>
              <a:t>maisons</a:t>
            </a:r>
            <a:r>
              <a:rPr lang="en-US"/>
              <a:t>, les </a:t>
            </a:r>
            <a:r>
              <a:rPr lang="en-US" err="1"/>
              <a:t>éoliennes</a:t>
            </a:r>
            <a:r>
              <a:rPr lang="en-US"/>
              <a:t> E3 et E4 </a:t>
            </a:r>
            <a:r>
              <a:rPr lang="en-US" err="1"/>
              <a:t>seront</a:t>
            </a:r>
            <a:r>
              <a:rPr lang="en-US"/>
              <a:t> </a:t>
            </a:r>
            <a:r>
              <a:rPr lang="en-US" err="1"/>
              <a:t>visibles</a:t>
            </a:r>
            <a:r>
              <a:rPr lang="en-US"/>
              <a:t> </a:t>
            </a:r>
            <a:r>
              <a:rPr lang="en-US" err="1"/>
              <a:t>depuis</a:t>
            </a:r>
            <a:r>
              <a:rPr lang="en-US"/>
              <a:t> la façade </a:t>
            </a:r>
            <a:r>
              <a:rPr lang="en-US" err="1"/>
              <a:t>principale</a:t>
            </a:r>
            <a:r>
              <a:rPr lang="en-US"/>
              <a:t>, </a:t>
            </a:r>
            <a:r>
              <a:rPr lang="en-US" err="1"/>
              <a:t>légèrement</a:t>
            </a:r>
            <a:r>
              <a:rPr lang="en-US"/>
              <a:t> </a:t>
            </a:r>
            <a:r>
              <a:rPr lang="en-US" err="1"/>
              <a:t>tronquées</a:t>
            </a:r>
            <a:r>
              <a:rPr lang="en-US"/>
              <a:t> par </a:t>
            </a:r>
            <a:r>
              <a:rPr lang="en-US" err="1"/>
              <a:t>une</a:t>
            </a:r>
            <a:r>
              <a:rPr lang="en-US"/>
              <a:t> butte au premier plan.</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35</a:t>
            </a:fld>
            <a:endParaRPr lang="fr-FR"/>
          </a:p>
        </p:txBody>
      </p:sp>
    </p:spTree>
    <p:extLst>
      <p:ext uri="{BB962C8B-B14F-4D97-AF65-F5344CB8AC3E}">
        <p14:creationId xmlns:p14="http://schemas.microsoft.com/office/powerpoint/2010/main" val="996922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5D64A-F487-2B8C-E313-728A49C3A2B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3E746C0-9F01-072D-A50A-D2306B86F06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DF1380-C018-4080-E653-3EAE80C975E5}"/>
              </a:ext>
            </a:extLst>
          </p:cNvPr>
          <p:cNvSpPr>
            <a:spLocks noGrp="1"/>
          </p:cNvSpPr>
          <p:nvPr>
            <p:ph type="body" idx="1"/>
          </p:nvPr>
        </p:nvSpPr>
        <p:spPr/>
        <p:txBody>
          <a:bodyPr/>
          <a:lstStyle/>
          <a:p>
            <a:r>
              <a:rPr lang="en-US" err="1">
                <a:ea typeface="Calibri"/>
                <a:cs typeface="Calibri"/>
              </a:rPr>
              <a:t>Thématique</a:t>
            </a:r>
            <a:r>
              <a:rPr lang="en-US">
                <a:ea typeface="Calibri"/>
                <a:cs typeface="Calibri"/>
              </a:rPr>
              <a:t> route N164, </a:t>
            </a:r>
            <a:r>
              <a:rPr lang="en-US" err="1">
                <a:ea typeface="Calibri"/>
                <a:cs typeface="Calibri"/>
              </a:rPr>
              <a:t>sensibilité</a:t>
            </a:r>
            <a:r>
              <a:rPr lang="en-US">
                <a:ea typeface="Calibri"/>
                <a:cs typeface="Calibri"/>
              </a:rPr>
              <a:t> </a:t>
            </a:r>
            <a:r>
              <a:rPr lang="en-US" err="1">
                <a:ea typeface="Calibri"/>
                <a:cs typeface="Calibri"/>
              </a:rPr>
              <a:t>modérée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 E1 à 2574m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Ce point de </a:t>
            </a:r>
            <a:r>
              <a:rPr lang="en-US" err="1"/>
              <a:t>vue</a:t>
            </a:r>
            <a:r>
              <a:rPr lang="en-US"/>
              <a:t> </a:t>
            </a:r>
            <a:r>
              <a:rPr lang="en-US" err="1"/>
              <a:t>assez</a:t>
            </a:r>
            <a:r>
              <a:rPr lang="en-US"/>
              <a:t> </a:t>
            </a:r>
            <a:r>
              <a:rPr lang="en-US" err="1"/>
              <a:t>ponctuel</a:t>
            </a:r>
            <a:r>
              <a:rPr lang="en-US"/>
              <a:t> domine le </a:t>
            </a:r>
            <a:r>
              <a:rPr lang="en-US" err="1"/>
              <a:t>paysage</a:t>
            </a:r>
            <a:r>
              <a:rPr lang="en-US"/>
              <a:t> et </a:t>
            </a:r>
            <a:r>
              <a:rPr lang="en-US" err="1"/>
              <a:t>permet</a:t>
            </a:r>
            <a:r>
              <a:rPr lang="en-US"/>
              <a:t> des </a:t>
            </a:r>
            <a:r>
              <a:rPr lang="en-US" err="1"/>
              <a:t>vues</a:t>
            </a:r>
            <a:r>
              <a:rPr lang="en-US"/>
              <a:t> longues </a:t>
            </a:r>
            <a:r>
              <a:rPr lang="en-US" err="1"/>
              <a:t>jusqu’au</a:t>
            </a:r>
            <a:r>
              <a:rPr lang="en-US"/>
              <a:t> massif de </a:t>
            </a:r>
            <a:r>
              <a:rPr lang="en-US" err="1"/>
              <a:t>Paimpont</a:t>
            </a:r>
            <a:r>
              <a:rPr lang="en-US"/>
              <a:t> que </a:t>
            </a:r>
            <a:r>
              <a:rPr lang="en-US" err="1"/>
              <a:t>l’on</a:t>
            </a:r>
            <a:r>
              <a:rPr lang="en-US"/>
              <a:t> </a:t>
            </a:r>
            <a:r>
              <a:rPr lang="en-US" err="1"/>
              <a:t>aperçoit</a:t>
            </a:r>
            <a:r>
              <a:rPr lang="en-US"/>
              <a:t> plus </a:t>
            </a:r>
            <a:r>
              <a:rPr lang="en-US" err="1"/>
              <a:t>ou</a:t>
            </a:r>
            <a:r>
              <a:rPr lang="en-US"/>
              <a:t> </a:t>
            </a:r>
            <a:r>
              <a:rPr lang="en-US" err="1"/>
              <a:t>moins</a:t>
            </a:r>
            <a:r>
              <a:rPr lang="en-US"/>
              <a:t> dans </a:t>
            </a:r>
            <a:r>
              <a:rPr lang="en-US" err="1"/>
              <a:t>l’axe</a:t>
            </a:r>
            <a:r>
              <a:rPr lang="en-US"/>
              <a:t> de la route. Quatre parcs </a:t>
            </a:r>
            <a:r>
              <a:rPr lang="en-US" err="1"/>
              <a:t>éoliens</a:t>
            </a:r>
            <a:r>
              <a:rPr lang="en-US"/>
              <a:t> </a:t>
            </a:r>
            <a:r>
              <a:rPr lang="en-US" err="1"/>
              <a:t>sont</a:t>
            </a:r>
            <a:r>
              <a:rPr lang="en-US"/>
              <a:t> </a:t>
            </a:r>
            <a:r>
              <a:rPr lang="en-US" err="1"/>
              <a:t>visibles</a:t>
            </a:r>
            <a:endParaRPr lang="en-US">
              <a:ea typeface="Calibri"/>
              <a:cs typeface="Calibri"/>
            </a:endParaRPr>
          </a:p>
          <a:p>
            <a:r>
              <a:rPr lang="en-US"/>
              <a:t>dans le champ </a:t>
            </a:r>
            <a:r>
              <a:rPr lang="en-US" err="1"/>
              <a:t>visuel</a:t>
            </a:r>
            <a:r>
              <a:rPr lang="en-US"/>
              <a:t>, à des distances </a:t>
            </a:r>
            <a:r>
              <a:rPr lang="en-US" err="1"/>
              <a:t>variées</a:t>
            </a:r>
            <a:r>
              <a:rPr lang="en-US"/>
              <a:t> : </a:t>
            </a:r>
            <a:r>
              <a:rPr lang="en-US" err="1"/>
              <a:t>ceux</a:t>
            </a:r>
            <a:r>
              <a:rPr lang="en-US"/>
              <a:t> de </a:t>
            </a:r>
            <a:r>
              <a:rPr lang="en-US" err="1"/>
              <a:t>Trémorel</a:t>
            </a:r>
            <a:r>
              <a:rPr lang="en-US"/>
              <a:t>, de </a:t>
            </a:r>
            <a:r>
              <a:rPr lang="en-US" err="1"/>
              <a:t>Mauron</a:t>
            </a:r>
            <a:r>
              <a:rPr lang="en-US"/>
              <a:t>, de la Roche Blanche et du Clos Neuf. </a:t>
            </a:r>
            <a:r>
              <a:rPr lang="en-US" err="1"/>
              <a:t>Ces</a:t>
            </a:r>
            <a:r>
              <a:rPr lang="en-US"/>
              <a:t> parcs </a:t>
            </a:r>
            <a:r>
              <a:rPr lang="en-US" err="1"/>
              <a:t>offrent</a:t>
            </a:r>
            <a:r>
              <a:rPr lang="en-US"/>
              <a:t> </a:t>
            </a:r>
            <a:r>
              <a:rPr lang="en-US" err="1"/>
              <a:t>quelques</a:t>
            </a:r>
            <a:r>
              <a:rPr lang="en-US"/>
              <a:t> similitudes, </a:t>
            </a:r>
            <a:r>
              <a:rPr lang="en-US" err="1"/>
              <a:t>notamment</a:t>
            </a:r>
            <a:r>
              <a:rPr lang="en-US"/>
              <a:t> les trois plus </a:t>
            </a:r>
            <a:r>
              <a:rPr lang="en-US" err="1"/>
              <a:t>proches</a:t>
            </a:r>
            <a:r>
              <a:rPr lang="en-US"/>
              <a:t> : un</a:t>
            </a:r>
            <a:endParaRPr lang="en-US">
              <a:ea typeface="Calibri"/>
              <a:cs typeface="Calibri"/>
            </a:endParaRPr>
          </a:p>
          <a:p>
            <a:r>
              <a:rPr lang="en-US" err="1"/>
              <a:t>nombre</a:t>
            </a:r>
            <a:r>
              <a:rPr lang="en-US"/>
              <a:t> de 4 </a:t>
            </a:r>
            <a:r>
              <a:rPr lang="en-US" err="1"/>
              <a:t>éoliennes</a:t>
            </a:r>
            <a:r>
              <a:rPr lang="en-US"/>
              <a:t> </a:t>
            </a:r>
            <a:r>
              <a:rPr lang="en-US" err="1"/>
              <a:t>assez</a:t>
            </a:r>
            <a:r>
              <a:rPr lang="en-US"/>
              <a:t> </a:t>
            </a:r>
            <a:r>
              <a:rPr lang="en-US" err="1"/>
              <a:t>régulièrement</a:t>
            </a:r>
            <a:r>
              <a:rPr lang="en-US"/>
              <a:t> </a:t>
            </a:r>
            <a:r>
              <a:rPr lang="en-US" err="1"/>
              <a:t>espacées</a:t>
            </a:r>
            <a:r>
              <a:rPr lang="en-US"/>
              <a:t> (à </a:t>
            </a:r>
            <a:r>
              <a:rPr lang="en-US" err="1"/>
              <a:t>l’exception</a:t>
            </a:r>
            <a:r>
              <a:rPr lang="en-US"/>
              <a:t> des </a:t>
            </a:r>
            <a:r>
              <a:rPr lang="en-US" err="1"/>
              <a:t>éoliennes</a:t>
            </a:r>
            <a:r>
              <a:rPr lang="en-US"/>
              <a:t> E3 et E4 du </a:t>
            </a:r>
            <a:r>
              <a:rPr lang="en-US" err="1"/>
              <a:t>projet</a:t>
            </a:r>
            <a:r>
              <a:rPr lang="en-US"/>
              <a:t> qui se </a:t>
            </a:r>
            <a:r>
              <a:rPr lang="en-US" err="1"/>
              <a:t>superposent</a:t>
            </a:r>
            <a:r>
              <a:rPr lang="en-US"/>
              <a:t>), sur </a:t>
            </a:r>
            <a:r>
              <a:rPr lang="en-US" err="1"/>
              <a:t>une</a:t>
            </a:r>
            <a:r>
              <a:rPr lang="en-US"/>
              <a:t> </a:t>
            </a:r>
            <a:r>
              <a:rPr lang="en-US" err="1"/>
              <a:t>ligne</a:t>
            </a:r>
            <a:r>
              <a:rPr lang="en-US"/>
              <a:t> qui converge </a:t>
            </a:r>
            <a:r>
              <a:rPr lang="en-US" err="1"/>
              <a:t>vers</a:t>
            </a:r>
            <a:r>
              <a:rPr lang="en-US"/>
              <a:t> </a:t>
            </a:r>
            <a:r>
              <a:rPr lang="en-US" err="1"/>
              <a:t>l’horizon</a:t>
            </a:r>
            <a:r>
              <a:rPr lang="en-US"/>
              <a:t>. </a:t>
            </a:r>
            <a:r>
              <a:rPr lang="en-US" err="1"/>
              <a:t>Ces</a:t>
            </a:r>
            <a:r>
              <a:rPr lang="en-US"/>
              <a:t> quatre parcs </a:t>
            </a:r>
            <a:r>
              <a:rPr lang="en-US" err="1"/>
              <a:t>occupent</a:t>
            </a:r>
            <a:r>
              <a:rPr lang="en-US"/>
              <a:t> </a:t>
            </a:r>
            <a:r>
              <a:rPr lang="en-US" err="1"/>
              <a:t>une</a:t>
            </a:r>
            <a:endParaRPr lang="en-US" err="1">
              <a:ea typeface="Calibri"/>
              <a:cs typeface="Calibri"/>
            </a:endParaRPr>
          </a:p>
          <a:p>
            <a:r>
              <a:rPr lang="en-US"/>
              <a:t>large portion de </a:t>
            </a:r>
            <a:r>
              <a:rPr lang="en-US" err="1"/>
              <a:t>l’horizon</a:t>
            </a:r>
            <a:r>
              <a:rPr lang="en-US"/>
              <a:t> (</a:t>
            </a:r>
            <a:r>
              <a:rPr lang="en-US" err="1"/>
              <a:t>presque</a:t>
            </a:r>
            <a:r>
              <a:rPr lang="en-US"/>
              <a:t> 100° du champ </a:t>
            </a:r>
            <a:r>
              <a:rPr lang="en-US" err="1"/>
              <a:t>visuel</a:t>
            </a:r>
            <a:r>
              <a:rPr lang="en-US"/>
              <a:t>), </a:t>
            </a:r>
            <a:r>
              <a:rPr lang="en-US" err="1"/>
              <a:t>mais</a:t>
            </a:r>
            <a:r>
              <a:rPr lang="en-US"/>
              <a:t> </a:t>
            </a:r>
            <a:r>
              <a:rPr lang="en-US" err="1"/>
              <a:t>aucun</a:t>
            </a:r>
            <a:r>
              <a:rPr lang="en-US"/>
              <a:t> </a:t>
            </a:r>
            <a:r>
              <a:rPr lang="en-US" err="1"/>
              <a:t>autre</a:t>
            </a:r>
            <a:r>
              <a:rPr lang="en-US"/>
              <a:t> parc </a:t>
            </a:r>
            <a:r>
              <a:rPr lang="en-US" err="1"/>
              <a:t>n’est</a:t>
            </a:r>
            <a:r>
              <a:rPr lang="en-US"/>
              <a:t> visible dans les </a:t>
            </a:r>
            <a:r>
              <a:rPr lang="en-US" err="1"/>
              <a:t>autres</a:t>
            </a:r>
            <a:r>
              <a:rPr lang="en-US"/>
              <a:t> directions.</a:t>
            </a: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8AAEA342-FBF8-69E9-A7D4-6E28C02E9DCC}"/>
              </a:ext>
            </a:extLst>
          </p:cNvPr>
          <p:cNvSpPr>
            <a:spLocks noGrp="1"/>
          </p:cNvSpPr>
          <p:nvPr>
            <p:ph type="sldNum" sz="quarter" idx="5"/>
          </p:nvPr>
        </p:nvSpPr>
        <p:spPr/>
        <p:txBody>
          <a:bodyPr/>
          <a:lstStyle/>
          <a:p>
            <a:fld id="{2B595ACE-817E-468F-A291-437CF10248FB}" type="slidenum">
              <a:rPr lang="fr-FR" smtClean="0"/>
              <a:t>36</a:t>
            </a:fld>
            <a:endParaRPr lang="fr-FR"/>
          </a:p>
        </p:txBody>
      </p:sp>
    </p:spTree>
    <p:extLst>
      <p:ext uri="{BB962C8B-B14F-4D97-AF65-F5344CB8AC3E}">
        <p14:creationId xmlns:p14="http://schemas.microsoft.com/office/powerpoint/2010/main" val="1985096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ea typeface="Calibri"/>
                <a:cs typeface="Calibri"/>
              </a:rPr>
              <a:t>Thématique</a:t>
            </a:r>
            <a:r>
              <a:rPr lang="en-US">
                <a:ea typeface="Calibri"/>
                <a:cs typeface="Calibri"/>
              </a:rPr>
              <a:t> </a:t>
            </a:r>
            <a:r>
              <a:rPr lang="en-US" err="1">
                <a:ea typeface="Calibri"/>
                <a:cs typeface="Calibri"/>
              </a:rPr>
              <a:t>contexte</a:t>
            </a:r>
            <a:r>
              <a:rPr lang="en-US">
                <a:ea typeface="Calibri"/>
                <a:cs typeface="Calibri"/>
              </a:rPr>
              <a:t> </a:t>
            </a:r>
            <a:r>
              <a:rPr lang="en-US" err="1">
                <a:ea typeface="Calibri"/>
                <a:cs typeface="Calibri"/>
              </a:rPr>
              <a:t>éolien</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à 2085m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 En raison d’un relief favorable et de la </a:t>
            </a:r>
            <a:r>
              <a:rPr lang="en-US" err="1"/>
              <a:t>présence</a:t>
            </a:r>
            <a:r>
              <a:rPr lang="en-US"/>
              <a:t> de </a:t>
            </a:r>
            <a:r>
              <a:rPr lang="en-US" err="1"/>
              <a:t>grandes</a:t>
            </a:r>
            <a:r>
              <a:rPr lang="en-US"/>
              <a:t> </a:t>
            </a:r>
            <a:r>
              <a:rPr lang="en-US" err="1"/>
              <a:t>parcelles</a:t>
            </a:r>
            <a:r>
              <a:rPr lang="en-US"/>
              <a:t> </a:t>
            </a:r>
            <a:r>
              <a:rPr lang="en-US" err="1"/>
              <a:t>agricoles</a:t>
            </a:r>
            <a:r>
              <a:rPr lang="en-US"/>
              <a:t>, la </a:t>
            </a:r>
            <a:r>
              <a:rPr lang="en-US" err="1"/>
              <a:t>vue</a:t>
            </a:r>
            <a:r>
              <a:rPr lang="en-US"/>
              <a:t> </a:t>
            </a:r>
            <a:r>
              <a:rPr lang="en-US" err="1"/>
              <a:t>est</a:t>
            </a:r>
            <a:r>
              <a:rPr lang="en-US"/>
              <a:t> ouverte </a:t>
            </a:r>
            <a:r>
              <a:rPr lang="en-US" err="1"/>
              <a:t>en</a:t>
            </a:r>
            <a:r>
              <a:rPr lang="en-US"/>
              <a:t> direction de </a:t>
            </a:r>
            <a:r>
              <a:rPr lang="en-US" err="1"/>
              <a:t>l’est</a:t>
            </a:r>
            <a:r>
              <a:rPr lang="en-US"/>
              <a:t> et englobe </a:t>
            </a:r>
            <a:r>
              <a:rPr lang="en-US" err="1"/>
              <a:t>actuellement</a:t>
            </a:r>
            <a:r>
              <a:rPr lang="en-US"/>
              <a:t> les quatre </a:t>
            </a:r>
            <a:r>
              <a:rPr lang="en-US" err="1"/>
              <a:t>éoliennes</a:t>
            </a:r>
            <a:r>
              <a:rPr lang="en-US"/>
              <a:t> du parc du Clos Neuf. Les</a:t>
            </a:r>
            <a:endParaRPr lang="en-US">
              <a:ea typeface="Calibri"/>
              <a:cs typeface="Calibri"/>
            </a:endParaRPr>
          </a:p>
          <a:p>
            <a:r>
              <a:rPr lang="en-US" err="1"/>
              <a:t>éoliennes</a:t>
            </a:r>
            <a:r>
              <a:rPr lang="en-US"/>
              <a:t> du </a:t>
            </a:r>
            <a:r>
              <a:rPr lang="en-US" err="1"/>
              <a:t>projet</a:t>
            </a:r>
            <a:r>
              <a:rPr lang="en-US"/>
              <a:t> de la Roche Blanche, </a:t>
            </a:r>
            <a:r>
              <a:rPr lang="en-US" err="1"/>
              <a:t>ainsi</a:t>
            </a:r>
            <a:r>
              <a:rPr lang="en-US"/>
              <a:t> que </a:t>
            </a:r>
            <a:r>
              <a:rPr lang="en-US" err="1"/>
              <a:t>celles</a:t>
            </a:r>
            <a:r>
              <a:rPr lang="en-US"/>
              <a:t> du </a:t>
            </a:r>
            <a:r>
              <a:rPr lang="en-US" err="1"/>
              <a:t>projet</a:t>
            </a:r>
            <a:r>
              <a:rPr lang="en-US"/>
              <a:t> de </a:t>
            </a:r>
            <a:r>
              <a:rPr lang="en-US" err="1"/>
              <a:t>Trémorel</a:t>
            </a:r>
            <a:r>
              <a:rPr lang="en-US"/>
              <a:t>, </a:t>
            </a:r>
            <a:r>
              <a:rPr lang="en-US" err="1"/>
              <a:t>vont</a:t>
            </a:r>
            <a:r>
              <a:rPr lang="en-US"/>
              <a:t> </a:t>
            </a:r>
            <a:r>
              <a:rPr lang="en-US" err="1"/>
              <a:t>venir</a:t>
            </a:r>
            <a:r>
              <a:rPr lang="en-US"/>
              <a:t> </a:t>
            </a:r>
            <a:r>
              <a:rPr lang="en-US" err="1"/>
              <a:t>s’insérer</a:t>
            </a:r>
            <a:r>
              <a:rPr lang="en-US"/>
              <a:t> dans le </a:t>
            </a:r>
            <a:r>
              <a:rPr lang="en-US" err="1"/>
              <a:t>paysage</a:t>
            </a:r>
            <a:r>
              <a:rPr lang="en-US"/>
              <a:t>, plus </a:t>
            </a:r>
            <a:r>
              <a:rPr lang="en-US" err="1"/>
              <a:t>lointaines</a:t>
            </a:r>
            <a:r>
              <a:rPr lang="en-US"/>
              <a:t> et </a:t>
            </a:r>
            <a:r>
              <a:rPr lang="en-US" err="1"/>
              <a:t>partiellement</a:t>
            </a:r>
            <a:r>
              <a:rPr lang="en-US"/>
              <a:t> à </a:t>
            </a:r>
            <a:r>
              <a:rPr lang="en-US" err="1"/>
              <a:t>l’arrière</a:t>
            </a:r>
            <a:r>
              <a:rPr lang="en-US"/>
              <a:t> </a:t>
            </a:r>
            <a:r>
              <a:rPr lang="en-US" err="1"/>
              <a:t>d’arbres</a:t>
            </a:r>
            <a:r>
              <a:rPr lang="en-US"/>
              <a:t>. La </a:t>
            </a:r>
            <a:r>
              <a:rPr lang="en-US" err="1"/>
              <a:t>présence</a:t>
            </a:r>
            <a:r>
              <a:rPr lang="en-US"/>
              <a:t> de </a:t>
            </a:r>
            <a:r>
              <a:rPr lang="en-US" err="1"/>
              <a:t>ces</a:t>
            </a:r>
            <a:r>
              <a:rPr lang="en-US"/>
              <a:t> </a:t>
            </a:r>
            <a:r>
              <a:rPr lang="en-US" err="1"/>
              <a:t>arbres</a:t>
            </a:r>
            <a:endParaRPr lang="en-US">
              <a:ea typeface="Calibri"/>
              <a:cs typeface="Calibri"/>
            </a:endParaRPr>
          </a:p>
          <a:p>
            <a:r>
              <a:rPr lang="en-US" err="1"/>
              <a:t>visuellement</a:t>
            </a:r>
            <a:r>
              <a:rPr lang="en-US"/>
              <a:t> plus </a:t>
            </a:r>
            <a:r>
              <a:rPr lang="en-US" err="1"/>
              <a:t>hauts</a:t>
            </a:r>
            <a:r>
              <a:rPr lang="en-US"/>
              <a:t> et de </a:t>
            </a:r>
            <a:r>
              <a:rPr lang="en-US" err="1"/>
              <a:t>poteaux</a:t>
            </a:r>
            <a:r>
              <a:rPr lang="en-US"/>
              <a:t> </a:t>
            </a:r>
            <a:r>
              <a:rPr lang="en-US" err="1"/>
              <a:t>électriques</a:t>
            </a:r>
            <a:r>
              <a:rPr lang="en-US"/>
              <a:t> dans </a:t>
            </a:r>
            <a:r>
              <a:rPr lang="en-US" err="1"/>
              <a:t>cette</a:t>
            </a:r>
            <a:r>
              <a:rPr lang="en-US"/>
              <a:t> direction </a:t>
            </a:r>
            <a:r>
              <a:rPr lang="en-US" err="1"/>
              <a:t>atténue</a:t>
            </a:r>
            <a:r>
              <a:rPr lang="en-US"/>
              <a:t> </a:t>
            </a:r>
            <a:r>
              <a:rPr lang="en-US" err="1"/>
              <a:t>leur</a:t>
            </a:r>
            <a:r>
              <a:rPr lang="en-US"/>
              <a:t> </a:t>
            </a:r>
            <a:r>
              <a:rPr lang="en-US" err="1"/>
              <a:t>visibilité</a:t>
            </a:r>
            <a:r>
              <a:rPr lang="en-US"/>
              <a:t> et </a:t>
            </a:r>
            <a:r>
              <a:rPr lang="en-US" err="1"/>
              <a:t>reporte</a:t>
            </a:r>
            <a:r>
              <a:rPr lang="en-US"/>
              <a:t> </a:t>
            </a:r>
            <a:r>
              <a:rPr lang="en-US" err="1"/>
              <a:t>l’attention</a:t>
            </a:r>
            <a:r>
              <a:rPr lang="en-US"/>
              <a:t> sur les </a:t>
            </a:r>
            <a:r>
              <a:rPr lang="en-US" err="1"/>
              <a:t>éoliennes</a:t>
            </a:r>
            <a:r>
              <a:rPr lang="en-US"/>
              <a:t> les plus </a:t>
            </a:r>
            <a:r>
              <a:rPr lang="en-US" err="1"/>
              <a:t>proches</a:t>
            </a:r>
            <a:r>
              <a:rPr lang="en-US"/>
              <a:t>, </a:t>
            </a:r>
            <a:r>
              <a:rPr lang="en-US" err="1"/>
              <a:t>celles</a:t>
            </a:r>
            <a:r>
              <a:rPr lang="en-US"/>
              <a:t> du Clos Neuf.</a:t>
            </a:r>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37</a:t>
            </a:fld>
            <a:endParaRPr lang="fr-FR"/>
          </a:p>
        </p:txBody>
      </p:sp>
    </p:spTree>
    <p:extLst>
      <p:ext uri="{BB962C8B-B14F-4D97-AF65-F5344CB8AC3E}">
        <p14:creationId xmlns:p14="http://schemas.microsoft.com/office/powerpoint/2010/main" val="107242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400"/>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2</a:t>
            </a:fld>
            <a:endParaRPr lang="fr-FR"/>
          </a:p>
        </p:txBody>
      </p:sp>
    </p:spTree>
    <p:extLst>
      <p:ext uri="{BB962C8B-B14F-4D97-AF65-F5344CB8AC3E}">
        <p14:creationId xmlns:p14="http://schemas.microsoft.com/office/powerpoint/2010/main" val="30001745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4C839-B199-3685-9498-479EA8A1C1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D89AEBC-528D-4187-089D-9DED863A4CB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149FBFE-A5A7-C1EE-27FF-C3FDF19061A7}"/>
              </a:ext>
            </a:extLst>
          </p:cNvPr>
          <p:cNvSpPr>
            <a:spLocks noGrp="1"/>
          </p:cNvSpPr>
          <p:nvPr>
            <p:ph type="body" idx="1"/>
          </p:nvPr>
        </p:nvSpPr>
        <p:spPr/>
        <p:txBody>
          <a:bodyPr/>
          <a:lstStyle/>
          <a:p>
            <a:r>
              <a:rPr lang="en-US" err="1">
                <a:ea typeface="Calibri"/>
                <a:cs typeface="Calibri"/>
              </a:rPr>
              <a:t>Thématique</a:t>
            </a:r>
            <a:r>
              <a:rPr lang="en-US">
                <a:ea typeface="Calibri"/>
                <a:cs typeface="Calibri"/>
              </a:rPr>
              <a:t> route N164, </a:t>
            </a:r>
            <a:r>
              <a:rPr lang="en-US" err="1">
                <a:ea typeface="Calibri"/>
                <a:cs typeface="Calibri"/>
              </a:rPr>
              <a:t>sensibilité</a:t>
            </a:r>
            <a:r>
              <a:rPr lang="en-US">
                <a:ea typeface="Calibri"/>
                <a:cs typeface="Calibri"/>
              </a:rPr>
              <a:t> </a:t>
            </a:r>
            <a:r>
              <a:rPr lang="en-US" err="1">
                <a:ea typeface="Calibri"/>
                <a:cs typeface="Calibri"/>
              </a:rPr>
              <a:t>modérée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 E1 à 2574m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Ce point de </a:t>
            </a:r>
            <a:r>
              <a:rPr lang="en-US" err="1"/>
              <a:t>vue</a:t>
            </a:r>
            <a:r>
              <a:rPr lang="en-US"/>
              <a:t> </a:t>
            </a:r>
            <a:r>
              <a:rPr lang="en-US" err="1"/>
              <a:t>assez</a:t>
            </a:r>
            <a:r>
              <a:rPr lang="en-US"/>
              <a:t> </a:t>
            </a:r>
            <a:r>
              <a:rPr lang="en-US" err="1"/>
              <a:t>ponctuel</a:t>
            </a:r>
            <a:r>
              <a:rPr lang="en-US"/>
              <a:t> domine le </a:t>
            </a:r>
            <a:r>
              <a:rPr lang="en-US" err="1"/>
              <a:t>paysage</a:t>
            </a:r>
            <a:r>
              <a:rPr lang="en-US"/>
              <a:t> et </a:t>
            </a:r>
            <a:r>
              <a:rPr lang="en-US" err="1"/>
              <a:t>permet</a:t>
            </a:r>
            <a:r>
              <a:rPr lang="en-US"/>
              <a:t> des </a:t>
            </a:r>
            <a:r>
              <a:rPr lang="en-US" err="1"/>
              <a:t>vues</a:t>
            </a:r>
            <a:r>
              <a:rPr lang="en-US"/>
              <a:t> longues </a:t>
            </a:r>
            <a:r>
              <a:rPr lang="en-US" err="1"/>
              <a:t>jusqu’au</a:t>
            </a:r>
            <a:r>
              <a:rPr lang="en-US"/>
              <a:t> massif de </a:t>
            </a:r>
            <a:r>
              <a:rPr lang="en-US" err="1"/>
              <a:t>Paimpont</a:t>
            </a:r>
            <a:r>
              <a:rPr lang="en-US"/>
              <a:t> que </a:t>
            </a:r>
            <a:r>
              <a:rPr lang="en-US" err="1"/>
              <a:t>l’on</a:t>
            </a:r>
            <a:r>
              <a:rPr lang="en-US"/>
              <a:t> </a:t>
            </a:r>
            <a:r>
              <a:rPr lang="en-US" err="1"/>
              <a:t>aperçoit</a:t>
            </a:r>
            <a:r>
              <a:rPr lang="en-US"/>
              <a:t> plus </a:t>
            </a:r>
            <a:r>
              <a:rPr lang="en-US" err="1"/>
              <a:t>ou</a:t>
            </a:r>
            <a:r>
              <a:rPr lang="en-US"/>
              <a:t> </a:t>
            </a:r>
            <a:r>
              <a:rPr lang="en-US" err="1"/>
              <a:t>moins</a:t>
            </a:r>
            <a:r>
              <a:rPr lang="en-US"/>
              <a:t> dans </a:t>
            </a:r>
            <a:r>
              <a:rPr lang="en-US" err="1"/>
              <a:t>l’axe</a:t>
            </a:r>
            <a:r>
              <a:rPr lang="en-US"/>
              <a:t> de la route. Quatre parcs </a:t>
            </a:r>
            <a:r>
              <a:rPr lang="en-US" err="1"/>
              <a:t>éoliens</a:t>
            </a:r>
            <a:r>
              <a:rPr lang="en-US"/>
              <a:t> </a:t>
            </a:r>
            <a:r>
              <a:rPr lang="en-US" err="1"/>
              <a:t>sont</a:t>
            </a:r>
            <a:r>
              <a:rPr lang="en-US"/>
              <a:t> </a:t>
            </a:r>
            <a:r>
              <a:rPr lang="en-US" err="1"/>
              <a:t>visibles</a:t>
            </a:r>
            <a:endParaRPr lang="en-US">
              <a:ea typeface="Calibri"/>
              <a:cs typeface="Calibri"/>
            </a:endParaRPr>
          </a:p>
          <a:p>
            <a:r>
              <a:rPr lang="en-US"/>
              <a:t>dans le champ </a:t>
            </a:r>
            <a:r>
              <a:rPr lang="en-US" err="1"/>
              <a:t>visuel</a:t>
            </a:r>
            <a:r>
              <a:rPr lang="en-US"/>
              <a:t>, à des distances </a:t>
            </a:r>
            <a:r>
              <a:rPr lang="en-US" err="1"/>
              <a:t>variées</a:t>
            </a:r>
            <a:r>
              <a:rPr lang="en-US"/>
              <a:t> : </a:t>
            </a:r>
            <a:r>
              <a:rPr lang="en-US" err="1"/>
              <a:t>ceux</a:t>
            </a:r>
            <a:r>
              <a:rPr lang="en-US"/>
              <a:t> de </a:t>
            </a:r>
            <a:r>
              <a:rPr lang="en-US" err="1"/>
              <a:t>Trémorel</a:t>
            </a:r>
            <a:r>
              <a:rPr lang="en-US"/>
              <a:t>, de </a:t>
            </a:r>
            <a:r>
              <a:rPr lang="en-US" err="1"/>
              <a:t>Mauron</a:t>
            </a:r>
            <a:r>
              <a:rPr lang="en-US"/>
              <a:t>, de la Roche Blanche et du Clos Neuf. </a:t>
            </a:r>
            <a:r>
              <a:rPr lang="en-US" err="1"/>
              <a:t>Ces</a:t>
            </a:r>
            <a:r>
              <a:rPr lang="en-US"/>
              <a:t> parcs </a:t>
            </a:r>
            <a:r>
              <a:rPr lang="en-US" err="1"/>
              <a:t>offrent</a:t>
            </a:r>
            <a:r>
              <a:rPr lang="en-US"/>
              <a:t> </a:t>
            </a:r>
            <a:r>
              <a:rPr lang="en-US" err="1"/>
              <a:t>quelques</a:t>
            </a:r>
            <a:r>
              <a:rPr lang="en-US"/>
              <a:t> similitudes, </a:t>
            </a:r>
            <a:r>
              <a:rPr lang="en-US" err="1"/>
              <a:t>notamment</a:t>
            </a:r>
            <a:r>
              <a:rPr lang="en-US"/>
              <a:t> les trois plus </a:t>
            </a:r>
            <a:r>
              <a:rPr lang="en-US" err="1"/>
              <a:t>proches</a:t>
            </a:r>
            <a:r>
              <a:rPr lang="en-US"/>
              <a:t> : un</a:t>
            </a:r>
            <a:endParaRPr lang="en-US">
              <a:ea typeface="Calibri"/>
              <a:cs typeface="Calibri"/>
            </a:endParaRPr>
          </a:p>
          <a:p>
            <a:r>
              <a:rPr lang="en-US" err="1"/>
              <a:t>nombre</a:t>
            </a:r>
            <a:r>
              <a:rPr lang="en-US"/>
              <a:t> de 4 </a:t>
            </a:r>
            <a:r>
              <a:rPr lang="en-US" err="1"/>
              <a:t>éoliennes</a:t>
            </a:r>
            <a:r>
              <a:rPr lang="en-US"/>
              <a:t> </a:t>
            </a:r>
            <a:r>
              <a:rPr lang="en-US" err="1"/>
              <a:t>assez</a:t>
            </a:r>
            <a:r>
              <a:rPr lang="en-US"/>
              <a:t> </a:t>
            </a:r>
            <a:r>
              <a:rPr lang="en-US" err="1"/>
              <a:t>régulièrement</a:t>
            </a:r>
            <a:r>
              <a:rPr lang="en-US"/>
              <a:t> </a:t>
            </a:r>
            <a:r>
              <a:rPr lang="en-US" err="1"/>
              <a:t>espacées</a:t>
            </a:r>
            <a:r>
              <a:rPr lang="en-US"/>
              <a:t> (à </a:t>
            </a:r>
            <a:r>
              <a:rPr lang="en-US" err="1"/>
              <a:t>l’exception</a:t>
            </a:r>
            <a:r>
              <a:rPr lang="en-US"/>
              <a:t> des </a:t>
            </a:r>
            <a:r>
              <a:rPr lang="en-US" err="1"/>
              <a:t>éoliennes</a:t>
            </a:r>
            <a:r>
              <a:rPr lang="en-US"/>
              <a:t> E3 et E4 du </a:t>
            </a:r>
            <a:r>
              <a:rPr lang="en-US" err="1"/>
              <a:t>projet</a:t>
            </a:r>
            <a:r>
              <a:rPr lang="en-US"/>
              <a:t> qui se </a:t>
            </a:r>
            <a:r>
              <a:rPr lang="en-US" err="1"/>
              <a:t>superposent</a:t>
            </a:r>
            <a:r>
              <a:rPr lang="en-US"/>
              <a:t>), sur </a:t>
            </a:r>
            <a:r>
              <a:rPr lang="en-US" err="1"/>
              <a:t>une</a:t>
            </a:r>
            <a:r>
              <a:rPr lang="en-US"/>
              <a:t> </a:t>
            </a:r>
            <a:r>
              <a:rPr lang="en-US" err="1"/>
              <a:t>ligne</a:t>
            </a:r>
            <a:r>
              <a:rPr lang="en-US"/>
              <a:t> qui converge </a:t>
            </a:r>
            <a:r>
              <a:rPr lang="en-US" err="1"/>
              <a:t>vers</a:t>
            </a:r>
            <a:r>
              <a:rPr lang="en-US"/>
              <a:t> </a:t>
            </a:r>
            <a:r>
              <a:rPr lang="en-US" err="1"/>
              <a:t>l’horizon</a:t>
            </a:r>
            <a:r>
              <a:rPr lang="en-US"/>
              <a:t>. </a:t>
            </a:r>
            <a:r>
              <a:rPr lang="en-US" err="1"/>
              <a:t>Ces</a:t>
            </a:r>
            <a:r>
              <a:rPr lang="en-US"/>
              <a:t> quatre parcs </a:t>
            </a:r>
            <a:r>
              <a:rPr lang="en-US" err="1"/>
              <a:t>occupent</a:t>
            </a:r>
            <a:r>
              <a:rPr lang="en-US"/>
              <a:t> </a:t>
            </a:r>
            <a:r>
              <a:rPr lang="en-US" err="1"/>
              <a:t>une</a:t>
            </a:r>
            <a:endParaRPr lang="en-US" err="1">
              <a:ea typeface="Calibri"/>
              <a:cs typeface="Calibri"/>
            </a:endParaRPr>
          </a:p>
          <a:p>
            <a:r>
              <a:rPr lang="en-US"/>
              <a:t>large portion de </a:t>
            </a:r>
            <a:r>
              <a:rPr lang="en-US" err="1"/>
              <a:t>l’horizon</a:t>
            </a:r>
            <a:r>
              <a:rPr lang="en-US"/>
              <a:t> (</a:t>
            </a:r>
            <a:r>
              <a:rPr lang="en-US" err="1"/>
              <a:t>presque</a:t>
            </a:r>
            <a:r>
              <a:rPr lang="en-US"/>
              <a:t> 100° du champ </a:t>
            </a:r>
            <a:r>
              <a:rPr lang="en-US" err="1"/>
              <a:t>visuel</a:t>
            </a:r>
            <a:r>
              <a:rPr lang="en-US"/>
              <a:t>), </a:t>
            </a:r>
            <a:r>
              <a:rPr lang="en-US" err="1"/>
              <a:t>mais</a:t>
            </a:r>
            <a:r>
              <a:rPr lang="en-US"/>
              <a:t> </a:t>
            </a:r>
            <a:r>
              <a:rPr lang="en-US" err="1"/>
              <a:t>aucun</a:t>
            </a:r>
            <a:r>
              <a:rPr lang="en-US"/>
              <a:t> </a:t>
            </a:r>
            <a:r>
              <a:rPr lang="en-US" err="1"/>
              <a:t>autre</a:t>
            </a:r>
            <a:r>
              <a:rPr lang="en-US"/>
              <a:t> parc </a:t>
            </a:r>
            <a:r>
              <a:rPr lang="en-US" err="1"/>
              <a:t>n’est</a:t>
            </a:r>
            <a:r>
              <a:rPr lang="en-US"/>
              <a:t> visible dans les </a:t>
            </a:r>
            <a:r>
              <a:rPr lang="en-US" err="1"/>
              <a:t>autres</a:t>
            </a:r>
            <a:r>
              <a:rPr lang="en-US"/>
              <a:t> directions.</a:t>
            </a: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0243D11D-AD00-EC78-FA78-AFE1145E8224}"/>
              </a:ext>
            </a:extLst>
          </p:cNvPr>
          <p:cNvSpPr>
            <a:spLocks noGrp="1"/>
          </p:cNvSpPr>
          <p:nvPr>
            <p:ph type="sldNum" sz="quarter" idx="5"/>
          </p:nvPr>
        </p:nvSpPr>
        <p:spPr/>
        <p:txBody>
          <a:bodyPr/>
          <a:lstStyle/>
          <a:p>
            <a:fld id="{2B595ACE-817E-468F-A291-437CF10248FB}" type="slidenum">
              <a:rPr lang="fr-FR" smtClean="0"/>
              <a:t>38</a:t>
            </a:fld>
            <a:endParaRPr lang="fr-FR"/>
          </a:p>
        </p:txBody>
      </p:sp>
    </p:spTree>
    <p:extLst>
      <p:ext uri="{BB962C8B-B14F-4D97-AF65-F5344CB8AC3E}">
        <p14:creationId xmlns:p14="http://schemas.microsoft.com/office/powerpoint/2010/main" val="1879482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19BF0-CDDF-0FBA-CAC2-2E3F10C480E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606A74B-9A9E-CE80-D34E-F2926074119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D9E469-ED7A-05FB-FEBA-7BC31F15956B}"/>
              </a:ext>
            </a:extLst>
          </p:cNvPr>
          <p:cNvSpPr>
            <a:spLocks noGrp="1"/>
          </p:cNvSpPr>
          <p:nvPr>
            <p:ph type="body" idx="1"/>
          </p:nvPr>
        </p:nvSpPr>
        <p:spPr/>
        <p:txBody>
          <a:bodyPr/>
          <a:lstStyle/>
          <a:p>
            <a:r>
              <a:rPr lang="en-US" err="1">
                <a:ea typeface="Calibri"/>
                <a:cs typeface="Calibri"/>
              </a:rPr>
              <a:t>Thématique</a:t>
            </a:r>
            <a:r>
              <a:rPr lang="en-US">
                <a:ea typeface="Calibri"/>
                <a:cs typeface="Calibri"/>
              </a:rPr>
              <a:t> route N164, </a:t>
            </a:r>
            <a:r>
              <a:rPr lang="en-US" err="1">
                <a:ea typeface="Calibri"/>
                <a:cs typeface="Calibri"/>
              </a:rPr>
              <a:t>sensibilité</a:t>
            </a:r>
            <a:r>
              <a:rPr lang="en-US">
                <a:ea typeface="Calibri"/>
                <a:cs typeface="Calibri"/>
              </a:rPr>
              <a:t> </a:t>
            </a:r>
            <a:r>
              <a:rPr lang="en-US" err="1">
                <a:ea typeface="Calibri"/>
                <a:cs typeface="Calibri"/>
              </a:rPr>
              <a:t>modérée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 E1 à 2574m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Ce point de </a:t>
            </a:r>
            <a:r>
              <a:rPr lang="en-US" err="1"/>
              <a:t>vue</a:t>
            </a:r>
            <a:r>
              <a:rPr lang="en-US"/>
              <a:t> </a:t>
            </a:r>
            <a:r>
              <a:rPr lang="en-US" err="1"/>
              <a:t>assez</a:t>
            </a:r>
            <a:r>
              <a:rPr lang="en-US"/>
              <a:t> </a:t>
            </a:r>
            <a:r>
              <a:rPr lang="en-US" err="1"/>
              <a:t>ponctuel</a:t>
            </a:r>
            <a:r>
              <a:rPr lang="en-US"/>
              <a:t> domine le </a:t>
            </a:r>
            <a:r>
              <a:rPr lang="en-US" err="1"/>
              <a:t>paysage</a:t>
            </a:r>
            <a:r>
              <a:rPr lang="en-US"/>
              <a:t> et </a:t>
            </a:r>
            <a:r>
              <a:rPr lang="en-US" err="1"/>
              <a:t>permet</a:t>
            </a:r>
            <a:r>
              <a:rPr lang="en-US"/>
              <a:t> des </a:t>
            </a:r>
            <a:r>
              <a:rPr lang="en-US" err="1"/>
              <a:t>vues</a:t>
            </a:r>
            <a:r>
              <a:rPr lang="en-US"/>
              <a:t> longues </a:t>
            </a:r>
            <a:r>
              <a:rPr lang="en-US" err="1"/>
              <a:t>jusqu’au</a:t>
            </a:r>
            <a:r>
              <a:rPr lang="en-US"/>
              <a:t> massif de </a:t>
            </a:r>
            <a:r>
              <a:rPr lang="en-US" err="1"/>
              <a:t>Paimpont</a:t>
            </a:r>
            <a:r>
              <a:rPr lang="en-US"/>
              <a:t> que </a:t>
            </a:r>
            <a:r>
              <a:rPr lang="en-US" err="1"/>
              <a:t>l’on</a:t>
            </a:r>
            <a:r>
              <a:rPr lang="en-US"/>
              <a:t> </a:t>
            </a:r>
            <a:r>
              <a:rPr lang="en-US" err="1"/>
              <a:t>aperçoit</a:t>
            </a:r>
            <a:r>
              <a:rPr lang="en-US"/>
              <a:t> plus </a:t>
            </a:r>
            <a:r>
              <a:rPr lang="en-US" err="1"/>
              <a:t>ou</a:t>
            </a:r>
            <a:r>
              <a:rPr lang="en-US"/>
              <a:t> </a:t>
            </a:r>
            <a:r>
              <a:rPr lang="en-US" err="1"/>
              <a:t>moins</a:t>
            </a:r>
            <a:r>
              <a:rPr lang="en-US"/>
              <a:t> dans </a:t>
            </a:r>
            <a:r>
              <a:rPr lang="en-US" err="1"/>
              <a:t>l’axe</a:t>
            </a:r>
            <a:r>
              <a:rPr lang="en-US"/>
              <a:t> de la route. Quatre parcs </a:t>
            </a:r>
            <a:r>
              <a:rPr lang="en-US" err="1"/>
              <a:t>éoliens</a:t>
            </a:r>
            <a:r>
              <a:rPr lang="en-US"/>
              <a:t> </a:t>
            </a:r>
            <a:r>
              <a:rPr lang="en-US" err="1"/>
              <a:t>sont</a:t>
            </a:r>
            <a:r>
              <a:rPr lang="en-US"/>
              <a:t> </a:t>
            </a:r>
            <a:r>
              <a:rPr lang="en-US" err="1"/>
              <a:t>visibles</a:t>
            </a:r>
            <a:endParaRPr lang="en-US">
              <a:ea typeface="Calibri"/>
              <a:cs typeface="Calibri"/>
            </a:endParaRPr>
          </a:p>
          <a:p>
            <a:r>
              <a:rPr lang="en-US"/>
              <a:t>dans le champ </a:t>
            </a:r>
            <a:r>
              <a:rPr lang="en-US" err="1"/>
              <a:t>visuel</a:t>
            </a:r>
            <a:r>
              <a:rPr lang="en-US"/>
              <a:t>, à des distances </a:t>
            </a:r>
            <a:r>
              <a:rPr lang="en-US" err="1"/>
              <a:t>variées</a:t>
            </a:r>
            <a:r>
              <a:rPr lang="en-US"/>
              <a:t> : </a:t>
            </a:r>
            <a:r>
              <a:rPr lang="en-US" err="1"/>
              <a:t>ceux</a:t>
            </a:r>
            <a:r>
              <a:rPr lang="en-US"/>
              <a:t> de </a:t>
            </a:r>
            <a:r>
              <a:rPr lang="en-US" err="1"/>
              <a:t>Trémorel</a:t>
            </a:r>
            <a:r>
              <a:rPr lang="en-US"/>
              <a:t>, de </a:t>
            </a:r>
            <a:r>
              <a:rPr lang="en-US" err="1"/>
              <a:t>Mauron</a:t>
            </a:r>
            <a:r>
              <a:rPr lang="en-US"/>
              <a:t>, de la Roche Blanche et du Clos Neuf. </a:t>
            </a:r>
            <a:r>
              <a:rPr lang="en-US" err="1"/>
              <a:t>Ces</a:t>
            </a:r>
            <a:r>
              <a:rPr lang="en-US"/>
              <a:t> parcs </a:t>
            </a:r>
            <a:r>
              <a:rPr lang="en-US" err="1"/>
              <a:t>offrent</a:t>
            </a:r>
            <a:r>
              <a:rPr lang="en-US"/>
              <a:t> </a:t>
            </a:r>
            <a:r>
              <a:rPr lang="en-US" err="1"/>
              <a:t>quelques</a:t>
            </a:r>
            <a:r>
              <a:rPr lang="en-US"/>
              <a:t> similitudes, </a:t>
            </a:r>
            <a:r>
              <a:rPr lang="en-US" err="1"/>
              <a:t>notamment</a:t>
            </a:r>
            <a:r>
              <a:rPr lang="en-US"/>
              <a:t> les trois plus </a:t>
            </a:r>
            <a:r>
              <a:rPr lang="en-US" err="1"/>
              <a:t>proches</a:t>
            </a:r>
            <a:r>
              <a:rPr lang="en-US"/>
              <a:t> : un</a:t>
            </a:r>
            <a:endParaRPr lang="en-US">
              <a:ea typeface="Calibri"/>
              <a:cs typeface="Calibri"/>
            </a:endParaRPr>
          </a:p>
          <a:p>
            <a:r>
              <a:rPr lang="en-US" err="1"/>
              <a:t>nombre</a:t>
            </a:r>
            <a:r>
              <a:rPr lang="en-US"/>
              <a:t> de 4 </a:t>
            </a:r>
            <a:r>
              <a:rPr lang="en-US" err="1"/>
              <a:t>éoliennes</a:t>
            </a:r>
            <a:r>
              <a:rPr lang="en-US"/>
              <a:t> </a:t>
            </a:r>
            <a:r>
              <a:rPr lang="en-US" err="1"/>
              <a:t>assez</a:t>
            </a:r>
            <a:r>
              <a:rPr lang="en-US"/>
              <a:t> </a:t>
            </a:r>
            <a:r>
              <a:rPr lang="en-US" err="1"/>
              <a:t>régulièrement</a:t>
            </a:r>
            <a:r>
              <a:rPr lang="en-US"/>
              <a:t> </a:t>
            </a:r>
            <a:r>
              <a:rPr lang="en-US" err="1"/>
              <a:t>espacées</a:t>
            </a:r>
            <a:r>
              <a:rPr lang="en-US"/>
              <a:t> (à </a:t>
            </a:r>
            <a:r>
              <a:rPr lang="en-US" err="1"/>
              <a:t>l’exception</a:t>
            </a:r>
            <a:r>
              <a:rPr lang="en-US"/>
              <a:t> des </a:t>
            </a:r>
            <a:r>
              <a:rPr lang="en-US" err="1"/>
              <a:t>éoliennes</a:t>
            </a:r>
            <a:r>
              <a:rPr lang="en-US"/>
              <a:t> E3 et E4 du </a:t>
            </a:r>
            <a:r>
              <a:rPr lang="en-US" err="1"/>
              <a:t>projet</a:t>
            </a:r>
            <a:r>
              <a:rPr lang="en-US"/>
              <a:t> qui se </a:t>
            </a:r>
            <a:r>
              <a:rPr lang="en-US" err="1"/>
              <a:t>superposent</a:t>
            </a:r>
            <a:r>
              <a:rPr lang="en-US"/>
              <a:t>), sur </a:t>
            </a:r>
            <a:r>
              <a:rPr lang="en-US" err="1"/>
              <a:t>une</a:t>
            </a:r>
            <a:r>
              <a:rPr lang="en-US"/>
              <a:t> </a:t>
            </a:r>
            <a:r>
              <a:rPr lang="en-US" err="1"/>
              <a:t>ligne</a:t>
            </a:r>
            <a:r>
              <a:rPr lang="en-US"/>
              <a:t> qui converge </a:t>
            </a:r>
            <a:r>
              <a:rPr lang="en-US" err="1"/>
              <a:t>vers</a:t>
            </a:r>
            <a:r>
              <a:rPr lang="en-US"/>
              <a:t> </a:t>
            </a:r>
            <a:r>
              <a:rPr lang="en-US" err="1"/>
              <a:t>l’horizon</a:t>
            </a:r>
            <a:r>
              <a:rPr lang="en-US"/>
              <a:t>. </a:t>
            </a:r>
            <a:r>
              <a:rPr lang="en-US" err="1"/>
              <a:t>Ces</a:t>
            </a:r>
            <a:r>
              <a:rPr lang="en-US"/>
              <a:t> quatre parcs </a:t>
            </a:r>
            <a:r>
              <a:rPr lang="en-US" err="1"/>
              <a:t>occupent</a:t>
            </a:r>
            <a:r>
              <a:rPr lang="en-US"/>
              <a:t> </a:t>
            </a:r>
            <a:r>
              <a:rPr lang="en-US" err="1"/>
              <a:t>une</a:t>
            </a:r>
            <a:endParaRPr lang="en-US" err="1">
              <a:ea typeface="Calibri"/>
              <a:cs typeface="Calibri"/>
            </a:endParaRPr>
          </a:p>
          <a:p>
            <a:r>
              <a:rPr lang="en-US"/>
              <a:t>large portion de </a:t>
            </a:r>
            <a:r>
              <a:rPr lang="en-US" err="1"/>
              <a:t>l’horizon</a:t>
            </a:r>
            <a:r>
              <a:rPr lang="en-US"/>
              <a:t> (</a:t>
            </a:r>
            <a:r>
              <a:rPr lang="en-US" err="1"/>
              <a:t>presque</a:t>
            </a:r>
            <a:r>
              <a:rPr lang="en-US"/>
              <a:t> 100° du champ </a:t>
            </a:r>
            <a:r>
              <a:rPr lang="en-US" err="1"/>
              <a:t>visuel</a:t>
            </a:r>
            <a:r>
              <a:rPr lang="en-US"/>
              <a:t>), </a:t>
            </a:r>
            <a:r>
              <a:rPr lang="en-US" err="1"/>
              <a:t>mais</a:t>
            </a:r>
            <a:r>
              <a:rPr lang="en-US"/>
              <a:t> </a:t>
            </a:r>
            <a:r>
              <a:rPr lang="en-US" err="1"/>
              <a:t>aucun</a:t>
            </a:r>
            <a:r>
              <a:rPr lang="en-US"/>
              <a:t> </a:t>
            </a:r>
            <a:r>
              <a:rPr lang="en-US" err="1"/>
              <a:t>autre</a:t>
            </a:r>
            <a:r>
              <a:rPr lang="en-US"/>
              <a:t> parc </a:t>
            </a:r>
            <a:r>
              <a:rPr lang="en-US" err="1"/>
              <a:t>n’est</a:t>
            </a:r>
            <a:r>
              <a:rPr lang="en-US"/>
              <a:t> visible dans les </a:t>
            </a:r>
            <a:r>
              <a:rPr lang="en-US" err="1"/>
              <a:t>autres</a:t>
            </a:r>
            <a:r>
              <a:rPr lang="en-US"/>
              <a:t> directions.</a:t>
            </a: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00783499-C1F6-EEB6-0907-D0825A1C6789}"/>
              </a:ext>
            </a:extLst>
          </p:cNvPr>
          <p:cNvSpPr>
            <a:spLocks noGrp="1"/>
          </p:cNvSpPr>
          <p:nvPr>
            <p:ph type="sldNum" sz="quarter" idx="5"/>
          </p:nvPr>
        </p:nvSpPr>
        <p:spPr/>
        <p:txBody>
          <a:bodyPr/>
          <a:lstStyle/>
          <a:p>
            <a:fld id="{2B595ACE-817E-468F-A291-437CF10248FB}" type="slidenum">
              <a:rPr lang="fr-FR" smtClean="0"/>
              <a:t>39</a:t>
            </a:fld>
            <a:endParaRPr lang="fr-FR"/>
          </a:p>
        </p:txBody>
      </p:sp>
    </p:spTree>
    <p:extLst>
      <p:ext uri="{BB962C8B-B14F-4D97-AF65-F5344CB8AC3E}">
        <p14:creationId xmlns:p14="http://schemas.microsoft.com/office/powerpoint/2010/main" val="3968564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9E369-8D95-EB4B-CAD5-28B36EA07CC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E1564DD-9C6A-2040-6C9E-8F15147944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9B140C9-F2B0-E667-92CB-0B292AC53B4B}"/>
              </a:ext>
            </a:extLst>
          </p:cNvPr>
          <p:cNvSpPr>
            <a:spLocks noGrp="1"/>
          </p:cNvSpPr>
          <p:nvPr>
            <p:ph type="body" idx="1"/>
          </p:nvPr>
        </p:nvSpPr>
        <p:spPr/>
        <p:txBody>
          <a:bodyPr/>
          <a:lstStyle/>
          <a:p>
            <a:r>
              <a:rPr lang="en-US" err="1">
                <a:ea typeface="Calibri"/>
                <a:cs typeface="Calibri"/>
              </a:rPr>
              <a:t>Thématique</a:t>
            </a:r>
            <a:r>
              <a:rPr lang="en-US">
                <a:ea typeface="Calibri"/>
                <a:cs typeface="Calibri"/>
              </a:rPr>
              <a:t> route N164, </a:t>
            </a:r>
            <a:r>
              <a:rPr lang="en-US" err="1">
                <a:ea typeface="Calibri"/>
                <a:cs typeface="Calibri"/>
              </a:rPr>
              <a:t>sensibilité</a:t>
            </a:r>
            <a:r>
              <a:rPr lang="en-US">
                <a:ea typeface="Calibri"/>
                <a:cs typeface="Calibri"/>
              </a:rPr>
              <a:t> </a:t>
            </a:r>
            <a:r>
              <a:rPr lang="en-US" err="1">
                <a:ea typeface="Calibri"/>
                <a:cs typeface="Calibri"/>
              </a:rPr>
              <a:t>modérée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 E1 à 2574m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Ce point de </a:t>
            </a:r>
            <a:r>
              <a:rPr lang="en-US" err="1"/>
              <a:t>vue</a:t>
            </a:r>
            <a:r>
              <a:rPr lang="en-US"/>
              <a:t> </a:t>
            </a:r>
            <a:r>
              <a:rPr lang="en-US" err="1"/>
              <a:t>assez</a:t>
            </a:r>
            <a:r>
              <a:rPr lang="en-US"/>
              <a:t> </a:t>
            </a:r>
            <a:r>
              <a:rPr lang="en-US" err="1"/>
              <a:t>ponctuel</a:t>
            </a:r>
            <a:r>
              <a:rPr lang="en-US"/>
              <a:t> domine le </a:t>
            </a:r>
            <a:r>
              <a:rPr lang="en-US" err="1"/>
              <a:t>paysage</a:t>
            </a:r>
            <a:r>
              <a:rPr lang="en-US"/>
              <a:t> et </a:t>
            </a:r>
            <a:r>
              <a:rPr lang="en-US" err="1"/>
              <a:t>permet</a:t>
            </a:r>
            <a:r>
              <a:rPr lang="en-US"/>
              <a:t> des </a:t>
            </a:r>
            <a:r>
              <a:rPr lang="en-US" err="1"/>
              <a:t>vues</a:t>
            </a:r>
            <a:r>
              <a:rPr lang="en-US"/>
              <a:t> longues </a:t>
            </a:r>
            <a:r>
              <a:rPr lang="en-US" err="1"/>
              <a:t>jusqu’au</a:t>
            </a:r>
            <a:r>
              <a:rPr lang="en-US"/>
              <a:t> massif de </a:t>
            </a:r>
            <a:r>
              <a:rPr lang="en-US" err="1"/>
              <a:t>Paimpont</a:t>
            </a:r>
            <a:r>
              <a:rPr lang="en-US"/>
              <a:t> que </a:t>
            </a:r>
            <a:r>
              <a:rPr lang="en-US" err="1"/>
              <a:t>l’on</a:t>
            </a:r>
            <a:r>
              <a:rPr lang="en-US"/>
              <a:t> </a:t>
            </a:r>
            <a:r>
              <a:rPr lang="en-US" err="1"/>
              <a:t>aperçoit</a:t>
            </a:r>
            <a:r>
              <a:rPr lang="en-US"/>
              <a:t> plus </a:t>
            </a:r>
            <a:r>
              <a:rPr lang="en-US" err="1"/>
              <a:t>ou</a:t>
            </a:r>
            <a:r>
              <a:rPr lang="en-US"/>
              <a:t> </a:t>
            </a:r>
            <a:r>
              <a:rPr lang="en-US" err="1"/>
              <a:t>moins</a:t>
            </a:r>
            <a:r>
              <a:rPr lang="en-US"/>
              <a:t> dans </a:t>
            </a:r>
            <a:r>
              <a:rPr lang="en-US" err="1"/>
              <a:t>l’axe</a:t>
            </a:r>
            <a:r>
              <a:rPr lang="en-US"/>
              <a:t> de la route. Quatre parcs </a:t>
            </a:r>
            <a:r>
              <a:rPr lang="en-US" err="1"/>
              <a:t>éoliens</a:t>
            </a:r>
            <a:r>
              <a:rPr lang="en-US"/>
              <a:t> </a:t>
            </a:r>
            <a:r>
              <a:rPr lang="en-US" err="1"/>
              <a:t>sont</a:t>
            </a:r>
            <a:r>
              <a:rPr lang="en-US"/>
              <a:t> </a:t>
            </a:r>
            <a:r>
              <a:rPr lang="en-US" err="1"/>
              <a:t>visibles</a:t>
            </a:r>
            <a:endParaRPr lang="en-US">
              <a:ea typeface="Calibri"/>
              <a:cs typeface="Calibri"/>
            </a:endParaRPr>
          </a:p>
          <a:p>
            <a:r>
              <a:rPr lang="en-US"/>
              <a:t>dans le champ </a:t>
            </a:r>
            <a:r>
              <a:rPr lang="en-US" err="1"/>
              <a:t>visuel</a:t>
            </a:r>
            <a:r>
              <a:rPr lang="en-US"/>
              <a:t>, à des distances </a:t>
            </a:r>
            <a:r>
              <a:rPr lang="en-US" err="1"/>
              <a:t>variées</a:t>
            </a:r>
            <a:r>
              <a:rPr lang="en-US"/>
              <a:t> : </a:t>
            </a:r>
            <a:r>
              <a:rPr lang="en-US" err="1"/>
              <a:t>ceux</a:t>
            </a:r>
            <a:r>
              <a:rPr lang="en-US"/>
              <a:t> de </a:t>
            </a:r>
            <a:r>
              <a:rPr lang="en-US" err="1"/>
              <a:t>Trémorel</a:t>
            </a:r>
            <a:r>
              <a:rPr lang="en-US"/>
              <a:t>, de </a:t>
            </a:r>
            <a:r>
              <a:rPr lang="en-US" err="1"/>
              <a:t>Mauron</a:t>
            </a:r>
            <a:r>
              <a:rPr lang="en-US"/>
              <a:t>, de la Roche Blanche et du Clos Neuf. </a:t>
            </a:r>
            <a:r>
              <a:rPr lang="en-US" err="1"/>
              <a:t>Ces</a:t>
            </a:r>
            <a:r>
              <a:rPr lang="en-US"/>
              <a:t> parcs </a:t>
            </a:r>
            <a:r>
              <a:rPr lang="en-US" err="1"/>
              <a:t>offrent</a:t>
            </a:r>
            <a:r>
              <a:rPr lang="en-US"/>
              <a:t> </a:t>
            </a:r>
            <a:r>
              <a:rPr lang="en-US" err="1"/>
              <a:t>quelques</a:t>
            </a:r>
            <a:r>
              <a:rPr lang="en-US"/>
              <a:t> similitudes, </a:t>
            </a:r>
            <a:r>
              <a:rPr lang="en-US" err="1"/>
              <a:t>notamment</a:t>
            </a:r>
            <a:r>
              <a:rPr lang="en-US"/>
              <a:t> les trois plus </a:t>
            </a:r>
            <a:r>
              <a:rPr lang="en-US" err="1"/>
              <a:t>proches</a:t>
            </a:r>
            <a:r>
              <a:rPr lang="en-US"/>
              <a:t> : un</a:t>
            </a:r>
            <a:endParaRPr lang="en-US">
              <a:ea typeface="Calibri"/>
              <a:cs typeface="Calibri"/>
            </a:endParaRPr>
          </a:p>
          <a:p>
            <a:r>
              <a:rPr lang="en-US" err="1"/>
              <a:t>nombre</a:t>
            </a:r>
            <a:r>
              <a:rPr lang="en-US"/>
              <a:t> de 4 </a:t>
            </a:r>
            <a:r>
              <a:rPr lang="en-US" err="1"/>
              <a:t>éoliennes</a:t>
            </a:r>
            <a:r>
              <a:rPr lang="en-US"/>
              <a:t> </a:t>
            </a:r>
            <a:r>
              <a:rPr lang="en-US" err="1"/>
              <a:t>assez</a:t>
            </a:r>
            <a:r>
              <a:rPr lang="en-US"/>
              <a:t> </a:t>
            </a:r>
            <a:r>
              <a:rPr lang="en-US" err="1"/>
              <a:t>régulièrement</a:t>
            </a:r>
            <a:r>
              <a:rPr lang="en-US"/>
              <a:t> </a:t>
            </a:r>
            <a:r>
              <a:rPr lang="en-US" err="1"/>
              <a:t>espacées</a:t>
            </a:r>
            <a:r>
              <a:rPr lang="en-US"/>
              <a:t> (à </a:t>
            </a:r>
            <a:r>
              <a:rPr lang="en-US" err="1"/>
              <a:t>l’exception</a:t>
            </a:r>
            <a:r>
              <a:rPr lang="en-US"/>
              <a:t> des </a:t>
            </a:r>
            <a:r>
              <a:rPr lang="en-US" err="1"/>
              <a:t>éoliennes</a:t>
            </a:r>
            <a:r>
              <a:rPr lang="en-US"/>
              <a:t> E3 et E4 du </a:t>
            </a:r>
            <a:r>
              <a:rPr lang="en-US" err="1"/>
              <a:t>projet</a:t>
            </a:r>
            <a:r>
              <a:rPr lang="en-US"/>
              <a:t> qui se </a:t>
            </a:r>
            <a:r>
              <a:rPr lang="en-US" err="1"/>
              <a:t>superposent</a:t>
            </a:r>
            <a:r>
              <a:rPr lang="en-US"/>
              <a:t>), sur </a:t>
            </a:r>
            <a:r>
              <a:rPr lang="en-US" err="1"/>
              <a:t>une</a:t>
            </a:r>
            <a:r>
              <a:rPr lang="en-US"/>
              <a:t> </a:t>
            </a:r>
            <a:r>
              <a:rPr lang="en-US" err="1"/>
              <a:t>ligne</a:t>
            </a:r>
            <a:r>
              <a:rPr lang="en-US"/>
              <a:t> qui converge </a:t>
            </a:r>
            <a:r>
              <a:rPr lang="en-US" err="1"/>
              <a:t>vers</a:t>
            </a:r>
            <a:r>
              <a:rPr lang="en-US"/>
              <a:t> </a:t>
            </a:r>
            <a:r>
              <a:rPr lang="en-US" err="1"/>
              <a:t>l’horizon</a:t>
            </a:r>
            <a:r>
              <a:rPr lang="en-US"/>
              <a:t>. </a:t>
            </a:r>
            <a:r>
              <a:rPr lang="en-US" err="1"/>
              <a:t>Ces</a:t>
            </a:r>
            <a:r>
              <a:rPr lang="en-US"/>
              <a:t> quatre parcs </a:t>
            </a:r>
            <a:r>
              <a:rPr lang="en-US" err="1"/>
              <a:t>occupent</a:t>
            </a:r>
            <a:r>
              <a:rPr lang="en-US"/>
              <a:t> </a:t>
            </a:r>
            <a:r>
              <a:rPr lang="en-US" err="1"/>
              <a:t>une</a:t>
            </a:r>
            <a:endParaRPr lang="en-US" err="1">
              <a:ea typeface="Calibri"/>
              <a:cs typeface="Calibri"/>
            </a:endParaRPr>
          </a:p>
          <a:p>
            <a:r>
              <a:rPr lang="en-US"/>
              <a:t>large portion de </a:t>
            </a:r>
            <a:r>
              <a:rPr lang="en-US" err="1"/>
              <a:t>l’horizon</a:t>
            </a:r>
            <a:r>
              <a:rPr lang="en-US"/>
              <a:t> (</a:t>
            </a:r>
            <a:r>
              <a:rPr lang="en-US" err="1"/>
              <a:t>presque</a:t>
            </a:r>
            <a:r>
              <a:rPr lang="en-US"/>
              <a:t> 100° du champ </a:t>
            </a:r>
            <a:r>
              <a:rPr lang="en-US" err="1"/>
              <a:t>visuel</a:t>
            </a:r>
            <a:r>
              <a:rPr lang="en-US"/>
              <a:t>), </a:t>
            </a:r>
            <a:r>
              <a:rPr lang="en-US" err="1"/>
              <a:t>mais</a:t>
            </a:r>
            <a:r>
              <a:rPr lang="en-US"/>
              <a:t> </a:t>
            </a:r>
            <a:r>
              <a:rPr lang="en-US" err="1"/>
              <a:t>aucun</a:t>
            </a:r>
            <a:r>
              <a:rPr lang="en-US"/>
              <a:t> </a:t>
            </a:r>
            <a:r>
              <a:rPr lang="en-US" err="1"/>
              <a:t>autre</a:t>
            </a:r>
            <a:r>
              <a:rPr lang="en-US"/>
              <a:t> parc </a:t>
            </a:r>
            <a:r>
              <a:rPr lang="en-US" err="1"/>
              <a:t>n’est</a:t>
            </a:r>
            <a:r>
              <a:rPr lang="en-US"/>
              <a:t> visible dans les </a:t>
            </a:r>
            <a:r>
              <a:rPr lang="en-US" err="1"/>
              <a:t>autres</a:t>
            </a:r>
            <a:r>
              <a:rPr lang="en-US"/>
              <a:t> directions.</a:t>
            </a: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A46903DD-674F-A6DD-E73F-580B183B5172}"/>
              </a:ext>
            </a:extLst>
          </p:cNvPr>
          <p:cNvSpPr>
            <a:spLocks noGrp="1"/>
          </p:cNvSpPr>
          <p:nvPr>
            <p:ph type="sldNum" sz="quarter" idx="5"/>
          </p:nvPr>
        </p:nvSpPr>
        <p:spPr/>
        <p:txBody>
          <a:bodyPr/>
          <a:lstStyle/>
          <a:p>
            <a:fld id="{2B595ACE-817E-468F-A291-437CF10248FB}" type="slidenum">
              <a:rPr lang="fr-FR" smtClean="0"/>
              <a:t>40</a:t>
            </a:fld>
            <a:endParaRPr lang="fr-FR"/>
          </a:p>
        </p:txBody>
      </p:sp>
    </p:spTree>
    <p:extLst>
      <p:ext uri="{BB962C8B-B14F-4D97-AF65-F5344CB8AC3E}">
        <p14:creationId xmlns:p14="http://schemas.microsoft.com/office/powerpoint/2010/main" val="3818298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257A8-1EB7-5522-9AD1-B77C8E1FF24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DB2A842-85C3-C197-62C0-04CB2345AAD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9852C0C-4580-5660-376A-740A5B6C9236}"/>
              </a:ext>
            </a:extLst>
          </p:cNvPr>
          <p:cNvSpPr>
            <a:spLocks noGrp="1"/>
          </p:cNvSpPr>
          <p:nvPr>
            <p:ph type="body" idx="1"/>
          </p:nvPr>
        </p:nvSpPr>
        <p:spPr/>
        <p:txBody>
          <a:bodyPr/>
          <a:lstStyle/>
          <a:p>
            <a:r>
              <a:rPr lang="en-US" err="1">
                <a:ea typeface="Calibri"/>
                <a:cs typeface="Calibri"/>
              </a:rPr>
              <a:t>Thématique</a:t>
            </a:r>
            <a:r>
              <a:rPr lang="en-US">
                <a:ea typeface="Calibri"/>
                <a:cs typeface="Calibri"/>
              </a:rPr>
              <a:t> route N164, </a:t>
            </a:r>
            <a:r>
              <a:rPr lang="en-US" err="1">
                <a:ea typeface="Calibri"/>
                <a:cs typeface="Calibri"/>
              </a:rPr>
              <a:t>sensibilité</a:t>
            </a:r>
            <a:r>
              <a:rPr lang="en-US">
                <a:ea typeface="Calibri"/>
                <a:cs typeface="Calibri"/>
              </a:rPr>
              <a:t> </a:t>
            </a:r>
            <a:r>
              <a:rPr lang="en-US" err="1">
                <a:ea typeface="Calibri"/>
                <a:cs typeface="Calibri"/>
              </a:rPr>
              <a:t>modérée</a:t>
            </a:r>
          </a:p>
          <a:p>
            <a:r>
              <a:rPr lang="en-US" err="1">
                <a:ea typeface="Calibri"/>
                <a:cs typeface="Calibri"/>
              </a:rPr>
              <a:t>Éolienne</a:t>
            </a:r>
            <a:r>
              <a:rPr lang="en-US">
                <a:ea typeface="Calibri"/>
                <a:cs typeface="Calibri"/>
              </a:rPr>
              <a:t> la plus </a:t>
            </a:r>
            <a:r>
              <a:rPr lang="en-US" err="1">
                <a:ea typeface="Calibri"/>
                <a:cs typeface="Calibri"/>
              </a:rPr>
              <a:t>proche</a:t>
            </a:r>
            <a:r>
              <a:rPr lang="en-US">
                <a:ea typeface="Calibri"/>
                <a:cs typeface="Calibri"/>
              </a:rPr>
              <a:t> : E1 à 2574m du point de </a:t>
            </a:r>
            <a:r>
              <a:rPr lang="en-US" err="1">
                <a:ea typeface="Calibri"/>
                <a:cs typeface="Calibri"/>
              </a:rPr>
              <a:t>vue</a:t>
            </a:r>
          </a:p>
          <a:p>
            <a:endParaRPr lang="en-US">
              <a:ea typeface="Calibri"/>
              <a:cs typeface="Calibri"/>
            </a:endParaRPr>
          </a:p>
          <a:p>
            <a:r>
              <a:rPr lang="en-US">
                <a:ea typeface="Calibri"/>
                <a:cs typeface="Calibri"/>
              </a:rPr>
              <a:t>Analyse </a:t>
            </a:r>
            <a:r>
              <a:rPr lang="en-US" err="1">
                <a:ea typeface="Calibri"/>
                <a:cs typeface="Calibri"/>
              </a:rPr>
              <a:t>actuelle</a:t>
            </a:r>
            <a:r>
              <a:rPr lang="en-US">
                <a:ea typeface="Calibri"/>
                <a:cs typeface="Calibri"/>
              </a:rPr>
              <a:t> :</a:t>
            </a:r>
            <a:r>
              <a:rPr lang="en-US"/>
              <a:t>Ce point de </a:t>
            </a:r>
            <a:r>
              <a:rPr lang="en-US" err="1"/>
              <a:t>vue</a:t>
            </a:r>
            <a:r>
              <a:rPr lang="en-US"/>
              <a:t> </a:t>
            </a:r>
            <a:r>
              <a:rPr lang="en-US" err="1"/>
              <a:t>assez</a:t>
            </a:r>
            <a:r>
              <a:rPr lang="en-US"/>
              <a:t> </a:t>
            </a:r>
            <a:r>
              <a:rPr lang="en-US" err="1"/>
              <a:t>ponctuel</a:t>
            </a:r>
            <a:r>
              <a:rPr lang="en-US"/>
              <a:t> domine le </a:t>
            </a:r>
            <a:r>
              <a:rPr lang="en-US" err="1"/>
              <a:t>paysage</a:t>
            </a:r>
            <a:r>
              <a:rPr lang="en-US"/>
              <a:t> et </a:t>
            </a:r>
            <a:r>
              <a:rPr lang="en-US" err="1"/>
              <a:t>permet</a:t>
            </a:r>
            <a:r>
              <a:rPr lang="en-US"/>
              <a:t> des </a:t>
            </a:r>
            <a:r>
              <a:rPr lang="en-US" err="1"/>
              <a:t>vues</a:t>
            </a:r>
            <a:r>
              <a:rPr lang="en-US"/>
              <a:t> longues </a:t>
            </a:r>
            <a:r>
              <a:rPr lang="en-US" err="1"/>
              <a:t>jusqu’au</a:t>
            </a:r>
            <a:r>
              <a:rPr lang="en-US"/>
              <a:t> massif de </a:t>
            </a:r>
            <a:r>
              <a:rPr lang="en-US" err="1"/>
              <a:t>Paimpont</a:t>
            </a:r>
            <a:r>
              <a:rPr lang="en-US"/>
              <a:t> que </a:t>
            </a:r>
            <a:r>
              <a:rPr lang="en-US" err="1"/>
              <a:t>l’on</a:t>
            </a:r>
            <a:r>
              <a:rPr lang="en-US"/>
              <a:t> </a:t>
            </a:r>
            <a:r>
              <a:rPr lang="en-US" err="1"/>
              <a:t>aperçoit</a:t>
            </a:r>
            <a:r>
              <a:rPr lang="en-US"/>
              <a:t> plus </a:t>
            </a:r>
            <a:r>
              <a:rPr lang="en-US" err="1"/>
              <a:t>ou</a:t>
            </a:r>
            <a:r>
              <a:rPr lang="en-US"/>
              <a:t> </a:t>
            </a:r>
            <a:r>
              <a:rPr lang="en-US" err="1"/>
              <a:t>moins</a:t>
            </a:r>
            <a:r>
              <a:rPr lang="en-US"/>
              <a:t> dans </a:t>
            </a:r>
            <a:r>
              <a:rPr lang="en-US" err="1"/>
              <a:t>l’axe</a:t>
            </a:r>
            <a:r>
              <a:rPr lang="en-US"/>
              <a:t> de la route. Quatre parcs </a:t>
            </a:r>
            <a:r>
              <a:rPr lang="en-US" err="1"/>
              <a:t>éoliens</a:t>
            </a:r>
            <a:r>
              <a:rPr lang="en-US"/>
              <a:t> </a:t>
            </a:r>
            <a:r>
              <a:rPr lang="en-US" err="1"/>
              <a:t>sont</a:t>
            </a:r>
            <a:r>
              <a:rPr lang="en-US"/>
              <a:t> </a:t>
            </a:r>
            <a:r>
              <a:rPr lang="en-US" err="1"/>
              <a:t>visibles</a:t>
            </a:r>
            <a:endParaRPr lang="en-US">
              <a:ea typeface="Calibri"/>
              <a:cs typeface="Calibri"/>
            </a:endParaRPr>
          </a:p>
          <a:p>
            <a:r>
              <a:rPr lang="en-US"/>
              <a:t>dans le champ </a:t>
            </a:r>
            <a:r>
              <a:rPr lang="en-US" err="1"/>
              <a:t>visuel</a:t>
            </a:r>
            <a:r>
              <a:rPr lang="en-US"/>
              <a:t>, à des distances </a:t>
            </a:r>
            <a:r>
              <a:rPr lang="en-US" err="1"/>
              <a:t>variées</a:t>
            </a:r>
            <a:r>
              <a:rPr lang="en-US"/>
              <a:t> : </a:t>
            </a:r>
            <a:r>
              <a:rPr lang="en-US" err="1"/>
              <a:t>ceux</a:t>
            </a:r>
            <a:r>
              <a:rPr lang="en-US"/>
              <a:t> de </a:t>
            </a:r>
            <a:r>
              <a:rPr lang="en-US" err="1"/>
              <a:t>Trémorel</a:t>
            </a:r>
            <a:r>
              <a:rPr lang="en-US"/>
              <a:t>, de </a:t>
            </a:r>
            <a:r>
              <a:rPr lang="en-US" err="1"/>
              <a:t>Mauron</a:t>
            </a:r>
            <a:r>
              <a:rPr lang="en-US"/>
              <a:t>, de la Roche Blanche et du Clos Neuf. </a:t>
            </a:r>
            <a:r>
              <a:rPr lang="en-US" err="1"/>
              <a:t>Ces</a:t>
            </a:r>
            <a:r>
              <a:rPr lang="en-US"/>
              <a:t> parcs </a:t>
            </a:r>
            <a:r>
              <a:rPr lang="en-US" err="1"/>
              <a:t>offrent</a:t>
            </a:r>
            <a:r>
              <a:rPr lang="en-US"/>
              <a:t> </a:t>
            </a:r>
            <a:r>
              <a:rPr lang="en-US" err="1"/>
              <a:t>quelques</a:t>
            </a:r>
            <a:r>
              <a:rPr lang="en-US"/>
              <a:t> similitudes, </a:t>
            </a:r>
            <a:r>
              <a:rPr lang="en-US" err="1"/>
              <a:t>notamment</a:t>
            </a:r>
            <a:r>
              <a:rPr lang="en-US"/>
              <a:t> les trois plus </a:t>
            </a:r>
            <a:r>
              <a:rPr lang="en-US" err="1"/>
              <a:t>proches</a:t>
            </a:r>
            <a:r>
              <a:rPr lang="en-US"/>
              <a:t> : un</a:t>
            </a:r>
            <a:endParaRPr lang="en-US">
              <a:ea typeface="Calibri"/>
              <a:cs typeface="Calibri"/>
            </a:endParaRPr>
          </a:p>
          <a:p>
            <a:r>
              <a:rPr lang="en-US" err="1"/>
              <a:t>nombre</a:t>
            </a:r>
            <a:r>
              <a:rPr lang="en-US"/>
              <a:t> de 4 </a:t>
            </a:r>
            <a:r>
              <a:rPr lang="en-US" err="1"/>
              <a:t>éoliennes</a:t>
            </a:r>
            <a:r>
              <a:rPr lang="en-US"/>
              <a:t> </a:t>
            </a:r>
            <a:r>
              <a:rPr lang="en-US" err="1"/>
              <a:t>assez</a:t>
            </a:r>
            <a:r>
              <a:rPr lang="en-US"/>
              <a:t> </a:t>
            </a:r>
            <a:r>
              <a:rPr lang="en-US" err="1"/>
              <a:t>régulièrement</a:t>
            </a:r>
            <a:r>
              <a:rPr lang="en-US"/>
              <a:t> </a:t>
            </a:r>
            <a:r>
              <a:rPr lang="en-US" err="1"/>
              <a:t>espacées</a:t>
            </a:r>
            <a:r>
              <a:rPr lang="en-US"/>
              <a:t> (à </a:t>
            </a:r>
            <a:r>
              <a:rPr lang="en-US" err="1"/>
              <a:t>l’exception</a:t>
            </a:r>
            <a:r>
              <a:rPr lang="en-US"/>
              <a:t> des </a:t>
            </a:r>
            <a:r>
              <a:rPr lang="en-US" err="1"/>
              <a:t>éoliennes</a:t>
            </a:r>
            <a:r>
              <a:rPr lang="en-US"/>
              <a:t> E3 et E4 du </a:t>
            </a:r>
            <a:r>
              <a:rPr lang="en-US" err="1"/>
              <a:t>projet</a:t>
            </a:r>
            <a:r>
              <a:rPr lang="en-US"/>
              <a:t> qui se </a:t>
            </a:r>
            <a:r>
              <a:rPr lang="en-US" err="1"/>
              <a:t>superposent</a:t>
            </a:r>
            <a:r>
              <a:rPr lang="en-US"/>
              <a:t>), sur </a:t>
            </a:r>
            <a:r>
              <a:rPr lang="en-US" err="1"/>
              <a:t>une</a:t>
            </a:r>
            <a:r>
              <a:rPr lang="en-US"/>
              <a:t> </a:t>
            </a:r>
            <a:r>
              <a:rPr lang="en-US" err="1"/>
              <a:t>ligne</a:t>
            </a:r>
            <a:r>
              <a:rPr lang="en-US"/>
              <a:t> qui converge </a:t>
            </a:r>
            <a:r>
              <a:rPr lang="en-US" err="1"/>
              <a:t>vers</a:t>
            </a:r>
            <a:r>
              <a:rPr lang="en-US"/>
              <a:t> </a:t>
            </a:r>
            <a:r>
              <a:rPr lang="en-US" err="1"/>
              <a:t>l’horizon</a:t>
            </a:r>
            <a:r>
              <a:rPr lang="en-US"/>
              <a:t>. </a:t>
            </a:r>
            <a:r>
              <a:rPr lang="en-US" err="1"/>
              <a:t>Ces</a:t>
            </a:r>
            <a:r>
              <a:rPr lang="en-US"/>
              <a:t> quatre parcs </a:t>
            </a:r>
            <a:r>
              <a:rPr lang="en-US" err="1"/>
              <a:t>occupent</a:t>
            </a:r>
            <a:r>
              <a:rPr lang="en-US"/>
              <a:t> </a:t>
            </a:r>
            <a:r>
              <a:rPr lang="en-US" err="1"/>
              <a:t>une</a:t>
            </a:r>
            <a:endParaRPr lang="en-US" err="1">
              <a:ea typeface="Calibri"/>
              <a:cs typeface="Calibri"/>
            </a:endParaRPr>
          </a:p>
          <a:p>
            <a:r>
              <a:rPr lang="en-US"/>
              <a:t>large portion de </a:t>
            </a:r>
            <a:r>
              <a:rPr lang="en-US" err="1"/>
              <a:t>l’horizon</a:t>
            </a:r>
            <a:r>
              <a:rPr lang="en-US"/>
              <a:t> (</a:t>
            </a:r>
            <a:r>
              <a:rPr lang="en-US" err="1"/>
              <a:t>presque</a:t>
            </a:r>
            <a:r>
              <a:rPr lang="en-US"/>
              <a:t> 100° du champ </a:t>
            </a:r>
            <a:r>
              <a:rPr lang="en-US" err="1"/>
              <a:t>visuel</a:t>
            </a:r>
            <a:r>
              <a:rPr lang="en-US"/>
              <a:t>), </a:t>
            </a:r>
            <a:r>
              <a:rPr lang="en-US" err="1"/>
              <a:t>mais</a:t>
            </a:r>
            <a:r>
              <a:rPr lang="en-US"/>
              <a:t> </a:t>
            </a:r>
            <a:r>
              <a:rPr lang="en-US" err="1"/>
              <a:t>aucun</a:t>
            </a:r>
            <a:r>
              <a:rPr lang="en-US"/>
              <a:t> </a:t>
            </a:r>
            <a:r>
              <a:rPr lang="en-US" err="1"/>
              <a:t>autre</a:t>
            </a:r>
            <a:r>
              <a:rPr lang="en-US"/>
              <a:t> parc </a:t>
            </a:r>
            <a:r>
              <a:rPr lang="en-US" err="1"/>
              <a:t>n’est</a:t>
            </a:r>
            <a:r>
              <a:rPr lang="en-US"/>
              <a:t> visible dans les </a:t>
            </a:r>
            <a:r>
              <a:rPr lang="en-US" err="1"/>
              <a:t>autres</a:t>
            </a:r>
            <a:r>
              <a:rPr lang="en-US"/>
              <a:t> directions.</a:t>
            </a:r>
            <a:endParaRPr lang="en-US">
              <a:ea typeface="Calibri"/>
              <a:cs typeface="Calibri"/>
            </a:endParaRPr>
          </a:p>
        </p:txBody>
      </p:sp>
      <p:sp>
        <p:nvSpPr>
          <p:cNvPr id="4" name="Espace réservé du numéro de diapositive 3">
            <a:extLst>
              <a:ext uri="{FF2B5EF4-FFF2-40B4-BE49-F238E27FC236}">
                <a16:creationId xmlns:a16="http://schemas.microsoft.com/office/drawing/2014/main" id="{7436EE13-8215-42E8-9676-9E3838C63F7C}"/>
              </a:ext>
            </a:extLst>
          </p:cNvPr>
          <p:cNvSpPr>
            <a:spLocks noGrp="1"/>
          </p:cNvSpPr>
          <p:nvPr>
            <p:ph type="sldNum" sz="quarter" idx="5"/>
          </p:nvPr>
        </p:nvSpPr>
        <p:spPr/>
        <p:txBody>
          <a:bodyPr/>
          <a:lstStyle/>
          <a:p>
            <a:fld id="{2B595ACE-817E-468F-A291-437CF10248FB}" type="slidenum">
              <a:rPr lang="fr-FR" smtClean="0"/>
              <a:t>41</a:t>
            </a:fld>
            <a:endParaRPr lang="fr-FR"/>
          </a:p>
        </p:txBody>
      </p:sp>
    </p:spTree>
    <p:extLst>
      <p:ext uri="{BB962C8B-B14F-4D97-AF65-F5344CB8AC3E}">
        <p14:creationId xmlns:p14="http://schemas.microsoft.com/office/powerpoint/2010/main" val="3656082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2B966-16F6-40E5-A61B-E1A14D5958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C4B9143-51B1-F559-DCF8-687E384181B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7D5769F-38C9-0492-D119-775520BD5F3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err="1"/>
              <a:t>PàP</a:t>
            </a:r>
            <a:r>
              <a:rPr lang="fr-FR"/>
              <a:t> : </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 points visités, dont 50 maisons habitées : 30 portes ouvertes et 10 restent à ce jour jamais rencontrés par un de nous. 4 (futurs) opposants dont 1 virulent, et 6 pro éoliens rencontrés.</a:t>
            </a:r>
            <a:r>
              <a:rPr lang="fr-FR" sz="18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reste est soit indifférent, soit globalement inquiet des nombreuses éoliennes déjà visibles et disent que tous les parcs en cours ne pourront être construits. Sachant que dans ceux cités, celui du </a:t>
            </a:r>
            <a:r>
              <a:rPr lang="fr-FR"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Lancras</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est déjà autorisé et en préparation de construction.  13 riverains sur les 30 demandent qu'un geste soit fait sur le prix de l'électricité et quelques-uns menacent de devenir opposants si rien n'est fait.</a:t>
            </a:r>
            <a:endParaRPr lang="fr-FR" sz="1800">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fr-FR"/>
          </a:p>
        </p:txBody>
      </p:sp>
      <p:sp>
        <p:nvSpPr>
          <p:cNvPr id="4" name="Espace réservé du numéro de diapositive 3">
            <a:extLst>
              <a:ext uri="{FF2B5EF4-FFF2-40B4-BE49-F238E27FC236}">
                <a16:creationId xmlns:a16="http://schemas.microsoft.com/office/drawing/2014/main" id="{FFE8B797-DBD1-192E-F82E-40DA7110CFF1}"/>
              </a:ext>
            </a:extLst>
          </p:cNvPr>
          <p:cNvSpPr>
            <a:spLocks noGrp="1"/>
          </p:cNvSpPr>
          <p:nvPr>
            <p:ph type="sldNum" sz="quarter" idx="5"/>
          </p:nvPr>
        </p:nvSpPr>
        <p:spPr/>
        <p:txBody>
          <a:bodyPr/>
          <a:lstStyle/>
          <a:p>
            <a:fld id="{2B595ACE-817E-468F-A291-437CF10248FB}" type="slidenum">
              <a:rPr lang="fr-FR" smtClean="0"/>
              <a:t>43</a:t>
            </a:fld>
            <a:endParaRPr lang="fr-FR"/>
          </a:p>
        </p:txBody>
      </p:sp>
    </p:spTree>
    <p:extLst>
      <p:ext uri="{BB962C8B-B14F-4D97-AF65-F5344CB8AC3E}">
        <p14:creationId xmlns:p14="http://schemas.microsoft.com/office/powerpoint/2010/main" val="3645008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err="1"/>
              <a:t>PàP</a:t>
            </a:r>
            <a:r>
              <a:rPr lang="fr-FR"/>
              <a:t> : </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63 points visités, dont 50 maisons habitées : 30 portes ouvertes et 10 restent à ce jour jamais rencontrés par un de nous. 4 (futurs) opposants dont 1 virulent, et 6 pro éoliens rencontrés.</a:t>
            </a:r>
            <a:r>
              <a:rPr lang="fr-FR" sz="1800">
                <a:solidFill>
                  <a:srgbClr val="000000"/>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Le reste est soit indifférent, soit globalement inquiet des nombreuses éoliennes déjà visibles et disent que tous les parcs en cours ne pourront être construits. Sachant que dans ceux cités, celui du </a:t>
            </a:r>
            <a:r>
              <a:rPr lang="fr-FR" sz="180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Lancras</a:t>
            </a:r>
            <a:r>
              <a:rPr lang="fr-FR"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est déjà autorisé et en préparation de construction.  13 riverains sur les 30 demandent qu'un geste soit fait sur le prix de l'électricité et quelques-uns menacent de devenir opposants si rien n'est fait.</a:t>
            </a:r>
            <a:endParaRPr lang="fr-FR" sz="1800">
              <a:effectLst/>
              <a:latin typeface="Trebuchet MS" panose="020B0603020202020204" pitchFamily="34" charset="0"/>
              <a:ea typeface="Times New Roman" panose="02020603050405020304" pitchFamily="18" charset="0"/>
              <a:cs typeface="Times New Roman" panose="02020603050405020304" pitchFamily="18" charset="0"/>
            </a:endParaRPr>
          </a:p>
          <a:p>
            <a:endParaRPr lang="fr-F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44</a:t>
            </a:fld>
            <a:endParaRPr lang="fr-FR"/>
          </a:p>
        </p:txBody>
      </p:sp>
    </p:spTree>
    <p:extLst>
      <p:ext uri="{BB962C8B-B14F-4D97-AF65-F5344CB8AC3E}">
        <p14:creationId xmlns:p14="http://schemas.microsoft.com/office/powerpoint/2010/main" val="582616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E8C43-2F51-C773-A46E-486C63EEC4A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D2DBF79-B07A-C575-2A43-7FD99B80AA18}"/>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21F9CA5-F6FA-91B1-3F49-691D058ECAB0}"/>
              </a:ext>
            </a:extLst>
          </p:cNvPr>
          <p:cNvSpPr>
            <a:spLocks noGrp="1"/>
          </p:cNvSpPr>
          <p:nvPr>
            <p:ph type="body" idx="1"/>
          </p:nvPr>
        </p:nvSpPr>
        <p:spPr/>
        <p:txBody>
          <a:bodyPr/>
          <a:lstStyle/>
          <a:p>
            <a:endParaRPr lang="en-US">
              <a:ea typeface="Calibri"/>
              <a:cs typeface="Calibri"/>
            </a:endParaRPr>
          </a:p>
        </p:txBody>
      </p:sp>
      <p:sp>
        <p:nvSpPr>
          <p:cNvPr id="4" name="Espace réservé du numéro de diapositive 3">
            <a:extLst>
              <a:ext uri="{FF2B5EF4-FFF2-40B4-BE49-F238E27FC236}">
                <a16:creationId xmlns:a16="http://schemas.microsoft.com/office/drawing/2014/main" id="{FDDC6ED2-7F49-B5CA-6C3A-AC6479B6CA23}"/>
              </a:ext>
            </a:extLst>
          </p:cNvPr>
          <p:cNvSpPr>
            <a:spLocks noGrp="1"/>
          </p:cNvSpPr>
          <p:nvPr>
            <p:ph type="sldNum" sz="quarter" idx="5"/>
          </p:nvPr>
        </p:nvSpPr>
        <p:spPr/>
        <p:txBody>
          <a:bodyPr/>
          <a:lstStyle/>
          <a:p>
            <a:fld id="{2B595ACE-817E-468F-A291-437CF10248FB}" type="slidenum">
              <a:rPr lang="fr-FR" smtClean="0"/>
              <a:t>51</a:t>
            </a:fld>
            <a:endParaRPr lang="fr-FR"/>
          </a:p>
        </p:txBody>
      </p:sp>
    </p:spTree>
    <p:extLst>
      <p:ext uri="{BB962C8B-B14F-4D97-AF65-F5344CB8AC3E}">
        <p14:creationId xmlns:p14="http://schemas.microsoft.com/office/powerpoint/2010/main" val="1608069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err="1">
                <a:ea typeface="Calibri"/>
                <a:cs typeface="Calibri"/>
              </a:rPr>
              <a:t>Enjeux</a:t>
            </a:r>
            <a:r>
              <a:rPr lang="en-US">
                <a:ea typeface="Calibri"/>
                <a:cs typeface="Calibri"/>
              </a:rPr>
              <a:t> chiro + ZH </a:t>
            </a:r>
            <a:r>
              <a:rPr lang="en-US" err="1">
                <a:ea typeface="Calibri"/>
                <a:cs typeface="Calibri"/>
              </a:rPr>
              <a:t>réglementaire</a:t>
            </a:r>
            <a:r>
              <a:rPr lang="en-US">
                <a:ea typeface="Calibri"/>
                <a:cs typeface="Calibri"/>
              </a:rPr>
              <a:t> + ZH </a:t>
            </a:r>
            <a:r>
              <a:rPr lang="en-US" err="1">
                <a:ea typeface="Calibri"/>
                <a:cs typeface="Calibri"/>
              </a:rPr>
              <a:t>pédo</a:t>
            </a:r>
            <a:r>
              <a:rPr lang="en-US">
                <a:ea typeface="Calibri"/>
                <a:cs typeface="Calibri"/>
              </a:rPr>
              <a:t> + </a:t>
            </a:r>
            <a:r>
              <a:rPr lang="en-US" err="1">
                <a:ea typeface="Calibri"/>
                <a:cs typeface="Calibri"/>
              </a:rPr>
              <a:t>refus</a:t>
            </a:r>
            <a:r>
              <a:rPr lang="en-US">
                <a:ea typeface="Calibri"/>
                <a:cs typeface="Calibri"/>
              </a:rPr>
              <a:t> </a:t>
            </a:r>
            <a:r>
              <a:rPr lang="en-US" err="1">
                <a:ea typeface="Calibri"/>
                <a:cs typeface="Calibri"/>
              </a:rPr>
              <a:t>fonciers</a:t>
            </a: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52</a:t>
            </a:fld>
            <a:endParaRPr lang="fr-FR"/>
          </a:p>
        </p:txBody>
      </p:sp>
    </p:spTree>
    <p:extLst>
      <p:ext uri="{BB962C8B-B14F-4D97-AF65-F5344CB8AC3E}">
        <p14:creationId xmlns:p14="http://schemas.microsoft.com/office/powerpoint/2010/main" val="3770707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119B6-E6DA-9398-E354-9206BC06505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23F0F54-2F66-31EF-4534-B895924C0F6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BB036AF-137C-8A33-B4A4-72705165D046}"/>
              </a:ext>
            </a:extLst>
          </p:cNvPr>
          <p:cNvSpPr>
            <a:spLocks noGrp="1"/>
          </p:cNvSpPr>
          <p:nvPr>
            <p:ph type="body" idx="1"/>
          </p:nvPr>
        </p:nvSpPr>
        <p:spPr/>
        <p:txBody>
          <a:bodyPr/>
          <a:lstStyle/>
          <a:p>
            <a:endParaRPr lang="fr-FR" sz="1400"/>
          </a:p>
        </p:txBody>
      </p:sp>
      <p:sp>
        <p:nvSpPr>
          <p:cNvPr id="4" name="Espace réservé du numéro de diapositive 3">
            <a:extLst>
              <a:ext uri="{FF2B5EF4-FFF2-40B4-BE49-F238E27FC236}">
                <a16:creationId xmlns:a16="http://schemas.microsoft.com/office/drawing/2014/main" id="{F4F910B1-7DF7-CE57-AA04-D4F8A892E1AD}"/>
              </a:ext>
            </a:extLst>
          </p:cNvPr>
          <p:cNvSpPr>
            <a:spLocks noGrp="1"/>
          </p:cNvSpPr>
          <p:nvPr>
            <p:ph type="sldNum" sz="quarter" idx="5"/>
          </p:nvPr>
        </p:nvSpPr>
        <p:spPr/>
        <p:txBody>
          <a:bodyPr/>
          <a:lstStyle/>
          <a:p>
            <a:fld id="{2B595ACE-817E-468F-A291-437CF10248FB}" type="slidenum">
              <a:rPr lang="fr-FR" smtClean="0"/>
              <a:t>3</a:t>
            </a:fld>
            <a:endParaRPr lang="fr-FR"/>
          </a:p>
        </p:txBody>
      </p:sp>
    </p:spTree>
    <p:extLst>
      <p:ext uri="{BB962C8B-B14F-4D97-AF65-F5344CB8AC3E}">
        <p14:creationId xmlns:p14="http://schemas.microsoft.com/office/powerpoint/2010/main" val="4130975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2005-2006 : Illifaut et Trémorel</a:t>
            </a:r>
          </a:p>
          <a:p>
            <a:endParaRPr lang="fr-FR"/>
          </a:p>
          <a:p>
            <a:r>
              <a:rPr lang="fr-FR"/>
              <a:t>1 seul projet : Projet initial 8 éoliennes (5 RB et 3 CL9) -&gt; déposé à 5 p-ê car gros pb acoustiques/naturalistes</a:t>
            </a:r>
          </a:p>
          <a:p>
            <a:r>
              <a:rPr lang="fr-FR"/>
              <a:t>Dossier prêt imprimé même, trop explosif pour un dépôt</a:t>
            </a:r>
          </a:p>
          <a:p>
            <a:endParaRPr lang="fr-FR"/>
          </a:p>
          <a:p>
            <a:r>
              <a:rPr lang="fr-FR"/>
              <a:t>Remis dans cartons par </a:t>
            </a:r>
            <a:r>
              <a:rPr lang="fr-FR" err="1"/>
              <a:t>Meriadeg</a:t>
            </a:r>
            <a:r>
              <a:rPr lang="fr-FR"/>
              <a:t> </a:t>
            </a:r>
            <a:r>
              <a:rPr lang="fr-FR" err="1"/>
              <a:t>Charlou</a:t>
            </a:r>
            <a:endParaRPr lang="fr-FR"/>
          </a:p>
          <a:p>
            <a:r>
              <a:rPr lang="fr-FR"/>
              <a:t>Ressorti par Sylvain</a:t>
            </a:r>
          </a:p>
          <a:p>
            <a:endParaRPr lang="fr-FR"/>
          </a:p>
          <a:p>
            <a:r>
              <a:rPr lang="fr-FR"/>
              <a:t>09/2008 : </a:t>
            </a:r>
            <a:r>
              <a:rPr lang="fr-FR" sz="1200">
                <a:effectLst/>
                <a:latin typeface="Arial" panose="020B0604020202020204" pitchFamily="34" charset="0"/>
                <a:ea typeface="Times New Roman" panose="02020603050405020304" pitchFamily="18" charset="0"/>
              </a:rPr>
              <a:t>Trémorel vote les ZDE (unanimité), Merdrignac (unanimité), Illifaut (unanimité-2 contres)</a:t>
            </a:r>
          </a:p>
          <a:p>
            <a:r>
              <a:rPr lang="fr-FR" sz="1200">
                <a:effectLst/>
                <a:latin typeface="Arial" panose="020B0604020202020204" pitchFamily="34" charset="0"/>
              </a:rPr>
              <a:t>12/2008 : 	Illifaut vote contre la création de la ZDE « dans l’état actuel » (unanimité-1 pour)</a:t>
            </a:r>
          </a:p>
          <a:p>
            <a:r>
              <a:rPr lang="fr-FR" sz="1200">
                <a:effectLst/>
                <a:latin typeface="Arial" panose="020B0604020202020204" pitchFamily="34" charset="0"/>
              </a:rPr>
              <a:t>1</a:t>
            </a:r>
            <a:r>
              <a:rPr lang="fr-FR" sz="1200" baseline="30000">
                <a:effectLst/>
                <a:latin typeface="Arial" panose="020B0604020202020204" pitchFamily="34" charset="0"/>
              </a:rPr>
              <a:t>er</a:t>
            </a:r>
            <a:r>
              <a:rPr lang="fr-FR" sz="1200">
                <a:effectLst/>
                <a:latin typeface="Arial" panose="020B0604020202020204" pitchFamily="34" charset="0"/>
              </a:rPr>
              <a:t> semestre 2009 : concertation des développeurs du secteur (</a:t>
            </a:r>
            <a:r>
              <a:rPr lang="fr-FR" sz="1200" err="1">
                <a:effectLst/>
                <a:latin typeface="Arial" panose="020B0604020202020204" pitchFamily="34" charset="0"/>
              </a:rPr>
              <a:t>Quénéa</a:t>
            </a:r>
            <a:r>
              <a:rPr lang="fr-FR" sz="1200">
                <a:effectLst/>
                <a:latin typeface="Arial" panose="020B0604020202020204" pitchFamily="34" charset="0"/>
              </a:rPr>
              <a:t>, Falck, </a:t>
            </a:r>
            <a:r>
              <a:rPr lang="fr-FR" sz="1200" err="1">
                <a:effectLst/>
                <a:latin typeface="Arial" panose="020B0604020202020204" pitchFamily="34" charset="0"/>
              </a:rPr>
              <a:t>Aerowatt</a:t>
            </a:r>
            <a:r>
              <a:rPr lang="fr-FR" sz="1200">
                <a:effectLst/>
                <a:latin typeface="Arial" panose="020B0604020202020204" pitchFamily="34" charset="0"/>
              </a:rPr>
              <a:t>, Eon), tous souffrent d’une forte opposition dans les alentours (50km) à cause de Mauron.</a:t>
            </a:r>
          </a:p>
          <a:p>
            <a:endParaRPr lang="fr-FR" sz="1200">
              <a:effectLst/>
              <a:latin typeface="Arial" panose="020B0604020202020204" pitchFamily="34" charset="0"/>
            </a:endParaRPr>
          </a:p>
          <a:p>
            <a:r>
              <a:rPr lang="fr-FR" sz="1200">
                <a:effectLst/>
                <a:latin typeface="Arial" panose="020B0604020202020204" pitchFamily="34" charset="0"/>
              </a:rPr>
              <a:t>2017 : suite aux permanences d’information, nouvelles délibérations des CM + étude d’impact rédaction</a:t>
            </a:r>
            <a:endParaRPr lang="fr-FR"/>
          </a:p>
          <a:p>
            <a:endParaRPr lang="fr-F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14</a:t>
            </a:fld>
            <a:endParaRPr lang="fr-FR"/>
          </a:p>
        </p:txBody>
      </p:sp>
    </p:spTree>
    <p:extLst>
      <p:ext uri="{BB962C8B-B14F-4D97-AF65-F5344CB8AC3E}">
        <p14:creationId xmlns:p14="http://schemas.microsoft.com/office/powerpoint/2010/main" val="363790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42950" lvl="1" indent="-285750">
              <a:buFont typeface="Arial,Sans-Serif"/>
              <a:buChar char="•"/>
            </a:pPr>
            <a:r>
              <a:rPr lang="fr-FR" b="1"/>
              <a:t>Contexte paysager </a:t>
            </a:r>
            <a:r>
              <a:rPr lang="fr-FR"/>
              <a:t>majoritairement fermé</a:t>
            </a:r>
            <a:endParaRPr lang="en-US"/>
          </a:p>
          <a:p>
            <a:pPr marL="742950" lvl="1" indent="-285750">
              <a:buFont typeface="Arial,Sans-Serif"/>
              <a:buChar char="•"/>
            </a:pPr>
            <a:r>
              <a:rPr lang="fr-FR" b="1"/>
              <a:t>Habitat : </a:t>
            </a:r>
            <a:r>
              <a:rPr lang="fr-FR"/>
              <a:t>sensibilité souvent nulle, très faible pour la ville de Mauron, faible pour les franges de Lanrelas, Éréac, Gaël et Plumaugat</a:t>
            </a:r>
            <a:endParaRPr lang="en-US"/>
          </a:p>
          <a:p>
            <a:pPr marL="742950" lvl="1" indent="-285750">
              <a:buFont typeface="Arial,Sans-Serif"/>
              <a:buChar char="•"/>
            </a:pPr>
            <a:r>
              <a:rPr lang="fr-FR" b="1"/>
              <a:t>Axes routiers : </a:t>
            </a:r>
            <a:r>
              <a:rPr lang="fr-FR"/>
              <a:t>vues intermittentes et sensibilité faible pour la RN164 </a:t>
            </a:r>
            <a:endParaRPr lang="en-US"/>
          </a:p>
          <a:p>
            <a:pPr marL="742950" lvl="1" indent="-285750">
              <a:buFont typeface="Arial,Sans-Serif"/>
              <a:buChar char="•"/>
            </a:pPr>
            <a:r>
              <a:rPr lang="fr-FR" b="1"/>
              <a:t>Tourisme et loisir :</a:t>
            </a:r>
            <a:endParaRPr lang="en-US"/>
          </a:p>
          <a:p>
            <a:pPr marL="1200150" lvl="2" indent="-285750">
              <a:buFont typeface="Arial,Sans-Serif"/>
              <a:buChar char="•"/>
            </a:pPr>
            <a:r>
              <a:rPr lang="fr-FR"/>
              <a:t>Voie verte V6 (section </a:t>
            </a:r>
            <a:r>
              <a:rPr lang="fr-FR" err="1"/>
              <a:t>Loscouet-sur-Meu</a:t>
            </a:r>
            <a:r>
              <a:rPr lang="fr-FR"/>
              <a:t>) : sensibilité faible</a:t>
            </a:r>
            <a:endParaRPr lang="en-US"/>
          </a:p>
          <a:p>
            <a:pPr marL="742950" lvl="1" indent="-285750">
              <a:buFont typeface="Arial,Sans-Serif"/>
              <a:buChar char="•"/>
            </a:pPr>
            <a:r>
              <a:rPr lang="fr-FR" b="1"/>
              <a:t>Patrimoine : </a:t>
            </a:r>
            <a:endParaRPr lang="en-US"/>
          </a:p>
          <a:p>
            <a:pPr marL="1200150" lvl="2" indent="-285750">
              <a:buFont typeface="Arial,Sans-Serif"/>
              <a:buChar char="•"/>
            </a:pPr>
            <a:r>
              <a:rPr lang="fr-FR"/>
              <a:t>Ancienne Abbaye de Saint-Méen-le-Grand (sensibilité modérée)</a:t>
            </a:r>
            <a:endParaRPr lang="en-US"/>
          </a:p>
          <a:p>
            <a:pPr marL="1200150" lvl="2" indent="-285750">
              <a:buFont typeface="Arial,Sans-Serif"/>
              <a:buChar char="•"/>
            </a:pPr>
            <a:r>
              <a:rPr lang="fr-FR"/>
              <a:t>Chapelle de la </a:t>
            </a:r>
            <a:r>
              <a:rPr lang="fr-FR" err="1"/>
              <a:t>Riaye</a:t>
            </a:r>
            <a:r>
              <a:rPr lang="fr-FR"/>
              <a:t> (sensibilité modérée)</a:t>
            </a:r>
            <a:endParaRPr lang="en-US"/>
          </a:p>
          <a:p>
            <a:pPr marL="1200150" lvl="2" indent="-285750">
              <a:buFont typeface="Arial,Sans-Serif"/>
              <a:buChar char="•"/>
            </a:pPr>
            <a:r>
              <a:rPr lang="fr-FR"/>
              <a:t>Manoir du Vieux bourg (sensibilité modérée)</a:t>
            </a:r>
            <a:endParaRPr lang="en-US"/>
          </a:p>
          <a:p>
            <a:pPr marL="1200150" lvl="2" indent="-285750">
              <a:buFont typeface="Arial,Sans-Serif"/>
              <a:buChar char="•"/>
            </a:pPr>
            <a:r>
              <a:rPr lang="fr-FR"/>
              <a:t>SPR de St-Méen-le-Grand (sensibilité faible)</a:t>
            </a:r>
            <a:endParaRPr lang="en-US"/>
          </a:p>
          <a:p>
            <a:pPr marL="742950" lvl="1" indent="-285750">
              <a:buFont typeface="Arial,Sans-Serif"/>
              <a:buChar char="•"/>
            </a:pPr>
            <a:r>
              <a:rPr lang="fr-FR" b="1"/>
              <a:t>Contexte éolien dense : </a:t>
            </a:r>
            <a:r>
              <a:rPr lang="fr-FR"/>
              <a:t>sensibilité modérée pour le parc du Clos Neuf, faible pour les parcs éoliens de Mauron et Trémorel, très faible pour les parcs de Ménéac et de la Butte des </a:t>
            </a:r>
            <a:r>
              <a:rPr lang="fr-FR" err="1"/>
              <a:t>Fraus</a:t>
            </a:r>
            <a:r>
              <a:rPr lang="fr-FR"/>
              <a:t>.</a:t>
            </a:r>
            <a:endParaRPr lang="en-US"/>
          </a:p>
          <a:p>
            <a:endParaRPr lang="fr-FR">
              <a:ea typeface="Calibri"/>
              <a:cs typeface="Calibri"/>
            </a:endParaRPr>
          </a:p>
          <a:p>
            <a:r>
              <a:rPr lang="fr-FR"/>
              <a:t>Mauron à 9,5 km du projet</a:t>
            </a:r>
            <a:endParaRPr lang="fr-FR">
              <a:ea typeface="Calibri"/>
              <a:cs typeface="Calibri"/>
            </a:endParaRP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17</a:t>
            </a:fld>
            <a:endParaRPr lang="fr-FR"/>
          </a:p>
        </p:txBody>
      </p:sp>
    </p:spTree>
    <p:extLst>
      <p:ext uri="{BB962C8B-B14F-4D97-AF65-F5344CB8AC3E}">
        <p14:creationId xmlns:p14="http://schemas.microsoft.com/office/powerpoint/2010/main" val="215085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t>Sensibilité en phase de chantier : </a:t>
            </a:r>
            <a:endParaRPr lang="fr-FR"/>
          </a:p>
          <a:p>
            <a:pPr marL="285750" indent="-285750">
              <a:buFont typeface="Arial"/>
              <a:buChar char="•"/>
            </a:pPr>
            <a:r>
              <a:rPr lang="en-US"/>
              <a:t>Rappel que cela est majoritairement de la grande culture avec des enjeux faibles </a:t>
            </a:r>
            <a:endParaRPr lang="fr-FR"/>
          </a:p>
          <a:p>
            <a:r>
              <a:rPr lang="en-US"/>
              <a:t>Les haies et boisements, dont certains ARB ont un enjeu fort</a:t>
            </a:r>
            <a:endParaRPr lang="fr-FR"/>
          </a:p>
          <a:p>
            <a:r>
              <a:rPr lang="en-US"/>
              <a:t>Présence de zones humides qui représente un enjeu fort </a:t>
            </a:r>
            <a:endParaRPr lang="fr-FR"/>
          </a:p>
          <a:p>
            <a:r>
              <a:rPr lang="en-US"/>
              <a:t>Présence de plusieurs fossés, qui constitue des enjeux forts du fait de la présence du campagnol amphibie. </a:t>
            </a:r>
            <a:endParaRPr lang="fr-FR"/>
          </a:p>
          <a:p>
            <a:endParaRPr lang="en-US">
              <a:ea typeface="Calibri"/>
              <a:cs typeface="Calibri"/>
            </a:endParaRP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18</a:t>
            </a:fld>
            <a:endParaRPr lang="fr-FR"/>
          </a:p>
        </p:txBody>
      </p:sp>
    </p:spTree>
    <p:extLst>
      <p:ext uri="{BB962C8B-B14F-4D97-AF65-F5344CB8AC3E}">
        <p14:creationId xmlns:p14="http://schemas.microsoft.com/office/powerpoint/2010/main" val="268204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a:t>Manque de lisibilité paysagère : Pas de rapprochement avec les lignes du paysage, et pas de similitude avec les parcs éoliens voisins</a:t>
            </a:r>
          </a:p>
          <a:p>
            <a:endParaRPr lang="fr-F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20</a:t>
            </a:fld>
            <a:endParaRPr lang="fr-FR"/>
          </a:p>
        </p:txBody>
      </p:sp>
    </p:spTree>
    <p:extLst>
      <p:ext uri="{BB962C8B-B14F-4D97-AF65-F5344CB8AC3E}">
        <p14:creationId xmlns:p14="http://schemas.microsoft.com/office/powerpoint/2010/main" val="2251913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a:t>Bonne lisibilité paysagère : parallélisme avec les lignes de force du paysage, et similitude parfaite avec le parc éolien du Clos Neuf</a:t>
            </a:r>
          </a:p>
          <a:p>
            <a:pPr marL="0" indent="0">
              <a:buFontTx/>
              <a:buNone/>
            </a:pPr>
            <a:endParaRPr lang="fr-FR"/>
          </a:p>
          <a:p>
            <a:pPr marL="0" indent="0">
              <a:buFontTx/>
              <a:buNone/>
            </a:pPr>
            <a:r>
              <a:rPr lang="fr-FR"/>
              <a:t>(si on mentionne CL9 alors qu’il n’a jamais été représenté, ça peut être abstrait…)</a:t>
            </a:r>
          </a:p>
          <a:p>
            <a:r>
              <a:rPr lang="fr-FR"/>
              <a:t>(si on mentionne les reptiles, quelqu’un sera en mesure de détailler ?)</a:t>
            </a: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21</a:t>
            </a:fld>
            <a:endParaRPr lang="fr-FR"/>
          </a:p>
        </p:txBody>
      </p:sp>
    </p:spTree>
    <p:extLst>
      <p:ext uri="{BB962C8B-B14F-4D97-AF65-F5344CB8AC3E}">
        <p14:creationId xmlns:p14="http://schemas.microsoft.com/office/powerpoint/2010/main" val="5899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Bonne lisibilité paysagère : on maintient le parallélisme avec les lignes de force du paysage et le parc éolien du Clos Neuf.</a:t>
            </a:r>
          </a:p>
        </p:txBody>
      </p:sp>
      <p:sp>
        <p:nvSpPr>
          <p:cNvPr id="4" name="Espace réservé du numéro de diapositive 3"/>
          <p:cNvSpPr>
            <a:spLocks noGrp="1"/>
          </p:cNvSpPr>
          <p:nvPr>
            <p:ph type="sldNum" sz="quarter" idx="5"/>
          </p:nvPr>
        </p:nvSpPr>
        <p:spPr/>
        <p:txBody>
          <a:bodyPr/>
          <a:lstStyle/>
          <a:p>
            <a:fld id="{2B595ACE-817E-468F-A291-437CF10248FB}" type="slidenum">
              <a:rPr lang="fr-FR" smtClean="0"/>
              <a:t>22</a:t>
            </a:fld>
            <a:endParaRPr lang="fr-FR"/>
          </a:p>
        </p:txBody>
      </p:sp>
    </p:spTree>
    <p:extLst>
      <p:ext uri="{BB962C8B-B14F-4D97-AF65-F5344CB8AC3E}">
        <p14:creationId xmlns:p14="http://schemas.microsoft.com/office/powerpoint/2010/main" val="10397689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infos@arvro-energies.fr"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89631AB-1C7D-7732-A8ED-A8342F3DDF84}"/>
              </a:ext>
            </a:extLst>
          </p:cNvPr>
          <p:cNvPicPr>
            <a:picLocks noChangeAspect="1"/>
          </p:cNvPicPr>
          <p:nvPr userDrawn="1"/>
        </p:nvPicPr>
        <p:blipFill>
          <a:blip r:embed="rId2"/>
          <a:stretch>
            <a:fillRect/>
          </a:stretch>
        </p:blipFill>
        <p:spPr>
          <a:xfrm>
            <a:off x="1563919" y="361277"/>
            <a:ext cx="4166419" cy="1767934"/>
          </a:xfrm>
          <a:prstGeom prst="rect">
            <a:avLst/>
          </a:prstGeom>
        </p:spPr>
      </p:pic>
      <p:sp>
        <p:nvSpPr>
          <p:cNvPr id="2" name="Titre 1">
            <a:extLst>
              <a:ext uri="{FF2B5EF4-FFF2-40B4-BE49-F238E27FC236}">
                <a16:creationId xmlns:a16="http://schemas.microsoft.com/office/drawing/2014/main" id="{79D3F479-45DB-3C20-9588-D406C0249F6B}"/>
              </a:ext>
            </a:extLst>
          </p:cNvPr>
          <p:cNvSpPr>
            <a:spLocks noGrp="1"/>
          </p:cNvSpPr>
          <p:nvPr>
            <p:ph type="ctrTitle" hasCustomPrompt="1"/>
          </p:nvPr>
        </p:nvSpPr>
        <p:spPr>
          <a:xfrm>
            <a:off x="550607" y="2190942"/>
            <a:ext cx="5879690" cy="2491868"/>
          </a:xfrm>
        </p:spPr>
        <p:txBody>
          <a:bodyPr anchor="b">
            <a:normAutofit/>
          </a:bodyPr>
          <a:lstStyle>
            <a:lvl1pPr algn="r">
              <a:defRPr sz="7200" b="1">
                <a:solidFill>
                  <a:srgbClr val="007893"/>
                </a:solidFill>
              </a:defRPr>
            </a:lvl1pPr>
          </a:lstStyle>
          <a:p>
            <a:r>
              <a:rPr lang="fr-FR"/>
              <a:t>GRAND TITRE</a:t>
            </a:r>
          </a:p>
        </p:txBody>
      </p:sp>
      <p:sp>
        <p:nvSpPr>
          <p:cNvPr id="3" name="Sous-titre 2">
            <a:extLst>
              <a:ext uri="{FF2B5EF4-FFF2-40B4-BE49-F238E27FC236}">
                <a16:creationId xmlns:a16="http://schemas.microsoft.com/office/drawing/2014/main" id="{4A16DC9B-90D5-9814-E4D6-3AFC2A6EE0FE}"/>
              </a:ext>
            </a:extLst>
          </p:cNvPr>
          <p:cNvSpPr>
            <a:spLocks noGrp="1"/>
          </p:cNvSpPr>
          <p:nvPr>
            <p:ph type="subTitle" idx="1" hasCustomPrompt="1"/>
          </p:nvPr>
        </p:nvSpPr>
        <p:spPr>
          <a:xfrm>
            <a:off x="550488" y="5011732"/>
            <a:ext cx="5879689" cy="540654"/>
          </a:xfrm>
        </p:spPr>
        <p:txBody>
          <a:bodyPr>
            <a:noAutofit/>
          </a:bodyPr>
          <a:lstStyle>
            <a:lvl1pPr marL="0" indent="0" algn="r">
              <a:buNone/>
              <a:defRPr sz="5400">
                <a:solidFill>
                  <a:srgbClr val="00789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SOUS TITRE</a:t>
            </a:r>
          </a:p>
        </p:txBody>
      </p:sp>
      <p:cxnSp>
        <p:nvCxnSpPr>
          <p:cNvPr id="13" name="Connecteur droit 12">
            <a:extLst>
              <a:ext uri="{FF2B5EF4-FFF2-40B4-BE49-F238E27FC236}">
                <a16:creationId xmlns:a16="http://schemas.microsoft.com/office/drawing/2014/main" id="{6FBE9A2C-E16B-79D0-F599-1A8E1AB9E591}"/>
              </a:ext>
            </a:extLst>
          </p:cNvPr>
          <p:cNvCxnSpPr>
            <a:cxnSpLocks/>
          </p:cNvCxnSpPr>
          <p:nvPr/>
        </p:nvCxnSpPr>
        <p:spPr>
          <a:xfrm>
            <a:off x="5505254" y="4850558"/>
            <a:ext cx="760705" cy="0"/>
          </a:xfrm>
          <a:prstGeom prst="line">
            <a:avLst/>
          </a:prstGeom>
          <a:ln w="190500" cap="rnd">
            <a:solidFill>
              <a:srgbClr val="8CBD56"/>
            </a:solidFill>
            <a:roun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76754686-3760-DE86-7D7D-FCBACACB6AD9}"/>
              </a:ext>
              <a:ext uri="{C183D7F6-B498-43B3-948B-1728B52AA6E4}">
                <adec:decorative xmlns:adec="http://schemas.microsoft.com/office/drawing/2017/decorative" val="0"/>
              </a:ext>
            </a:extLst>
          </p:cNvPr>
          <p:cNvCxnSpPr>
            <a:cxnSpLocks/>
          </p:cNvCxnSpPr>
          <p:nvPr/>
        </p:nvCxnSpPr>
        <p:spPr>
          <a:xfrm>
            <a:off x="4986780" y="6148084"/>
            <a:ext cx="1279179" cy="0"/>
          </a:xfrm>
          <a:prstGeom prst="line">
            <a:avLst/>
          </a:prstGeom>
          <a:ln w="381000" cap="rnd">
            <a:solidFill>
              <a:srgbClr val="8CBD56"/>
            </a:solidFill>
            <a:round/>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905F83F0-8EAE-B24F-43AF-0E23D345EAEF}"/>
              </a:ext>
              <a:ext uri="{C183D7F6-B498-43B3-948B-1728B52AA6E4}">
                <adec:decorative xmlns:adec="http://schemas.microsoft.com/office/drawing/2017/decorative" val="0"/>
              </a:ext>
            </a:extLst>
          </p:cNvPr>
          <p:cNvCxnSpPr>
            <a:cxnSpLocks/>
          </p:cNvCxnSpPr>
          <p:nvPr/>
        </p:nvCxnSpPr>
        <p:spPr>
          <a:xfrm>
            <a:off x="0" y="-78059"/>
            <a:ext cx="0" cy="1111947"/>
          </a:xfrm>
          <a:prstGeom prst="line">
            <a:avLst/>
          </a:prstGeom>
          <a:ln w="508000" cap="rnd">
            <a:gradFill>
              <a:gsLst>
                <a:gs pos="0">
                  <a:srgbClr val="007893"/>
                </a:gs>
                <a:gs pos="100000">
                  <a:srgbClr val="8CBD56"/>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22" name="Sous-titre 2">
            <a:extLst>
              <a:ext uri="{FF2B5EF4-FFF2-40B4-BE49-F238E27FC236}">
                <a16:creationId xmlns:a16="http://schemas.microsoft.com/office/drawing/2014/main" id="{04FAEAB2-25A2-243E-A70E-B8968F022C1B}"/>
              </a:ext>
            </a:extLst>
          </p:cNvPr>
          <p:cNvSpPr txBox="1">
            <a:spLocks/>
          </p:cNvSpPr>
          <p:nvPr/>
        </p:nvSpPr>
        <p:spPr>
          <a:xfrm>
            <a:off x="4873770" y="5946007"/>
            <a:ext cx="1505198" cy="540654"/>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Clr>
                <a:srgbClr val="8CBD56"/>
              </a:buClr>
              <a:buFont typeface="Arial" panose="020B0604020202020204" pitchFamily="34" charset="0"/>
              <a:buNone/>
              <a:defRPr sz="5400" kern="1200">
                <a:solidFill>
                  <a:srgbClr val="007893"/>
                </a:solidFill>
                <a:latin typeface="+mn-lt"/>
                <a:ea typeface="+mn-ea"/>
                <a:cs typeface="+mn-cs"/>
              </a:defRPr>
            </a:lvl1pPr>
            <a:lvl2pPr marL="457200" indent="0" algn="ctr" defTabSz="914400" rtl="0" eaLnBrk="1" latinLnBrk="0" hangingPunct="1">
              <a:lnSpc>
                <a:spcPct val="90000"/>
              </a:lnSpc>
              <a:spcBef>
                <a:spcPts val="500"/>
              </a:spcBef>
              <a:buClr>
                <a:srgbClr val="8CBD56"/>
              </a:buClr>
              <a:buFont typeface="Arial" panose="020B0604020202020204" pitchFamily="34" charset="0"/>
              <a:buNone/>
              <a:defRPr sz="2000" kern="1200">
                <a:solidFill>
                  <a:srgbClr val="575756"/>
                </a:solidFill>
                <a:latin typeface="+mn-lt"/>
                <a:ea typeface="+mn-ea"/>
                <a:cs typeface="+mn-cs"/>
              </a:defRPr>
            </a:lvl2pPr>
            <a:lvl3pPr marL="914400" indent="0" algn="ctr" defTabSz="914400" rtl="0" eaLnBrk="1" latinLnBrk="0" hangingPunct="1">
              <a:lnSpc>
                <a:spcPct val="90000"/>
              </a:lnSpc>
              <a:spcBef>
                <a:spcPts val="500"/>
              </a:spcBef>
              <a:buClr>
                <a:srgbClr val="8CBD56"/>
              </a:buClr>
              <a:buFont typeface="Arial" panose="020B0604020202020204" pitchFamily="34" charset="0"/>
              <a:buNone/>
              <a:defRPr sz="1800" kern="1200">
                <a:solidFill>
                  <a:srgbClr val="575756"/>
                </a:solidFill>
                <a:latin typeface="+mn-lt"/>
                <a:ea typeface="+mn-ea"/>
                <a:cs typeface="+mn-cs"/>
              </a:defRPr>
            </a:lvl3pPr>
            <a:lvl4pPr marL="1371600" indent="0" algn="ctr" defTabSz="914400" rtl="0" eaLnBrk="1" latinLnBrk="0" hangingPunct="1">
              <a:lnSpc>
                <a:spcPct val="90000"/>
              </a:lnSpc>
              <a:spcBef>
                <a:spcPts val="500"/>
              </a:spcBef>
              <a:buClr>
                <a:srgbClr val="8CBD56"/>
              </a:buClr>
              <a:buFont typeface="Arial" panose="020B0604020202020204" pitchFamily="34" charset="0"/>
              <a:buNone/>
              <a:defRPr sz="1600" kern="1200">
                <a:solidFill>
                  <a:srgbClr val="575756"/>
                </a:solidFill>
                <a:latin typeface="+mn-lt"/>
                <a:ea typeface="+mn-ea"/>
                <a:cs typeface="+mn-cs"/>
              </a:defRPr>
            </a:lvl4pPr>
            <a:lvl5pPr marL="1828800" indent="0" algn="ctr" defTabSz="914400" rtl="0" eaLnBrk="1" latinLnBrk="0" hangingPunct="1">
              <a:lnSpc>
                <a:spcPct val="90000"/>
              </a:lnSpc>
              <a:spcBef>
                <a:spcPts val="500"/>
              </a:spcBef>
              <a:buClr>
                <a:srgbClr val="8CBD56"/>
              </a:buClr>
              <a:buFont typeface="Arial" panose="020B0604020202020204" pitchFamily="34" charset="0"/>
              <a:buNone/>
              <a:defRPr sz="1600" kern="1200">
                <a:solidFill>
                  <a:srgbClr val="575756"/>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fr-FR" sz="2400" b="1">
                <a:solidFill>
                  <a:schemeClr val="bg1"/>
                </a:solidFill>
              </a:rPr>
              <a:t>Date </a:t>
            </a:r>
          </a:p>
        </p:txBody>
      </p:sp>
      <p:pic>
        <p:nvPicPr>
          <p:cNvPr id="5" name="Image 4" descr="Une image contenant Graphique, graphisme, capture d’écran, Police&#10;&#10;Description générée automatiquement">
            <a:extLst>
              <a:ext uri="{FF2B5EF4-FFF2-40B4-BE49-F238E27FC236}">
                <a16:creationId xmlns:a16="http://schemas.microsoft.com/office/drawing/2014/main" id="{061E49DF-BA43-283D-F6D5-558E194DC4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37362" y="370317"/>
            <a:ext cx="4613529" cy="1758894"/>
          </a:xfrm>
          <a:prstGeom prst="rect">
            <a:avLst/>
          </a:prstGeom>
        </p:spPr>
      </p:pic>
    </p:spTree>
    <p:extLst>
      <p:ext uri="{BB962C8B-B14F-4D97-AF65-F5344CB8AC3E}">
        <p14:creationId xmlns:p14="http://schemas.microsoft.com/office/powerpoint/2010/main" val="39873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6B024-469A-EB0D-81F0-848C27C0EE6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47DDD80-D826-686B-245C-7DCBA3A41A8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A7F87ED-166B-731D-FED7-545BE9CD47ED}"/>
              </a:ext>
            </a:extLst>
          </p:cNvPr>
          <p:cNvSpPr>
            <a:spLocks noGrp="1"/>
          </p:cNvSpPr>
          <p:nvPr>
            <p:ph type="dt" sz="half" idx="10"/>
          </p:nvPr>
        </p:nvSpPr>
        <p:spPr/>
        <p:txBody>
          <a:bodyPr/>
          <a:lstStyle/>
          <a:p>
            <a:fld id="{BA95B9D5-37AA-4749-BF14-4372DEFA85D6}" type="datetime1">
              <a:rPr lang="fr-FR" smtClean="0"/>
              <a:t>21/03/2025</a:t>
            </a:fld>
            <a:endParaRPr lang="fr-FR"/>
          </a:p>
        </p:txBody>
      </p:sp>
      <p:sp>
        <p:nvSpPr>
          <p:cNvPr id="5" name="Espace réservé du pied de page 4">
            <a:extLst>
              <a:ext uri="{FF2B5EF4-FFF2-40B4-BE49-F238E27FC236}">
                <a16:creationId xmlns:a16="http://schemas.microsoft.com/office/drawing/2014/main" id="{D7ADEC79-60FC-C319-2872-EC22A309002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9759FE-3836-A356-2C73-CC6613960C10}"/>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3618491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3A6D3E27-DB15-2C79-7349-DDD5A23FF4B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C136B42-089A-1187-6882-52236674D4B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1306F37-30D3-3212-4225-F71285BF5181}"/>
              </a:ext>
            </a:extLst>
          </p:cNvPr>
          <p:cNvSpPr>
            <a:spLocks noGrp="1"/>
          </p:cNvSpPr>
          <p:nvPr>
            <p:ph type="dt" sz="half" idx="10"/>
          </p:nvPr>
        </p:nvSpPr>
        <p:spPr/>
        <p:txBody>
          <a:bodyPr/>
          <a:lstStyle/>
          <a:p>
            <a:fld id="{1C9BA378-676D-4642-83C3-96B311956EC2}" type="datetime1">
              <a:rPr lang="fr-FR" smtClean="0"/>
              <a:t>21/03/2025</a:t>
            </a:fld>
            <a:endParaRPr lang="fr-FR"/>
          </a:p>
        </p:txBody>
      </p:sp>
      <p:sp>
        <p:nvSpPr>
          <p:cNvPr id="5" name="Espace réservé du pied de page 4">
            <a:extLst>
              <a:ext uri="{FF2B5EF4-FFF2-40B4-BE49-F238E27FC236}">
                <a16:creationId xmlns:a16="http://schemas.microsoft.com/office/drawing/2014/main" id="{CFAA59D4-95C7-FFF0-3BD0-D997AA5A11C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53EC58-A9EC-2EA1-C132-6EDB2FC96B05}"/>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1905597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5FB52EAA-F901-A6DA-47A2-1863A880088C}"/>
              </a:ext>
            </a:extLst>
          </p:cNvPr>
          <p:cNvPicPr>
            <a:picLocks noChangeAspect="1"/>
          </p:cNvPicPr>
          <p:nvPr userDrawn="1"/>
        </p:nvPicPr>
        <p:blipFill>
          <a:blip r:embed="rId2"/>
          <a:stretch>
            <a:fillRect/>
          </a:stretch>
        </p:blipFill>
        <p:spPr>
          <a:xfrm>
            <a:off x="9012480" y="6290955"/>
            <a:ext cx="1291911" cy="548196"/>
          </a:xfrm>
          <a:prstGeom prst="rect">
            <a:avLst/>
          </a:prstGeom>
        </p:spPr>
      </p:pic>
      <p:cxnSp>
        <p:nvCxnSpPr>
          <p:cNvPr id="11" name="Connecteur droit 10">
            <a:extLst>
              <a:ext uri="{FF2B5EF4-FFF2-40B4-BE49-F238E27FC236}">
                <a16:creationId xmlns:a16="http://schemas.microsoft.com/office/drawing/2014/main" id="{3C6A287B-A5B5-B33E-B70C-0366CD899EE6}"/>
              </a:ext>
              <a:ext uri="{C183D7F6-B498-43B3-948B-1728B52AA6E4}">
                <adec:decorative xmlns:adec="http://schemas.microsoft.com/office/drawing/2017/decorative" val="0"/>
              </a:ext>
            </a:extLst>
          </p:cNvPr>
          <p:cNvCxnSpPr>
            <a:cxnSpLocks/>
          </p:cNvCxnSpPr>
          <p:nvPr/>
        </p:nvCxnSpPr>
        <p:spPr>
          <a:xfrm>
            <a:off x="11825868" y="6538910"/>
            <a:ext cx="960863" cy="0"/>
          </a:xfrm>
          <a:prstGeom prst="line">
            <a:avLst/>
          </a:prstGeom>
          <a:ln w="381000" cap="rnd">
            <a:solidFill>
              <a:srgbClr val="007893"/>
            </a:solidFill>
            <a:round/>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F7A980CB-1CB0-41DA-DFE6-4E8F3162FC33}"/>
              </a:ext>
            </a:extLst>
          </p:cNvPr>
          <p:cNvSpPr>
            <a:spLocks noGrp="1"/>
          </p:cNvSpPr>
          <p:nvPr>
            <p:ph type="title" hasCustomPrompt="1"/>
          </p:nvPr>
        </p:nvSpPr>
        <p:spPr>
          <a:xfrm>
            <a:off x="363870" y="367599"/>
            <a:ext cx="10989930" cy="544512"/>
          </a:xfrm>
        </p:spPr>
        <p:txBody>
          <a:bodyPr>
            <a:normAutofit/>
          </a:bodyPr>
          <a:lstStyle>
            <a:lvl1pPr>
              <a:defRPr sz="3200" b="1">
                <a:solidFill>
                  <a:srgbClr val="575756"/>
                </a:solidFill>
                <a:latin typeface="+mn-lt"/>
              </a:defRPr>
            </a:lvl1pPr>
          </a:lstStyle>
          <a:p>
            <a:r>
              <a:rPr lang="fr-FR"/>
              <a:t>MODIFIEZ LE STYLE DU TITRE</a:t>
            </a:r>
          </a:p>
        </p:txBody>
      </p:sp>
      <p:sp>
        <p:nvSpPr>
          <p:cNvPr id="3" name="Espace réservé du contenu 2">
            <a:extLst>
              <a:ext uri="{FF2B5EF4-FFF2-40B4-BE49-F238E27FC236}">
                <a16:creationId xmlns:a16="http://schemas.microsoft.com/office/drawing/2014/main" id="{E445A35B-C15B-BEBD-0515-274A8EBA8D9B}"/>
              </a:ext>
            </a:extLst>
          </p:cNvPr>
          <p:cNvSpPr>
            <a:spLocks noGrp="1"/>
          </p:cNvSpPr>
          <p:nvPr>
            <p:ph idx="1"/>
          </p:nvPr>
        </p:nvSpPr>
        <p:spPr/>
        <p:txBody>
          <a:bodyPr/>
          <a:lstStyle>
            <a:lvl1pPr>
              <a:buClr>
                <a:srgbClr val="8CBD56"/>
              </a:buClr>
              <a:defRPr>
                <a:solidFill>
                  <a:srgbClr val="575756"/>
                </a:solidFill>
              </a:defRPr>
            </a:lvl1pPr>
            <a:lvl2pPr>
              <a:buClr>
                <a:srgbClr val="8CBD56"/>
              </a:buClr>
              <a:defRPr>
                <a:solidFill>
                  <a:srgbClr val="575756"/>
                </a:solidFill>
              </a:defRPr>
            </a:lvl2pPr>
            <a:lvl3pPr>
              <a:buClr>
                <a:srgbClr val="8CBD56"/>
              </a:buClr>
              <a:defRPr>
                <a:solidFill>
                  <a:srgbClr val="575756"/>
                </a:solidFill>
              </a:defRPr>
            </a:lvl3pPr>
            <a:lvl4pPr>
              <a:buClr>
                <a:srgbClr val="8CBD56"/>
              </a:buClr>
              <a:defRPr>
                <a:solidFill>
                  <a:srgbClr val="575756"/>
                </a:solidFill>
              </a:defRPr>
            </a:lvl4pPr>
            <a:lvl5pPr>
              <a:buClr>
                <a:srgbClr val="8CBD56"/>
              </a:buClr>
              <a:defRPr>
                <a:solidFill>
                  <a:srgbClr val="575756"/>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2BE439A-67B2-0713-ABB7-6D0AF044C903}"/>
              </a:ext>
            </a:extLst>
          </p:cNvPr>
          <p:cNvSpPr>
            <a:spLocks noGrp="1"/>
          </p:cNvSpPr>
          <p:nvPr>
            <p:ph type="dt" sz="half" idx="10"/>
          </p:nvPr>
        </p:nvSpPr>
        <p:spPr/>
        <p:txBody>
          <a:bodyPr/>
          <a:lstStyle/>
          <a:p>
            <a:fld id="{E11B5C4B-625B-4321-BE51-74D0CB651E16}" type="datetime1">
              <a:rPr lang="fr-FR" smtClean="0"/>
              <a:t>21/03/2025</a:t>
            </a:fld>
            <a:endParaRPr lang="fr-FR"/>
          </a:p>
        </p:txBody>
      </p:sp>
      <p:sp>
        <p:nvSpPr>
          <p:cNvPr id="5" name="Espace réservé du pied de page 4">
            <a:extLst>
              <a:ext uri="{FF2B5EF4-FFF2-40B4-BE49-F238E27FC236}">
                <a16:creationId xmlns:a16="http://schemas.microsoft.com/office/drawing/2014/main" id="{BC0882AC-D06C-5F48-8619-099958EEA0E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99BE50-E246-525B-6DF6-795E83BEC7CF}"/>
              </a:ext>
            </a:extLst>
          </p:cNvPr>
          <p:cNvSpPr>
            <a:spLocks noGrp="1"/>
          </p:cNvSpPr>
          <p:nvPr>
            <p:ph type="sldNum" sz="quarter" idx="12"/>
          </p:nvPr>
        </p:nvSpPr>
        <p:spPr>
          <a:xfrm>
            <a:off x="9338914" y="6356347"/>
            <a:ext cx="2743200" cy="365125"/>
          </a:xfrm>
        </p:spPr>
        <p:txBody>
          <a:bodyPr/>
          <a:lstStyle>
            <a:lvl1pPr>
              <a:defRPr b="1">
                <a:solidFill>
                  <a:schemeClr val="bg1"/>
                </a:solidFill>
              </a:defRPr>
            </a:lvl1pPr>
          </a:lstStyle>
          <a:p>
            <a:fld id="{2B96ECA3-19B4-40B5-B651-E252F6AEA781}" type="slidenum">
              <a:rPr lang="fr-FR" smtClean="0"/>
              <a:pPr/>
              <a:t>‹N°›</a:t>
            </a:fld>
            <a:endParaRPr lang="fr-FR"/>
          </a:p>
        </p:txBody>
      </p:sp>
      <p:cxnSp>
        <p:nvCxnSpPr>
          <p:cNvPr id="7" name="Connecteur droit 6">
            <a:extLst>
              <a:ext uri="{FF2B5EF4-FFF2-40B4-BE49-F238E27FC236}">
                <a16:creationId xmlns:a16="http://schemas.microsoft.com/office/drawing/2014/main" id="{95C543EF-E53B-F1E7-B4E2-4F320511664E}"/>
              </a:ext>
              <a:ext uri="{C183D7F6-B498-43B3-948B-1728B52AA6E4}">
                <adec:decorative xmlns:adec="http://schemas.microsoft.com/office/drawing/2017/decorative" val="0"/>
              </a:ext>
            </a:extLst>
          </p:cNvPr>
          <p:cNvCxnSpPr>
            <a:cxnSpLocks/>
          </p:cNvCxnSpPr>
          <p:nvPr/>
        </p:nvCxnSpPr>
        <p:spPr>
          <a:xfrm>
            <a:off x="0" y="-78059"/>
            <a:ext cx="0" cy="1111947"/>
          </a:xfrm>
          <a:prstGeom prst="line">
            <a:avLst/>
          </a:prstGeom>
          <a:ln w="508000" cap="rnd">
            <a:gradFill>
              <a:gsLst>
                <a:gs pos="0">
                  <a:srgbClr val="007893"/>
                </a:gs>
                <a:gs pos="100000">
                  <a:srgbClr val="8CBD56"/>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8" name="Groupe 7">
            <a:extLst>
              <a:ext uri="{FF2B5EF4-FFF2-40B4-BE49-F238E27FC236}">
                <a16:creationId xmlns:a16="http://schemas.microsoft.com/office/drawing/2014/main" id="{16395CA7-300F-63FB-6EE5-2E55A1F75A04}"/>
              </a:ext>
            </a:extLst>
          </p:cNvPr>
          <p:cNvGrpSpPr/>
          <p:nvPr userDrawn="1"/>
        </p:nvGrpSpPr>
        <p:grpSpPr>
          <a:xfrm>
            <a:off x="11337117" y="110890"/>
            <a:ext cx="754522" cy="783438"/>
            <a:chOff x="10615859" y="743723"/>
            <a:chExt cx="754522" cy="783438"/>
          </a:xfrm>
        </p:grpSpPr>
        <p:pic>
          <p:nvPicPr>
            <p:cNvPr id="9" name="Image 8">
              <a:extLst>
                <a:ext uri="{FF2B5EF4-FFF2-40B4-BE49-F238E27FC236}">
                  <a16:creationId xmlns:a16="http://schemas.microsoft.com/office/drawing/2014/main" id="{5A32998E-6B7B-0DD0-FD19-95C5346D3881}"/>
                </a:ext>
              </a:extLst>
            </p:cNvPr>
            <p:cNvPicPr>
              <a:picLocks noChangeAspect="1"/>
            </p:cNvPicPr>
            <p:nvPr/>
          </p:nvPicPr>
          <p:blipFill>
            <a:blip r:embed="rId3"/>
            <a:stretch>
              <a:fillRect/>
            </a:stretch>
          </p:blipFill>
          <p:spPr>
            <a:xfrm>
              <a:off x="10615859" y="866132"/>
              <a:ext cx="737941" cy="661029"/>
            </a:xfrm>
            <a:prstGeom prst="rect">
              <a:avLst/>
            </a:prstGeom>
          </p:spPr>
        </p:pic>
        <p:pic>
          <p:nvPicPr>
            <p:cNvPr id="12" name="Image 11">
              <a:extLst>
                <a:ext uri="{FF2B5EF4-FFF2-40B4-BE49-F238E27FC236}">
                  <a16:creationId xmlns:a16="http://schemas.microsoft.com/office/drawing/2014/main" id="{AD7D59E6-2B04-67A6-0F76-D8056C604454}"/>
                </a:ext>
              </a:extLst>
            </p:cNvPr>
            <p:cNvPicPr>
              <a:picLocks noChangeAspect="1"/>
            </p:cNvPicPr>
            <p:nvPr/>
          </p:nvPicPr>
          <p:blipFill>
            <a:blip r:embed="rId4"/>
            <a:stretch>
              <a:fillRect/>
            </a:stretch>
          </p:blipFill>
          <p:spPr>
            <a:xfrm rot="1555568">
              <a:off x="11031637" y="743723"/>
              <a:ext cx="338744" cy="390138"/>
            </a:xfrm>
            <a:prstGeom prst="rect">
              <a:avLst/>
            </a:prstGeom>
          </p:spPr>
        </p:pic>
      </p:grpSp>
      <p:pic>
        <p:nvPicPr>
          <p:cNvPr id="16" name="Image 15" descr="Une image contenant Graphique, graphisme, capture d’écran, Police&#10;&#10;Description générée automatiquement">
            <a:extLst>
              <a:ext uri="{FF2B5EF4-FFF2-40B4-BE49-F238E27FC236}">
                <a16:creationId xmlns:a16="http://schemas.microsoft.com/office/drawing/2014/main" id="{3B2A8AA6-DF57-4FBB-9C89-0C34199DD22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200108" y="6255920"/>
            <a:ext cx="1484546" cy="565979"/>
          </a:xfrm>
          <a:prstGeom prst="rect">
            <a:avLst/>
          </a:prstGeom>
        </p:spPr>
      </p:pic>
    </p:spTree>
    <p:extLst>
      <p:ext uri="{BB962C8B-B14F-4D97-AF65-F5344CB8AC3E}">
        <p14:creationId xmlns:p14="http://schemas.microsoft.com/office/powerpoint/2010/main" val="1652286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DA0E50A-C4C4-498F-26D7-28C7E24C4619}"/>
              </a:ext>
            </a:extLst>
          </p:cNvPr>
          <p:cNvPicPr>
            <a:picLocks noChangeAspect="1"/>
          </p:cNvPicPr>
          <p:nvPr userDrawn="1"/>
        </p:nvPicPr>
        <p:blipFill>
          <a:blip r:embed="rId2"/>
          <a:stretch>
            <a:fillRect/>
          </a:stretch>
        </p:blipFill>
        <p:spPr>
          <a:xfrm>
            <a:off x="9012480" y="6290955"/>
            <a:ext cx="1291911" cy="548196"/>
          </a:xfrm>
          <a:prstGeom prst="rect">
            <a:avLst/>
          </a:prstGeom>
        </p:spPr>
      </p:pic>
      <p:cxnSp>
        <p:nvCxnSpPr>
          <p:cNvPr id="7" name="Connecteur droit 6">
            <a:extLst>
              <a:ext uri="{FF2B5EF4-FFF2-40B4-BE49-F238E27FC236}">
                <a16:creationId xmlns:a16="http://schemas.microsoft.com/office/drawing/2014/main" id="{77805FD8-C46E-6D33-B6DB-29F6D1DA851C}"/>
              </a:ext>
              <a:ext uri="{C183D7F6-B498-43B3-948B-1728B52AA6E4}">
                <adec:decorative xmlns:adec="http://schemas.microsoft.com/office/drawing/2017/decorative" val="0"/>
              </a:ext>
            </a:extLst>
          </p:cNvPr>
          <p:cNvCxnSpPr>
            <a:cxnSpLocks/>
          </p:cNvCxnSpPr>
          <p:nvPr/>
        </p:nvCxnSpPr>
        <p:spPr>
          <a:xfrm>
            <a:off x="11825868" y="6538910"/>
            <a:ext cx="960863" cy="0"/>
          </a:xfrm>
          <a:prstGeom prst="line">
            <a:avLst/>
          </a:prstGeom>
          <a:ln w="381000" cap="rnd">
            <a:solidFill>
              <a:srgbClr val="007893"/>
            </a:solidFill>
            <a:round/>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6A160A89-8F6B-CE5A-7D59-89BAF8615680}"/>
              </a:ext>
            </a:extLst>
          </p:cNvPr>
          <p:cNvSpPr>
            <a:spLocks noGrp="1"/>
          </p:cNvSpPr>
          <p:nvPr>
            <p:ph type="title" hasCustomPrompt="1"/>
          </p:nvPr>
        </p:nvSpPr>
        <p:spPr>
          <a:xfrm>
            <a:off x="774622" y="951455"/>
            <a:ext cx="5613555" cy="2852737"/>
          </a:xfrm>
        </p:spPr>
        <p:txBody>
          <a:bodyPr anchor="b"/>
          <a:lstStyle>
            <a:lvl1pPr>
              <a:defRPr sz="6000"/>
            </a:lvl1pPr>
          </a:lstStyle>
          <a:p>
            <a:r>
              <a:rPr lang="fr-FR"/>
              <a:t>TITRE</a:t>
            </a:r>
          </a:p>
        </p:txBody>
      </p:sp>
      <p:sp>
        <p:nvSpPr>
          <p:cNvPr id="3" name="Espace réservé du texte 2">
            <a:extLst>
              <a:ext uri="{FF2B5EF4-FFF2-40B4-BE49-F238E27FC236}">
                <a16:creationId xmlns:a16="http://schemas.microsoft.com/office/drawing/2014/main" id="{0B7E95C7-DA33-5768-435F-518A8A54BC05}"/>
              </a:ext>
            </a:extLst>
          </p:cNvPr>
          <p:cNvSpPr>
            <a:spLocks noGrp="1"/>
          </p:cNvSpPr>
          <p:nvPr>
            <p:ph type="body" idx="1" hasCustomPrompt="1"/>
          </p:nvPr>
        </p:nvSpPr>
        <p:spPr>
          <a:xfrm>
            <a:off x="762155" y="3878902"/>
            <a:ext cx="10515600" cy="1500187"/>
          </a:xfrm>
        </p:spPr>
        <p:txBody>
          <a:bodyPr>
            <a:normAutofit/>
          </a:bodyPr>
          <a:lstStyle>
            <a:lvl1pPr marL="0" indent="0">
              <a:buNone/>
              <a:defRPr sz="2800">
                <a:solidFill>
                  <a:srgbClr val="57575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SOUS-TITRE </a:t>
            </a:r>
          </a:p>
        </p:txBody>
      </p:sp>
      <p:sp>
        <p:nvSpPr>
          <p:cNvPr id="4" name="Espace réservé de la date 3">
            <a:extLst>
              <a:ext uri="{FF2B5EF4-FFF2-40B4-BE49-F238E27FC236}">
                <a16:creationId xmlns:a16="http://schemas.microsoft.com/office/drawing/2014/main" id="{17AB5519-3E56-12F0-A6CB-D0B9DA89F753}"/>
              </a:ext>
            </a:extLst>
          </p:cNvPr>
          <p:cNvSpPr>
            <a:spLocks noGrp="1"/>
          </p:cNvSpPr>
          <p:nvPr>
            <p:ph type="dt" sz="half" idx="10"/>
          </p:nvPr>
        </p:nvSpPr>
        <p:spPr/>
        <p:txBody>
          <a:bodyPr/>
          <a:lstStyle/>
          <a:p>
            <a:fld id="{5FB2C7D5-176F-4F23-88A3-7FE054E7CB4D}" type="datetime1">
              <a:rPr lang="fr-FR" smtClean="0"/>
              <a:t>21/03/2025</a:t>
            </a:fld>
            <a:endParaRPr lang="fr-FR"/>
          </a:p>
        </p:txBody>
      </p:sp>
      <p:sp>
        <p:nvSpPr>
          <p:cNvPr id="5" name="Espace réservé du pied de page 4">
            <a:extLst>
              <a:ext uri="{FF2B5EF4-FFF2-40B4-BE49-F238E27FC236}">
                <a16:creationId xmlns:a16="http://schemas.microsoft.com/office/drawing/2014/main" id="{A042CDFA-B0C9-E773-B4DD-4331F8B004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D528E4-6EB1-FFBE-DDCB-40C9F08FADFA}"/>
              </a:ext>
            </a:extLst>
          </p:cNvPr>
          <p:cNvSpPr>
            <a:spLocks noGrp="1"/>
          </p:cNvSpPr>
          <p:nvPr>
            <p:ph type="sldNum" sz="quarter" idx="12"/>
          </p:nvPr>
        </p:nvSpPr>
        <p:spPr>
          <a:xfrm>
            <a:off x="9336262" y="6356347"/>
            <a:ext cx="2743200" cy="365125"/>
          </a:xfrm>
        </p:spPr>
        <p:txBody>
          <a:bodyPr/>
          <a:lstStyle>
            <a:lvl1pPr>
              <a:defRPr b="1">
                <a:solidFill>
                  <a:schemeClr val="bg1"/>
                </a:solidFill>
              </a:defRPr>
            </a:lvl1pPr>
          </a:lstStyle>
          <a:p>
            <a:fld id="{431250F5-6109-44B0-92A6-FC105553EBB0}" type="slidenum">
              <a:rPr lang="fr-FR" smtClean="0"/>
              <a:pPr/>
              <a:t>‹N°›</a:t>
            </a:fld>
            <a:endParaRPr lang="fr-FR"/>
          </a:p>
        </p:txBody>
      </p:sp>
      <p:cxnSp>
        <p:nvCxnSpPr>
          <p:cNvPr id="9" name="Connecteur droit 8">
            <a:extLst>
              <a:ext uri="{FF2B5EF4-FFF2-40B4-BE49-F238E27FC236}">
                <a16:creationId xmlns:a16="http://schemas.microsoft.com/office/drawing/2014/main" id="{3C294D5E-AAA3-9864-35B0-D0FA9B75A139}"/>
              </a:ext>
            </a:extLst>
          </p:cNvPr>
          <p:cNvCxnSpPr>
            <a:cxnSpLocks/>
          </p:cNvCxnSpPr>
          <p:nvPr/>
        </p:nvCxnSpPr>
        <p:spPr>
          <a:xfrm>
            <a:off x="992578" y="2687221"/>
            <a:ext cx="579743" cy="0"/>
          </a:xfrm>
          <a:prstGeom prst="line">
            <a:avLst/>
          </a:prstGeom>
          <a:ln w="190500" cap="rnd">
            <a:solidFill>
              <a:srgbClr val="007893"/>
            </a:solidFill>
            <a:round/>
          </a:ln>
        </p:spPr>
        <p:style>
          <a:lnRef idx="1">
            <a:schemeClr val="accent1"/>
          </a:lnRef>
          <a:fillRef idx="0">
            <a:schemeClr val="accent1"/>
          </a:fillRef>
          <a:effectRef idx="0">
            <a:schemeClr val="accent1"/>
          </a:effectRef>
          <a:fontRef idx="minor">
            <a:schemeClr val="tx1"/>
          </a:fontRef>
        </p:style>
      </p:cxnSp>
      <p:cxnSp>
        <p:nvCxnSpPr>
          <p:cNvPr id="12" name="Connecteur droit 11">
            <a:extLst>
              <a:ext uri="{FF2B5EF4-FFF2-40B4-BE49-F238E27FC236}">
                <a16:creationId xmlns:a16="http://schemas.microsoft.com/office/drawing/2014/main" id="{FA12D125-9873-090F-9E30-50DD1D010909}"/>
              </a:ext>
              <a:ext uri="{C183D7F6-B498-43B3-948B-1728B52AA6E4}">
                <adec:decorative xmlns:adec="http://schemas.microsoft.com/office/drawing/2017/decorative" val="0"/>
              </a:ext>
            </a:extLst>
          </p:cNvPr>
          <p:cNvCxnSpPr>
            <a:cxnSpLocks/>
          </p:cNvCxnSpPr>
          <p:nvPr/>
        </p:nvCxnSpPr>
        <p:spPr>
          <a:xfrm>
            <a:off x="0" y="-78059"/>
            <a:ext cx="0" cy="4438186"/>
          </a:xfrm>
          <a:prstGeom prst="line">
            <a:avLst/>
          </a:prstGeom>
          <a:ln w="508000" cap="rnd">
            <a:gradFill>
              <a:gsLst>
                <a:gs pos="0">
                  <a:srgbClr val="007893"/>
                </a:gs>
                <a:gs pos="100000">
                  <a:srgbClr val="8CBD56"/>
                </a:gs>
              </a:gsLst>
              <a:lin ang="5400000" scaled="1"/>
            </a:gradFill>
            <a:round/>
          </a:ln>
        </p:spPr>
        <p:style>
          <a:lnRef idx="1">
            <a:schemeClr val="accent1"/>
          </a:lnRef>
          <a:fillRef idx="0">
            <a:schemeClr val="accent1"/>
          </a:fillRef>
          <a:effectRef idx="0">
            <a:schemeClr val="accent1"/>
          </a:effectRef>
          <a:fontRef idx="minor">
            <a:schemeClr val="tx1"/>
          </a:fontRef>
        </p:style>
      </p:cxnSp>
      <p:pic>
        <p:nvPicPr>
          <p:cNvPr id="13" name="Image 12" descr="Une image contenant Graphique, graphisme, capture d’écran, Police&#10;&#10;Description générée automatiquement">
            <a:extLst>
              <a:ext uri="{FF2B5EF4-FFF2-40B4-BE49-F238E27FC236}">
                <a16:creationId xmlns:a16="http://schemas.microsoft.com/office/drawing/2014/main" id="{CF704C95-13CE-CEC9-D9E5-683C2C5183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00108" y="6255920"/>
            <a:ext cx="1484546" cy="565979"/>
          </a:xfrm>
          <a:prstGeom prst="rect">
            <a:avLst/>
          </a:prstGeom>
        </p:spPr>
      </p:pic>
    </p:spTree>
    <p:extLst>
      <p:ext uri="{BB962C8B-B14F-4D97-AF65-F5344CB8AC3E}">
        <p14:creationId xmlns:p14="http://schemas.microsoft.com/office/powerpoint/2010/main" val="2845218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F8251D-4195-BEEA-1402-20FB785736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037155E-6BC0-35CD-C1F1-E2FFA258A5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BBE9955-6444-FB19-E266-EDC0F5B08856}"/>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3F704F-3477-2E82-82F3-EF8E9144AA7D}"/>
              </a:ext>
            </a:extLst>
          </p:cNvPr>
          <p:cNvSpPr>
            <a:spLocks noGrp="1"/>
          </p:cNvSpPr>
          <p:nvPr>
            <p:ph type="dt" sz="half" idx="10"/>
          </p:nvPr>
        </p:nvSpPr>
        <p:spPr/>
        <p:txBody>
          <a:bodyPr/>
          <a:lstStyle/>
          <a:p>
            <a:fld id="{B0968039-5FD7-4280-97CB-0F6588A2FFE0}" type="datetime1">
              <a:rPr lang="fr-FR" smtClean="0"/>
              <a:t>21/03/2025</a:t>
            </a:fld>
            <a:endParaRPr lang="fr-FR"/>
          </a:p>
        </p:txBody>
      </p:sp>
      <p:sp>
        <p:nvSpPr>
          <p:cNvPr id="6" name="Espace réservé du pied de page 5">
            <a:extLst>
              <a:ext uri="{FF2B5EF4-FFF2-40B4-BE49-F238E27FC236}">
                <a16:creationId xmlns:a16="http://schemas.microsoft.com/office/drawing/2014/main" id="{EDAA20AB-0EAE-B1E4-C1F7-45DD287BD71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3D2E376-5EBE-DE66-2048-D8C703316DE9}"/>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1739773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D889F9A-A9FD-9A54-A69D-EF49FB71058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75923080-3FCB-5F18-B0F6-BC00CD132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4A5EC2E-96B1-1184-68B6-A53C048C6E8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905E945-4E64-3211-DD48-97C89E1B5D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E8E8667-3748-A790-EA4A-21AA7CD7CE2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4DA87DC-2E7E-7FF6-1B1B-2C333FBBC3D2}"/>
              </a:ext>
            </a:extLst>
          </p:cNvPr>
          <p:cNvSpPr>
            <a:spLocks noGrp="1"/>
          </p:cNvSpPr>
          <p:nvPr>
            <p:ph type="dt" sz="half" idx="10"/>
          </p:nvPr>
        </p:nvSpPr>
        <p:spPr/>
        <p:txBody>
          <a:bodyPr/>
          <a:lstStyle/>
          <a:p>
            <a:fld id="{EE75D298-383D-4986-83F0-28399C73F260}" type="datetime1">
              <a:rPr lang="fr-FR" smtClean="0"/>
              <a:t>21/03/2025</a:t>
            </a:fld>
            <a:endParaRPr lang="fr-FR"/>
          </a:p>
        </p:txBody>
      </p:sp>
      <p:sp>
        <p:nvSpPr>
          <p:cNvPr id="8" name="Espace réservé du pied de page 7">
            <a:extLst>
              <a:ext uri="{FF2B5EF4-FFF2-40B4-BE49-F238E27FC236}">
                <a16:creationId xmlns:a16="http://schemas.microsoft.com/office/drawing/2014/main" id="{857E880B-D8AB-99AC-A252-D11EF42B2E2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CCB12F5-75ED-DE03-13B2-934668939CF3}"/>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1760233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09D0C2-BBB6-4148-D9A6-AE3CAE74AE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7B9E182-0F5F-EA16-3F52-9EEAEA0034EC}"/>
              </a:ext>
            </a:extLst>
          </p:cNvPr>
          <p:cNvSpPr>
            <a:spLocks noGrp="1"/>
          </p:cNvSpPr>
          <p:nvPr>
            <p:ph type="dt" sz="half" idx="10"/>
          </p:nvPr>
        </p:nvSpPr>
        <p:spPr/>
        <p:txBody>
          <a:bodyPr/>
          <a:lstStyle/>
          <a:p>
            <a:fld id="{7206B1A6-7316-4742-914C-B69F8EDFFBD0}" type="datetime1">
              <a:rPr lang="fr-FR" smtClean="0"/>
              <a:t>21/03/2025</a:t>
            </a:fld>
            <a:endParaRPr lang="fr-FR"/>
          </a:p>
        </p:txBody>
      </p:sp>
      <p:sp>
        <p:nvSpPr>
          <p:cNvPr id="4" name="Espace réservé du pied de page 3">
            <a:extLst>
              <a:ext uri="{FF2B5EF4-FFF2-40B4-BE49-F238E27FC236}">
                <a16:creationId xmlns:a16="http://schemas.microsoft.com/office/drawing/2014/main" id="{DFB5FD72-A404-9C3E-9212-467CD56137A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A129218-9BB0-7610-7AA8-17788DDD29EB}"/>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963006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BE6D-7F7C-1CBC-6480-55832305A6F5}"/>
              </a:ext>
            </a:extLst>
          </p:cNvPr>
          <p:cNvSpPr>
            <a:spLocks noGrp="1"/>
          </p:cNvSpPr>
          <p:nvPr>
            <p:ph type="dt" sz="half" idx="10"/>
          </p:nvPr>
        </p:nvSpPr>
        <p:spPr/>
        <p:txBody>
          <a:bodyPr/>
          <a:lstStyle/>
          <a:p>
            <a:fld id="{44F1DE70-D26A-4FB7-8BA5-06970B2D64F6}" type="datetime1">
              <a:rPr lang="fr-FR" smtClean="0"/>
              <a:t>21/03/2025</a:t>
            </a:fld>
            <a:endParaRPr lang="fr-FR"/>
          </a:p>
        </p:txBody>
      </p:sp>
      <p:sp>
        <p:nvSpPr>
          <p:cNvPr id="3" name="Espace réservé du pied de page 2">
            <a:extLst>
              <a:ext uri="{FF2B5EF4-FFF2-40B4-BE49-F238E27FC236}">
                <a16:creationId xmlns:a16="http://schemas.microsoft.com/office/drawing/2014/main" id="{F15F3CBD-02AD-C477-EA7F-8238D82A6038}"/>
              </a:ext>
            </a:extLst>
          </p:cNvPr>
          <p:cNvSpPr>
            <a:spLocks noGrp="1"/>
          </p:cNvSpPr>
          <p:nvPr>
            <p:ph type="ftr" sz="quarter" idx="11"/>
          </p:nvPr>
        </p:nvSpPr>
        <p:spPr/>
        <p:txBody>
          <a:bodyPr/>
          <a:lstStyle/>
          <a:p>
            <a:endParaRPr lang="fr-FR"/>
          </a:p>
        </p:txBody>
      </p:sp>
      <p:cxnSp>
        <p:nvCxnSpPr>
          <p:cNvPr id="6" name="Connecteur droit 5">
            <a:extLst>
              <a:ext uri="{FF2B5EF4-FFF2-40B4-BE49-F238E27FC236}">
                <a16:creationId xmlns:a16="http://schemas.microsoft.com/office/drawing/2014/main" id="{F8AF0229-E31E-F1D0-723C-A02FD2A93B9E}"/>
              </a:ext>
              <a:ext uri="{C183D7F6-B498-43B3-948B-1728B52AA6E4}">
                <adec:decorative xmlns:adec="http://schemas.microsoft.com/office/drawing/2017/decorative" val="0"/>
              </a:ext>
            </a:extLst>
          </p:cNvPr>
          <p:cNvCxnSpPr>
            <a:cxnSpLocks/>
          </p:cNvCxnSpPr>
          <p:nvPr/>
        </p:nvCxnSpPr>
        <p:spPr>
          <a:xfrm>
            <a:off x="12191789" y="5943755"/>
            <a:ext cx="0" cy="1014606"/>
          </a:xfrm>
          <a:prstGeom prst="line">
            <a:avLst/>
          </a:prstGeom>
          <a:ln w="508000" cap="rnd">
            <a:gradFill>
              <a:gsLst>
                <a:gs pos="0">
                  <a:srgbClr val="007893"/>
                </a:gs>
                <a:gs pos="100000">
                  <a:srgbClr val="8CBD56"/>
                </a:gs>
              </a:gsLst>
              <a:lin ang="5400000" scaled="1"/>
            </a:gradFill>
            <a:round/>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89E3110E-1005-5C5D-FDAF-85FA06FB0BE2}"/>
              </a:ext>
            </a:extLst>
          </p:cNvPr>
          <p:cNvSpPr txBox="1"/>
          <p:nvPr/>
        </p:nvSpPr>
        <p:spPr>
          <a:xfrm>
            <a:off x="5518925" y="5459591"/>
            <a:ext cx="6183350" cy="1261884"/>
          </a:xfrm>
          <a:prstGeom prst="rect">
            <a:avLst/>
          </a:prstGeom>
          <a:noFill/>
        </p:spPr>
        <p:txBody>
          <a:bodyPr wrap="square">
            <a:spAutoFit/>
          </a:bodyPr>
          <a:lstStyle/>
          <a:p>
            <a:pPr algn="l"/>
            <a:endParaRPr lang="fr-FR" sz="1200" b="0" i="0" u="none" strike="noStrike" baseline="0">
              <a:solidFill>
                <a:srgbClr val="000000"/>
              </a:solidFill>
              <a:latin typeface="Quicksand" pitchFamily="2" charset="0"/>
            </a:endParaRPr>
          </a:p>
          <a:p>
            <a:pPr algn="r"/>
            <a:r>
              <a:rPr lang="fr-FR" sz="1600" b="1" i="0" u="none" strike="noStrike" baseline="0">
                <a:solidFill>
                  <a:srgbClr val="007792"/>
                </a:solidFill>
                <a:latin typeface="Quicksand" pitchFamily="2" charset="0"/>
              </a:rPr>
              <a:t>Ar </a:t>
            </a:r>
            <a:r>
              <a:rPr lang="fr-FR" sz="1600" b="1" i="0" u="none" strike="noStrike" baseline="0" err="1">
                <a:solidFill>
                  <a:srgbClr val="007792"/>
                </a:solidFill>
                <a:latin typeface="Quicksand" pitchFamily="2" charset="0"/>
              </a:rPr>
              <a:t>vro</a:t>
            </a:r>
            <a:r>
              <a:rPr lang="fr-FR" sz="1600" b="1" i="0" u="none" strike="noStrike" baseline="0">
                <a:solidFill>
                  <a:srgbClr val="007792"/>
                </a:solidFill>
                <a:latin typeface="Quicksand" pitchFamily="2" charset="0"/>
              </a:rPr>
              <a:t> Energies </a:t>
            </a:r>
            <a:r>
              <a:rPr lang="fr-FR" sz="1600" b="1" i="0" u="none" strike="noStrike" baseline="0">
                <a:solidFill>
                  <a:srgbClr val="92D050"/>
                </a:solidFill>
                <a:latin typeface="Quicksand" pitchFamily="2" charset="0"/>
              </a:rPr>
              <a:t>•</a:t>
            </a:r>
            <a:r>
              <a:rPr lang="fr-FR" sz="1600" b="1" i="0" u="none" strike="noStrike" baseline="0">
                <a:solidFill>
                  <a:srgbClr val="007792"/>
                </a:solidFill>
                <a:latin typeface="Quicksand" pitchFamily="2" charset="0"/>
              </a:rPr>
              <a:t> </a:t>
            </a:r>
            <a:r>
              <a:rPr lang="fr-FR" sz="1600" b="1" i="0" u="none" strike="noStrike" baseline="0" err="1">
                <a:solidFill>
                  <a:srgbClr val="007792"/>
                </a:solidFill>
                <a:latin typeface="Quicksand" pitchFamily="2" charset="0"/>
              </a:rPr>
              <a:t>Quénéa</a:t>
            </a:r>
            <a:br>
              <a:rPr lang="fr-FR" sz="1600" b="1" i="0" u="none" strike="noStrike" baseline="0">
                <a:solidFill>
                  <a:srgbClr val="007792"/>
                </a:solidFill>
                <a:latin typeface="Quicksand" pitchFamily="2" charset="0"/>
              </a:rPr>
            </a:br>
            <a:r>
              <a:rPr lang="fr-FR" sz="1600" b="0" i="0" u="none" strike="noStrike" baseline="0">
                <a:solidFill>
                  <a:srgbClr val="007792"/>
                </a:solidFill>
                <a:latin typeface="Quicksand" pitchFamily="2" charset="0"/>
              </a:rPr>
              <a:t>14 place du Champ de Foire</a:t>
            </a:r>
            <a:r>
              <a:rPr lang="fr-FR" sz="1600" b="0" i="0" u="none" strike="noStrike" baseline="0">
                <a:solidFill>
                  <a:srgbClr val="92D050"/>
                </a:solidFill>
                <a:latin typeface="Quicksand" pitchFamily="2" charset="0"/>
              </a:rPr>
              <a:t> </a:t>
            </a:r>
            <a:r>
              <a:rPr lang="fr-FR" sz="1600" b="0" i="0" u="none" strike="noStrike" baseline="0">
                <a:solidFill>
                  <a:srgbClr val="92D050"/>
                </a:solidFill>
                <a:latin typeface="Quicksand Light" pitchFamily="2" charset="0"/>
              </a:rPr>
              <a:t>•</a:t>
            </a:r>
            <a:r>
              <a:rPr lang="fr-FR" sz="1600" b="0" i="0" u="none" strike="noStrike" baseline="0">
                <a:solidFill>
                  <a:srgbClr val="92D050"/>
                </a:solidFill>
                <a:latin typeface="Quicksand" pitchFamily="2" charset="0"/>
              </a:rPr>
              <a:t> </a:t>
            </a:r>
            <a:r>
              <a:rPr lang="fr-FR" sz="1600" b="0" i="0" u="none" strike="noStrike" baseline="0">
                <a:solidFill>
                  <a:srgbClr val="007792"/>
                </a:solidFill>
                <a:latin typeface="Quicksand" pitchFamily="2" charset="0"/>
              </a:rPr>
              <a:t> 29270 Carhaix </a:t>
            </a:r>
            <a:br>
              <a:rPr lang="fr-FR" sz="1600" b="1" i="0" u="none" strike="noStrike" baseline="0">
                <a:solidFill>
                  <a:srgbClr val="007792"/>
                </a:solidFill>
                <a:latin typeface="Quicksand" pitchFamily="2" charset="0"/>
              </a:rPr>
            </a:br>
            <a:r>
              <a:rPr lang="fr-FR" sz="1600" b="0" i="0" u="none" strike="noStrike" baseline="0">
                <a:solidFill>
                  <a:srgbClr val="007792"/>
                </a:solidFill>
                <a:latin typeface="Quicksand" pitchFamily="2" charset="0"/>
              </a:rPr>
              <a:t>TÉL. 02 98 99 47 62 </a:t>
            </a:r>
            <a:r>
              <a:rPr lang="fr-FR" sz="1600" b="0" i="0" u="none" strike="noStrike" baseline="0">
                <a:solidFill>
                  <a:srgbClr val="92D050"/>
                </a:solidFill>
                <a:latin typeface="Quicksand" pitchFamily="2" charset="0"/>
              </a:rPr>
              <a:t>•</a:t>
            </a:r>
            <a:r>
              <a:rPr lang="fr-FR" sz="1600" b="0" i="0" u="none" strike="noStrike" baseline="0">
                <a:solidFill>
                  <a:srgbClr val="007792"/>
                </a:solidFill>
                <a:latin typeface="Quicksand" pitchFamily="2" charset="0"/>
              </a:rPr>
              <a:t> </a:t>
            </a:r>
            <a:r>
              <a:rPr lang="fr-FR" sz="1600" b="0" i="0" u="none" strike="noStrike" baseline="0">
                <a:solidFill>
                  <a:srgbClr val="007792"/>
                </a:solidFill>
                <a:latin typeface="Quicksand" pitchFamily="2" charset="0"/>
                <a:hlinkClick r:id="rId2"/>
              </a:rPr>
              <a:t>infos@arvro-energies.fr</a:t>
            </a:r>
            <a:r>
              <a:rPr lang="fr-FR" sz="1600" b="0" i="0" u="none" strike="noStrike" baseline="0">
                <a:solidFill>
                  <a:srgbClr val="92D050"/>
                </a:solidFill>
                <a:latin typeface="Quicksand" pitchFamily="2" charset="0"/>
              </a:rPr>
              <a:t> </a:t>
            </a:r>
            <a:br>
              <a:rPr lang="fr-FR" sz="1600" b="0" i="0" u="none" strike="noStrike" baseline="0">
                <a:solidFill>
                  <a:srgbClr val="92D050"/>
                </a:solidFill>
                <a:latin typeface="Quicksand" pitchFamily="2" charset="0"/>
              </a:rPr>
            </a:br>
            <a:r>
              <a:rPr lang="fr-FR" sz="1600" b="1" i="0" u="none" strike="noStrike" baseline="0">
                <a:solidFill>
                  <a:srgbClr val="007792"/>
                </a:solidFill>
                <a:latin typeface="Quicksand" pitchFamily="2" charset="0"/>
              </a:rPr>
              <a:t>www.arvro-energies.fr</a:t>
            </a:r>
            <a:endParaRPr lang="fr-FR" sz="1600" b="1" i="0" u="none" strike="noStrike" baseline="0">
              <a:solidFill>
                <a:srgbClr val="000000"/>
              </a:solidFill>
              <a:latin typeface="Quicksand" pitchFamily="2" charset="0"/>
            </a:endParaRPr>
          </a:p>
        </p:txBody>
      </p:sp>
      <p:pic>
        <p:nvPicPr>
          <p:cNvPr id="4" name="Image 3">
            <a:extLst>
              <a:ext uri="{FF2B5EF4-FFF2-40B4-BE49-F238E27FC236}">
                <a16:creationId xmlns:a16="http://schemas.microsoft.com/office/drawing/2014/main" id="{7C9D9B32-30B7-97D1-2EA9-06A12B4606F6}"/>
              </a:ext>
            </a:extLst>
          </p:cNvPr>
          <p:cNvPicPr>
            <a:picLocks noChangeAspect="1"/>
          </p:cNvPicPr>
          <p:nvPr userDrawn="1"/>
        </p:nvPicPr>
        <p:blipFill>
          <a:blip r:embed="rId3"/>
          <a:stretch>
            <a:fillRect/>
          </a:stretch>
        </p:blipFill>
        <p:spPr>
          <a:xfrm>
            <a:off x="7587476" y="3868169"/>
            <a:ext cx="4114800" cy="1746031"/>
          </a:xfrm>
          <a:prstGeom prst="rect">
            <a:avLst/>
          </a:prstGeom>
        </p:spPr>
      </p:pic>
    </p:spTree>
    <p:extLst>
      <p:ext uri="{BB962C8B-B14F-4D97-AF65-F5344CB8AC3E}">
        <p14:creationId xmlns:p14="http://schemas.microsoft.com/office/powerpoint/2010/main" val="218250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ECD45-AFB2-B1F6-73C3-DA4C1F7CA0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FDB1BE0-5E77-9F62-DD68-0F5CF385DD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CECF72B-84F8-1ABC-2934-37C9A6D4A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777E1B-4561-0B39-08DE-956DCE0D8C96}"/>
              </a:ext>
            </a:extLst>
          </p:cNvPr>
          <p:cNvSpPr>
            <a:spLocks noGrp="1"/>
          </p:cNvSpPr>
          <p:nvPr>
            <p:ph type="dt" sz="half" idx="10"/>
          </p:nvPr>
        </p:nvSpPr>
        <p:spPr/>
        <p:txBody>
          <a:bodyPr/>
          <a:lstStyle/>
          <a:p>
            <a:fld id="{511A960E-709E-4069-9071-FF0C203E800F}" type="datetime1">
              <a:rPr lang="fr-FR" smtClean="0"/>
              <a:t>21/03/2025</a:t>
            </a:fld>
            <a:endParaRPr lang="fr-FR"/>
          </a:p>
        </p:txBody>
      </p:sp>
      <p:sp>
        <p:nvSpPr>
          <p:cNvPr id="6" name="Espace réservé du pied de page 5">
            <a:extLst>
              <a:ext uri="{FF2B5EF4-FFF2-40B4-BE49-F238E27FC236}">
                <a16:creationId xmlns:a16="http://schemas.microsoft.com/office/drawing/2014/main" id="{ED29CF4B-5272-C1F3-45F6-93005DB0AED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F67372C-0016-C2B2-BE5F-081327ABDB0B}"/>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77412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ACADCB-389C-74D1-42CB-D278A0C31AC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1A17C36-AC12-C59F-1221-8BE1AD74C6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B3C9AA2A-083C-B500-184D-BA9906C218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1373D68-CA84-C16D-2198-7EE9A1AFF8D4}"/>
              </a:ext>
            </a:extLst>
          </p:cNvPr>
          <p:cNvSpPr>
            <a:spLocks noGrp="1"/>
          </p:cNvSpPr>
          <p:nvPr>
            <p:ph type="dt" sz="half" idx="10"/>
          </p:nvPr>
        </p:nvSpPr>
        <p:spPr/>
        <p:txBody>
          <a:bodyPr/>
          <a:lstStyle/>
          <a:p>
            <a:fld id="{7F2D5D67-FC92-4178-BA39-DF112D6C4BE5}" type="datetime1">
              <a:rPr lang="fr-FR" smtClean="0"/>
              <a:t>21/03/2025</a:t>
            </a:fld>
            <a:endParaRPr lang="fr-FR"/>
          </a:p>
        </p:txBody>
      </p:sp>
      <p:sp>
        <p:nvSpPr>
          <p:cNvPr id="6" name="Espace réservé du pied de page 5">
            <a:extLst>
              <a:ext uri="{FF2B5EF4-FFF2-40B4-BE49-F238E27FC236}">
                <a16:creationId xmlns:a16="http://schemas.microsoft.com/office/drawing/2014/main" id="{3425180D-9343-32FA-7780-F6D3BEA42CF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AFF2411-AD82-2681-49E0-0B971C2361B7}"/>
              </a:ext>
            </a:extLst>
          </p:cNvPr>
          <p:cNvSpPr>
            <a:spLocks noGrp="1"/>
          </p:cNvSpPr>
          <p:nvPr>
            <p:ph type="sldNum" sz="quarter" idx="12"/>
          </p:nvPr>
        </p:nvSpPr>
        <p:spPr/>
        <p:txBody>
          <a:bodyPr/>
          <a:lstStyle/>
          <a:p>
            <a:fld id="{431250F5-6109-44B0-92A6-FC105553EBB0}" type="slidenum">
              <a:rPr lang="fr-FR" smtClean="0"/>
              <a:t>‹N°›</a:t>
            </a:fld>
            <a:endParaRPr lang="fr-FR"/>
          </a:p>
        </p:txBody>
      </p:sp>
    </p:spTree>
    <p:extLst>
      <p:ext uri="{BB962C8B-B14F-4D97-AF65-F5344CB8AC3E}">
        <p14:creationId xmlns:p14="http://schemas.microsoft.com/office/powerpoint/2010/main" val="322573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F5553FC-6068-4934-5B5B-1FAA93B44E8C}"/>
              </a:ext>
            </a:extLst>
          </p:cNvPr>
          <p:cNvSpPr>
            <a:spLocks noGrp="1"/>
          </p:cNvSpPr>
          <p:nvPr>
            <p:ph type="title"/>
          </p:nvPr>
        </p:nvSpPr>
        <p:spPr>
          <a:xfrm>
            <a:off x="336396" y="100206"/>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0A856B1-CD02-17E9-71B4-24C98E2C95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6D08ED8-0423-0C2A-9449-2BB519F43D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DD084D-3645-4E3F-A20C-E641D446AC21}" type="datetime1">
              <a:rPr lang="fr-FR" smtClean="0"/>
              <a:t>21/03/2025</a:t>
            </a:fld>
            <a:endParaRPr lang="fr-FR"/>
          </a:p>
        </p:txBody>
      </p:sp>
      <p:sp>
        <p:nvSpPr>
          <p:cNvPr id="5" name="Espace réservé du pied de page 4">
            <a:extLst>
              <a:ext uri="{FF2B5EF4-FFF2-40B4-BE49-F238E27FC236}">
                <a16:creationId xmlns:a16="http://schemas.microsoft.com/office/drawing/2014/main" id="{0715D300-DD24-6D58-6F4C-E2FBAC580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9CE65A2-A111-C20B-5DAD-E799EE9CD6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250F5-6109-44B0-92A6-FC105553EBB0}" type="slidenum">
              <a:rPr lang="fr-FR" smtClean="0"/>
              <a:t>‹N°›</a:t>
            </a:fld>
            <a:endParaRPr lang="fr-FR"/>
          </a:p>
        </p:txBody>
      </p:sp>
    </p:spTree>
    <p:extLst>
      <p:ext uri="{BB962C8B-B14F-4D97-AF65-F5344CB8AC3E}">
        <p14:creationId xmlns:p14="http://schemas.microsoft.com/office/powerpoint/2010/main" val="4219755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3600" b="1" kern="1200">
          <a:solidFill>
            <a:srgbClr val="575756"/>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8CBD56"/>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8CBD56"/>
        </a:buClr>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8CBD56"/>
        </a:buClr>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sv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5.sv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5.svg"/></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jpe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9.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51.jpe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50.jpe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cid:image008.png@01DA7629.AB3BCA50"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parceolien-rocheblanche.f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mailto:bastien.branchoux@baywa-re.fr" TargetMode="External"/><Relationship Id="rId2" Type="http://schemas.openxmlformats.org/officeDocument/2006/relationships/hyperlink" Target="mailto:hugo.francois@quenea.com" TargetMode="External"/><Relationship Id="rId1" Type="http://schemas.openxmlformats.org/officeDocument/2006/relationships/slideLayout" Target="../slideLayouts/slideLayout3.xml"/><Relationship Id="rId4" Type="http://schemas.openxmlformats.org/officeDocument/2006/relationships/hyperlink" Target="mailto:julie.bachelard@baywa-re.fr"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83.jpeg"/><Relationship Id="rId10" Type="http://schemas.openxmlformats.org/officeDocument/2006/relationships/image" Target="../media/image16.png"/><Relationship Id="rId4" Type="http://schemas.openxmlformats.org/officeDocument/2006/relationships/image" Target="../media/image82.jpeg"/><Relationship Id="rId9" Type="http://schemas.openxmlformats.org/officeDocument/2006/relationships/image" Target="../media/image15.svg"/></Relationships>
</file>

<file path=ppt/slides/_rels/slide4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 Type="http://schemas.openxmlformats.org/officeDocument/2006/relationships/tags" Target="../tags/tag2.xml"/><Relationship Id="rId16" Type="http://schemas.openxmlformats.org/officeDocument/2006/relationships/image" Target="../media/image17.sv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 Id="rId14" Type="http://schemas.openxmlformats.org/officeDocument/2006/relationships/image" Target="../media/image15.svg"/></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18/10/relationships/comments" Target="../comments/modernComment_598_8EAD0C17.xm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microsoft.com/office/2018/10/relationships/comments" Target="../comments/modernComment_55F_BD9EB782.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ssets.rte-france.com/prod/public/2021-12/Futurs-Energetiques-2050-principaux-resultats.pdf"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5.xml"/><Relationship Id="rId7"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CF96C5-F168-D795-B98C-120B5194B430}"/>
              </a:ext>
            </a:extLst>
          </p:cNvPr>
          <p:cNvSpPr>
            <a:spLocks noGrp="1"/>
          </p:cNvSpPr>
          <p:nvPr>
            <p:ph type="ctrTitle"/>
          </p:nvPr>
        </p:nvSpPr>
        <p:spPr>
          <a:xfrm>
            <a:off x="119640" y="1770625"/>
            <a:ext cx="11481810" cy="2491868"/>
          </a:xfrm>
        </p:spPr>
        <p:txBody>
          <a:bodyPr>
            <a:normAutofit/>
          </a:bodyPr>
          <a:lstStyle/>
          <a:p>
            <a:pPr algn="l"/>
            <a:r>
              <a:rPr lang="fr-FR" sz="6000" b="0" noProof="0">
                <a:solidFill>
                  <a:srgbClr val="004150"/>
                </a:solidFill>
                <a:latin typeface="Quicksand SemiBold" pitchFamily="2" charset="0"/>
              </a:rPr>
              <a:t>Projet éolien de la Roche Blanche</a:t>
            </a:r>
            <a:br>
              <a:rPr lang="fr-FR" sz="6000" b="0" noProof="0">
                <a:latin typeface="Quicksand SemiBold" pitchFamily="2" charset="0"/>
              </a:rPr>
            </a:br>
            <a:r>
              <a:rPr lang="fr-FR" sz="6000" b="0" noProof="0">
                <a:solidFill>
                  <a:srgbClr val="008C46"/>
                </a:solidFill>
                <a:latin typeface="Quicksand SemiBold" pitchFamily="2" charset="0"/>
              </a:rPr>
              <a:t>Réunion du comité de projet</a:t>
            </a:r>
            <a:endParaRPr lang="fr-FR" sz="6600" b="0" noProof="0">
              <a:solidFill>
                <a:srgbClr val="008C46"/>
              </a:solidFill>
              <a:latin typeface="Quicksand SemiBold" pitchFamily="2" charset="0"/>
            </a:endParaRPr>
          </a:p>
        </p:txBody>
      </p:sp>
      <p:sp>
        <p:nvSpPr>
          <p:cNvPr id="5" name="Rectangle 4">
            <a:extLst>
              <a:ext uri="{FF2B5EF4-FFF2-40B4-BE49-F238E27FC236}">
                <a16:creationId xmlns:a16="http://schemas.microsoft.com/office/drawing/2014/main" id="{B207CCC9-89B4-C5F8-996F-06462ABCF2AC}"/>
              </a:ext>
            </a:extLst>
          </p:cNvPr>
          <p:cNvSpPr/>
          <p:nvPr/>
        </p:nvSpPr>
        <p:spPr>
          <a:xfrm>
            <a:off x="5281301" y="6007693"/>
            <a:ext cx="726392" cy="264920"/>
          </a:xfrm>
          <a:prstGeom prst="rect">
            <a:avLst/>
          </a:prstGeom>
          <a:solidFill>
            <a:srgbClr val="8CBD56"/>
          </a:solidFill>
          <a:ln>
            <a:solidFill>
              <a:srgbClr val="8CBD5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noProof="0"/>
          </a:p>
        </p:txBody>
      </p:sp>
      <p:sp>
        <p:nvSpPr>
          <p:cNvPr id="6" name="ZoneTexte 5">
            <a:extLst>
              <a:ext uri="{FF2B5EF4-FFF2-40B4-BE49-F238E27FC236}">
                <a16:creationId xmlns:a16="http://schemas.microsoft.com/office/drawing/2014/main" id="{A7B90E09-D227-8A54-84EB-5C989EB5F381}"/>
              </a:ext>
            </a:extLst>
          </p:cNvPr>
          <p:cNvSpPr txBox="1"/>
          <p:nvPr/>
        </p:nvSpPr>
        <p:spPr>
          <a:xfrm>
            <a:off x="4742252" y="5954955"/>
            <a:ext cx="1804490" cy="338554"/>
          </a:xfrm>
          <a:prstGeom prst="rect">
            <a:avLst/>
          </a:prstGeom>
          <a:noFill/>
        </p:spPr>
        <p:txBody>
          <a:bodyPr wrap="square" rtlCol="0" anchor="ctr">
            <a:spAutoFit/>
          </a:bodyPr>
          <a:lstStyle/>
          <a:p>
            <a:pPr algn="ctr"/>
            <a:r>
              <a:rPr lang="fr-FR" sz="1600" b="1" noProof="0">
                <a:solidFill>
                  <a:schemeClr val="bg1"/>
                </a:solidFill>
                <a:latin typeface="Quicksand Light" pitchFamily="2" charset="0"/>
              </a:rPr>
              <a:t>17 mars 2025</a:t>
            </a:r>
          </a:p>
        </p:txBody>
      </p:sp>
      <p:sp>
        <p:nvSpPr>
          <p:cNvPr id="7" name="ZoneTexte 6">
            <a:extLst>
              <a:ext uri="{FF2B5EF4-FFF2-40B4-BE49-F238E27FC236}">
                <a16:creationId xmlns:a16="http://schemas.microsoft.com/office/drawing/2014/main" id="{28973E92-6A6B-89DC-8BAA-BAFC3891F449}"/>
              </a:ext>
            </a:extLst>
          </p:cNvPr>
          <p:cNvSpPr txBox="1"/>
          <p:nvPr/>
        </p:nvSpPr>
        <p:spPr>
          <a:xfrm>
            <a:off x="3351012" y="5118108"/>
            <a:ext cx="7759210" cy="584775"/>
          </a:xfrm>
          <a:prstGeom prst="rect">
            <a:avLst/>
          </a:prstGeom>
          <a:noFill/>
        </p:spPr>
        <p:txBody>
          <a:bodyPr wrap="square">
            <a:spAutoFit/>
          </a:bodyPr>
          <a:lstStyle/>
          <a:p>
            <a:r>
              <a:rPr lang="fr-FR" sz="3200" noProof="0">
                <a:solidFill>
                  <a:srgbClr val="004150"/>
                </a:solidFill>
                <a:latin typeface="Quicksand SemiBold" pitchFamily="2" charset="0"/>
              </a:rPr>
              <a:t>Illifaut – Trémorel (22)</a:t>
            </a:r>
          </a:p>
        </p:txBody>
      </p:sp>
    </p:spTree>
    <p:extLst>
      <p:ext uri="{BB962C8B-B14F-4D97-AF65-F5344CB8AC3E}">
        <p14:creationId xmlns:p14="http://schemas.microsoft.com/office/powerpoint/2010/main" val="256598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12AB6-A3F1-83A5-E9B1-4014C899A1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E2073-E1C4-DC99-59E6-F02C3774F458}"/>
              </a:ext>
            </a:extLst>
          </p:cNvPr>
          <p:cNvSpPr>
            <a:spLocks noGrp="1"/>
          </p:cNvSpPr>
          <p:nvPr>
            <p:ph type="title"/>
          </p:nvPr>
        </p:nvSpPr>
        <p:spPr/>
        <p:txBody>
          <a:bodyPr/>
          <a:lstStyle/>
          <a:p>
            <a:r>
              <a:rPr lang="fr-FR" noProof="0"/>
              <a:t>Economie du projet et montage financier</a:t>
            </a:r>
          </a:p>
        </p:txBody>
      </p:sp>
      <p:sp>
        <p:nvSpPr>
          <p:cNvPr id="4" name="Slide Number Placeholder 3">
            <a:extLst>
              <a:ext uri="{FF2B5EF4-FFF2-40B4-BE49-F238E27FC236}">
                <a16:creationId xmlns:a16="http://schemas.microsoft.com/office/drawing/2014/main" id="{4D3E9A81-EE46-73C9-23C6-3B56F3052962}"/>
              </a:ext>
            </a:extLst>
          </p:cNvPr>
          <p:cNvSpPr>
            <a:spLocks noGrp="1"/>
          </p:cNvSpPr>
          <p:nvPr>
            <p:ph type="sldNum" sz="quarter" idx="12"/>
          </p:nvPr>
        </p:nvSpPr>
        <p:spPr/>
        <p:txBody>
          <a:bodyPr/>
          <a:lstStyle/>
          <a:p>
            <a:fld id="{2B96ECA3-19B4-40B5-B651-E252F6AEA781}" type="slidenum">
              <a:rPr lang="fr-FR" noProof="0" smtClean="0"/>
              <a:pPr/>
              <a:t>10</a:t>
            </a:fld>
            <a:endParaRPr lang="fr-FR" noProof="0"/>
          </a:p>
        </p:txBody>
      </p:sp>
      <p:graphicFrame>
        <p:nvGraphicFramePr>
          <p:cNvPr id="3" name="Table 11">
            <a:extLst>
              <a:ext uri="{FF2B5EF4-FFF2-40B4-BE49-F238E27FC236}">
                <a16:creationId xmlns:a16="http://schemas.microsoft.com/office/drawing/2014/main" id="{CD013F69-D97A-5308-C9FE-34E6827E60C4}"/>
              </a:ext>
            </a:extLst>
          </p:cNvPr>
          <p:cNvGraphicFramePr>
            <a:graphicFrameLocks noGrp="1"/>
          </p:cNvGraphicFramePr>
          <p:nvPr>
            <p:extLst>
              <p:ext uri="{D42A27DB-BD31-4B8C-83A1-F6EECF244321}">
                <p14:modId xmlns:p14="http://schemas.microsoft.com/office/powerpoint/2010/main" val="87018380"/>
              </p:ext>
            </p:extLst>
          </p:nvPr>
        </p:nvGraphicFramePr>
        <p:xfrm>
          <a:off x="1371600" y="1054431"/>
          <a:ext cx="9219635" cy="4064387"/>
        </p:xfrm>
        <a:graphic>
          <a:graphicData uri="http://schemas.openxmlformats.org/drawingml/2006/table">
            <a:tbl>
              <a:tblPr firstRow="1" bandRow="1">
                <a:tableStyleId>{5C22544A-7EE6-4342-B048-85BDC9FD1C3A}</a:tableStyleId>
              </a:tblPr>
              <a:tblGrid>
                <a:gridCol w="7336051">
                  <a:extLst>
                    <a:ext uri="{9D8B030D-6E8A-4147-A177-3AD203B41FA5}">
                      <a16:colId xmlns:a16="http://schemas.microsoft.com/office/drawing/2014/main" val="1298538890"/>
                    </a:ext>
                  </a:extLst>
                </a:gridCol>
                <a:gridCol w="1883584">
                  <a:extLst>
                    <a:ext uri="{9D8B030D-6E8A-4147-A177-3AD203B41FA5}">
                      <a16:colId xmlns:a16="http://schemas.microsoft.com/office/drawing/2014/main" val="523883083"/>
                    </a:ext>
                  </a:extLst>
                </a:gridCol>
              </a:tblGrid>
              <a:tr h="326962">
                <a:tc gridSpan="2">
                  <a:txBody>
                    <a:bodyPr/>
                    <a:lstStyle/>
                    <a:p>
                      <a:pPr algn="ctr" fontAlgn="b"/>
                      <a:r>
                        <a:rPr lang="fr-FR" sz="1400" u="none" strike="noStrike">
                          <a:effectLst/>
                        </a:rPr>
                        <a:t>Projet éolien de la Roche Blanche (sur la base de 19,2 MW installés)</a:t>
                      </a:r>
                      <a:endParaRPr lang="fr-FR" sz="1400" b="1" i="0" u="none" strike="noStrike">
                        <a:solidFill>
                          <a:srgbClr val="000000"/>
                        </a:solidFill>
                        <a:effectLst/>
                        <a:latin typeface="Calibri" panose="020F0502020204030204" pitchFamily="34" charset="0"/>
                      </a:endParaRPr>
                    </a:p>
                  </a:txBody>
                  <a:tcPr marL="0" marR="0" marT="0" marB="0" anchor="ctr"/>
                </a:tc>
                <a:tc hMerge="1">
                  <a:txBody>
                    <a:bodyPr/>
                    <a:lstStyle/>
                    <a:p>
                      <a:pPr algn="ctr" fontAlgn="b"/>
                      <a:r>
                        <a:rPr lang="fr-FR" sz="1200" u="none" strike="noStrike">
                          <a:effectLst/>
                        </a:rPr>
                        <a:t>Département du Cher</a:t>
                      </a:r>
                      <a:endParaRPr lang="fr-FR" sz="12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893943791"/>
                  </a:ext>
                </a:extLst>
              </a:tr>
              <a:tr h="276759">
                <a:tc gridSpan="2">
                  <a:txBody>
                    <a:bodyPr/>
                    <a:lstStyle/>
                    <a:p>
                      <a:pPr algn="ctr" fontAlgn="b"/>
                      <a:r>
                        <a:rPr lang="fr-FR" sz="1400" b="1" i="0" u="none" strike="noStrike">
                          <a:solidFill>
                            <a:schemeClr val="tx1"/>
                          </a:solidFill>
                          <a:effectLst/>
                          <a:latin typeface="+mn-lt"/>
                        </a:rPr>
                        <a:t>Economie du projet</a:t>
                      </a:r>
                    </a:p>
                  </a:txBody>
                  <a:tcPr marL="0" marR="0" marT="0" marB="0" anchor="ctr">
                    <a:solidFill>
                      <a:srgbClr val="F9D900"/>
                    </a:solidFill>
                  </a:tcPr>
                </a:tc>
                <a:tc hMerge="1">
                  <a:txBody>
                    <a:bodyPr/>
                    <a:lstStyle/>
                    <a:p>
                      <a:pPr algn="ctr" fontAlgn="b"/>
                      <a:endParaRPr lang="fr-FR" sz="1200" b="0" i="0" u="none" strike="noStrike">
                        <a:solidFill>
                          <a:schemeClr val="tx1"/>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2255604325"/>
                  </a:ext>
                </a:extLst>
              </a:tr>
              <a:tr h="244993">
                <a:tc>
                  <a:txBody>
                    <a:bodyPr/>
                    <a:lstStyle/>
                    <a:p>
                      <a:pPr algn="r" fontAlgn="b"/>
                      <a:r>
                        <a:rPr lang="fr-FR" sz="1400" b="0" i="0" u="none" strike="noStrike">
                          <a:solidFill>
                            <a:schemeClr val="tx1"/>
                          </a:solidFill>
                          <a:effectLst/>
                          <a:latin typeface="+mn-lt"/>
                        </a:rPr>
                        <a:t>Montant d’investissement (CAPEX)</a:t>
                      </a:r>
                      <a:r>
                        <a:rPr lang="fr-FR" sz="1400" baseline="30000"/>
                        <a:t>1</a:t>
                      </a:r>
                      <a:endParaRPr lang="fr-FR" sz="1400" b="0" i="0" u="none" strike="noStrike">
                        <a:solidFill>
                          <a:schemeClr val="tx1"/>
                        </a:solidFill>
                        <a:effectLst/>
                        <a:latin typeface="+mn-lt"/>
                      </a:endParaRP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24 455 000 €</a:t>
                      </a:r>
                    </a:p>
                  </a:txBody>
                  <a:tcPr marL="0" marR="0" marT="0" marB="0" anchor="ctr">
                    <a:solidFill>
                      <a:schemeClr val="bg1">
                        <a:lumMod val="95000"/>
                      </a:schemeClr>
                    </a:solidFill>
                  </a:tcPr>
                </a:tc>
                <a:extLst>
                  <a:ext uri="{0D108BD9-81ED-4DB2-BD59-A6C34878D82A}">
                    <a16:rowId xmlns:a16="http://schemas.microsoft.com/office/drawing/2014/main" val="3478026047"/>
                  </a:ext>
                </a:extLst>
              </a:tr>
              <a:tr h="449750">
                <a:tc>
                  <a:txBody>
                    <a:bodyPr/>
                    <a:lstStyle/>
                    <a:p>
                      <a:pPr algn="r" fontAlgn="b"/>
                      <a:r>
                        <a:rPr lang="fr-FR" sz="1400" b="0" i="0" u="none" strike="noStrike">
                          <a:solidFill>
                            <a:srgbClr val="00B050"/>
                          </a:solidFill>
                          <a:effectLst/>
                          <a:latin typeface="+mn-lt"/>
                        </a:rPr>
                        <a:t>Dont budget pour mise en place des mesures ERC</a:t>
                      </a:r>
                    </a:p>
                  </a:txBody>
                  <a:tcPr marL="0" marR="0" marT="0" marB="0" anchor="ctr">
                    <a:solidFill>
                      <a:schemeClr val="bg1">
                        <a:lumMod val="95000"/>
                      </a:schemeClr>
                    </a:solidFill>
                  </a:tcPr>
                </a:tc>
                <a:tc>
                  <a:txBody>
                    <a:bodyPr/>
                    <a:lstStyle/>
                    <a:p>
                      <a:pPr algn="ctr" fontAlgn="b"/>
                      <a:r>
                        <a:rPr lang="fr-FR" sz="1400" b="1" i="0" u="none" strike="noStrike">
                          <a:solidFill>
                            <a:srgbClr val="00B050"/>
                          </a:solidFill>
                          <a:effectLst/>
                          <a:latin typeface="+mn-lt"/>
                        </a:rPr>
                        <a:t>Entre 450 000 et 500 000 €</a:t>
                      </a:r>
                    </a:p>
                  </a:txBody>
                  <a:tcPr marL="0" marR="0" marT="0" marB="0" anchor="ctr">
                    <a:solidFill>
                      <a:schemeClr val="bg1">
                        <a:lumMod val="95000"/>
                      </a:schemeClr>
                    </a:solidFill>
                  </a:tcPr>
                </a:tc>
                <a:extLst>
                  <a:ext uri="{0D108BD9-81ED-4DB2-BD59-A6C34878D82A}">
                    <a16:rowId xmlns:a16="http://schemas.microsoft.com/office/drawing/2014/main" val="1539557483"/>
                  </a:ext>
                </a:extLst>
              </a:tr>
              <a:tr h="282586">
                <a:tc>
                  <a:txBody>
                    <a:bodyPr/>
                    <a:lstStyle/>
                    <a:p>
                      <a:pPr algn="r" fontAlgn="b"/>
                      <a:r>
                        <a:rPr lang="fr-FR" sz="1400" b="0" i="0" u="none" strike="noStrike">
                          <a:solidFill>
                            <a:schemeClr val="tx1"/>
                          </a:solidFill>
                          <a:effectLst/>
                          <a:latin typeface="+mn-lt"/>
                        </a:rPr>
                        <a:t>Tarif de vente de l’électricité visé</a:t>
                      </a:r>
                      <a:r>
                        <a:rPr lang="fr-FR" sz="1400" baseline="30000"/>
                        <a:t>2</a:t>
                      </a:r>
                      <a:endParaRPr lang="fr-FR" sz="1400" b="0" i="0" u="none" strike="noStrike">
                        <a:solidFill>
                          <a:schemeClr val="tx1"/>
                        </a:solidFill>
                        <a:effectLst/>
                        <a:latin typeface="+mn-lt"/>
                      </a:endParaRP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75 – 85 €/MWh</a:t>
                      </a:r>
                    </a:p>
                  </a:txBody>
                  <a:tcPr marL="0" marR="0" marT="0" marB="0" anchor="ctr">
                    <a:solidFill>
                      <a:schemeClr val="bg1">
                        <a:lumMod val="95000"/>
                      </a:schemeClr>
                    </a:solidFill>
                  </a:tcPr>
                </a:tc>
                <a:extLst>
                  <a:ext uri="{0D108BD9-81ED-4DB2-BD59-A6C34878D82A}">
                    <a16:rowId xmlns:a16="http://schemas.microsoft.com/office/drawing/2014/main" val="4054896718"/>
                  </a:ext>
                </a:extLst>
              </a:tr>
              <a:tr h="282586">
                <a:tc>
                  <a:txBody>
                    <a:bodyPr/>
                    <a:lstStyle/>
                    <a:p>
                      <a:pPr algn="r" fontAlgn="b"/>
                      <a:r>
                        <a:rPr lang="fr-FR" sz="1400" b="0" i="0" u="none" strike="noStrike">
                          <a:solidFill>
                            <a:schemeClr val="tx1"/>
                          </a:solidFill>
                          <a:effectLst/>
                          <a:latin typeface="+mn-lt"/>
                        </a:rPr>
                        <a:t>Chiffre d’affaires annuel (correspondant à la première année pleine charge)</a:t>
                      </a: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3 059 000 €</a:t>
                      </a:r>
                    </a:p>
                  </a:txBody>
                  <a:tcPr marL="0" marR="0" marT="0" marB="0" anchor="ctr">
                    <a:solidFill>
                      <a:schemeClr val="bg1">
                        <a:lumMod val="95000"/>
                      </a:schemeClr>
                    </a:solidFill>
                  </a:tcPr>
                </a:tc>
                <a:extLst>
                  <a:ext uri="{0D108BD9-81ED-4DB2-BD59-A6C34878D82A}">
                    <a16:rowId xmlns:a16="http://schemas.microsoft.com/office/drawing/2014/main" val="3068130368"/>
                  </a:ext>
                </a:extLst>
              </a:tr>
              <a:tr h="282586">
                <a:tc>
                  <a:txBody>
                    <a:bodyPr/>
                    <a:lstStyle/>
                    <a:p>
                      <a:pPr algn="r" fontAlgn="b"/>
                      <a:r>
                        <a:rPr lang="fr-FR" sz="1400" b="0" i="0" u="none" strike="noStrike">
                          <a:solidFill>
                            <a:schemeClr val="tx1"/>
                          </a:solidFill>
                          <a:effectLst/>
                          <a:latin typeface="+mn-lt"/>
                        </a:rPr>
                        <a:t>Coûts de maintenance et d’exploitation (OPEX, première année pleine charge)</a:t>
                      </a:r>
                      <a:r>
                        <a:rPr lang="fr-FR" sz="1400" baseline="30000"/>
                        <a:t>3</a:t>
                      </a:r>
                      <a:endParaRPr lang="fr-FR" sz="1400" b="0" i="0" u="none" strike="noStrike">
                        <a:solidFill>
                          <a:schemeClr val="tx1"/>
                        </a:solidFill>
                        <a:effectLst/>
                        <a:latin typeface="+mn-lt"/>
                      </a:endParaRP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613 000 €</a:t>
                      </a:r>
                    </a:p>
                  </a:txBody>
                  <a:tcPr marL="0" marR="0" marT="0" marB="0" anchor="ctr">
                    <a:solidFill>
                      <a:schemeClr val="bg1">
                        <a:lumMod val="95000"/>
                      </a:schemeClr>
                    </a:solidFill>
                  </a:tcPr>
                </a:tc>
                <a:extLst>
                  <a:ext uri="{0D108BD9-81ED-4DB2-BD59-A6C34878D82A}">
                    <a16:rowId xmlns:a16="http://schemas.microsoft.com/office/drawing/2014/main" val="1499597015"/>
                  </a:ext>
                </a:extLst>
              </a:tr>
              <a:tr h="282586">
                <a:tc>
                  <a:txBody>
                    <a:bodyPr/>
                    <a:lstStyle/>
                    <a:p>
                      <a:pPr algn="r" fontAlgn="b"/>
                      <a:r>
                        <a:rPr lang="fr-FR" sz="1400" b="0" i="0" u="none" strike="noStrike">
                          <a:solidFill>
                            <a:srgbClr val="00B050"/>
                          </a:solidFill>
                          <a:effectLst/>
                          <a:latin typeface="+mn-lt"/>
                        </a:rPr>
                        <a:t>Dont budget annuel pour suivi et ajustement des mesures environnementales</a:t>
                      </a:r>
                    </a:p>
                  </a:txBody>
                  <a:tcPr marL="0" marR="0" marT="0" marB="0" anchor="ctr">
                    <a:solidFill>
                      <a:schemeClr val="bg1">
                        <a:lumMod val="95000"/>
                      </a:schemeClr>
                    </a:solidFill>
                  </a:tcPr>
                </a:tc>
                <a:tc>
                  <a:txBody>
                    <a:bodyPr/>
                    <a:lstStyle/>
                    <a:p>
                      <a:pPr algn="ctr" fontAlgn="b"/>
                      <a:r>
                        <a:rPr lang="fr-FR" sz="1400" b="1" i="0" u="none" strike="noStrike">
                          <a:solidFill>
                            <a:srgbClr val="00B050"/>
                          </a:solidFill>
                          <a:effectLst/>
                          <a:latin typeface="+mn-lt"/>
                        </a:rPr>
                        <a:t>30 000 €</a:t>
                      </a:r>
                    </a:p>
                  </a:txBody>
                  <a:tcPr marL="0" marR="0" marT="0" marB="0" anchor="ctr">
                    <a:solidFill>
                      <a:schemeClr val="bg1">
                        <a:lumMod val="95000"/>
                      </a:schemeClr>
                    </a:solidFill>
                  </a:tcPr>
                </a:tc>
                <a:extLst>
                  <a:ext uri="{0D108BD9-81ED-4DB2-BD59-A6C34878D82A}">
                    <a16:rowId xmlns:a16="http://schemas.microsoft.com/office/drawing/2014/main" val="4115546152"/>
                  </a:ext>
                </a:extLst>
              </a:tr>
              <a:tr h="338857">
                <a:tc>
                  <a:txBody>
                    <a:bodyPr/>
                    <a:lstStyle/>
                    <a:p>
                      <a:pPr algn="r" fontAlgn="b"/>
                      <a:r>
                        <a:rPr lang="fr-FR" sz="1400" b="0" i="0" u="none" strike="noStrike">
                          <a:solidFill>
                            <a:srgbClr val="000000"/>
                          </a:solidFill>
                          <a:effectLst/>
                          <a:latin typeface="+mn-lt"/>
                        </a:rPr>
                        <a:t>Résultat brut d’exploitation (EBITDA, correspondant à la première année pleine charge)</a:t>
                      </a: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537 000 €</a:t>
                      </a:r>
                    </a:p>
                  </a:txBody>
                  <a:tcPr marL="0" marR="0" marT="0" marB="0" anchor="ctr">
                    <a:solidFill>
                      <a:schemeClr val="bg1">
                        <a:lumMod val="95000"/>
                      </a:schemeClr>
                    </a:solidFill>
                  </a:tcPr>
                </a:tc>
                <a:extLst>
                  <a:ext uri="{0D108BD9-81ED-4DB2-BD59-A6C34878D82A}">
                    <a16:rowId xmlns:a16="http://schemas.microsoft.com/office/drawing/2014/main" val="1037398621"/>
                  </a:ext>
                </a:extLst>
              </a:tr>
              <a:tr h="338857">
                <a:tc gridSpan="2">
                  <a:txBody>
                    <a:bodyPr/>
                    <a:lstStyle/>
                    <a:p>
                      <a:pPr algn="ctr" fontAlgn="b"/>
                      <a:r>
                        <a:rPr lang="fr-FR" sz="1400" b="1" i="0" u="none" strike="noStrike">
                          <a:solidFill>
                            <a:schemeClr val="tx1"/>
                          </a:solidFill>
                          <a:effectLst/>
                          <a:latin typeface="+mn-lt"/>
                        </a:rPr>
                        <a:t>Montage financier</a:t>
                      </a:r>
                    </a:p>
                  </a:txBody>
                  <a:tcPr marL="0" marR="0" marT="0" marB="0" anchor="ctr">
                    <a:solidFill>
                      <a:srgbClr val="F9D900"/>
                    </a:solidFill>
                  </a:tcPr>
                </a:tc>
                <a:tc hMerge="1">
                  <a:txBody>
                    <a:bodyPr/>
                    <a:lstStyle/>
                    <a:p>
                      <a:pPr algn="ctr" fontAlgn="b"/>
                      <a:endParaRPr lang="fr-FR" sz="1200" b="0" i="0" u="none" strike="noStrike">
                        <a:solidFill>
                          <a:srgbClr val="000000"/>
                        </a:solidFill>
                        <a:effectLst/>
                        <a:latin typeface="+mn-lt"/>
                      </a:endParaRPr>
                    </a:p>
                  </a:txBody>
                  <a:tcPr marL="0" marR="0" marT="0" marB="0" anchor="ctr">
                    <a:solidFill>
                      <a:schemeClr val="bg1">
                        <a:lumMod val="95000"/>
                      </a:schemeClr>
                    </a:solidFill>
                  </a:tcPr>
                </a:tc>
                <a:extLst>
                  <a:ext uri="{0D108BD9-81ED-4DB2-BD59-A6C34878D82A}">
                    <a16:rowId xmlns:a16="http://schemas.microsoft.com/office/drawing/2014/main" val="68206687"/>
                  </a:ext>
                </a:extLst>
              </a:tr>
              <a:tr h="338857">
                <a:tc>
                  <a:txBody>
                    <a:bodyPr/>
                    <a:lstStyle/>
                    <a:p>
                      <a:pPr algn="r" fontAlgn="b"/>
                      <a:r>
                        <a:rPr lang="fr-FR" sz="1400" b="0" i="0" u="none" strike="noStrike" err="1">
                          <a:solidFill>
                            <a:srgbClr val="000000"/>
                          </a:solidFill>
                          <a:effectLst/>
                          <a:latin typeface="+mn-lt"/>
                        </a:rPr>
                        <a:t>Quote</a:t>
                      </a:r>
                      <a:r>
                        <a:rPr lang="fr-FR" sz="1400" b="0" i="0" u="none" strike="noStrike">
                          <a:solidFill>
                            <a:srgbClr val="000000"/>
                          </a:solidFill>
                          <a:effectLst/>
                          <a:latin typeface="+mn-lt"/>
                        </a:rPr>
                        <a:t> part - Fonds propres</a:t>
                      </a: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25 %</a:t>
                      </a:r>
                    </a:p>
                  </a:txBody>
                  <a:tcPr marL="0" marR="0" marT="0" marB="0" anchor="ctr">
                    <a:solidFill>
                      <a:schemeClr val="bg1">
                        <a:lumMod val="95000"/>
                      </a:schemeClr>
                    </a:solidFill>
                  </a:tcPr>
                </a:tc>
                <a:extLst>
                  <a:ext uri="{0D108BD9-81ED-4DB2-BD59-A6C34878D82A}">
                    <a16:rowId xmlns:a16="http://schemas.microsoft.com/office/drawing/2014/main" val="2769589761"/>
                  </a:ext>
                </a:extLst>
              </a:tr>
              <a:tr h="338857">
                <a:tc>
                  <a:txBody>
                    <a:bodyPr/>
                    <a:lstStyle/>
                    <a:p>
                      <a:pPr algn="r" fontAlgn="b"/>
                      <a:r>
                        <a:rPr lang="fr-FR" sz="1400" b="0" i="0" u="none" strike="noStrike" err="1">
                          <a:solidFill>
                            <a:srgbClr val="000000"/>
                          </a:solidFill>
                          <a:effectLst/>
                          <a:latin typeface="+mn-lt"/>
                        </a:rPr>
                        <a:t>Quote</a:t>
                      </a:r>
                      <a:r>
                        <a:rPr lang="fr-FR" sz="1400" b="0" i="0" u="none" strike="noStrike">
                          <a:solidFill>
                            <a:srgbClr val="000000"/>
                          </a:solidFill>
                          <a:effectLst/>
                          <a:latin typeface="+mn-lt"/>
                        </a:rPr>
                        <a:t> part - Dette bancaire (ou dette citoyenne financement participatif)</a:t>
                      </a:r>
                    </a:p>
                  </a:txBody>
                  <a:tcPr marL="0" marR="0" marT="0" marB="0" anchor="ctr">
                    <a:solidFill>
                      <a:schemeClr val="bg1">
                        <a:lumMod val="95000"/>
                      </a:schemeClr>
                    </a:solidFill>
                  </a:tcPr>
                </a:tc>
                <a:tc>
                  <a:txBody>
                    <a:bodyPr/>
                    <a:lstStyle/>
                    <a:p>
                      <a:pPr algn="ctr" fontAlgn="b"/>
                      <a:r>
                        <a:rPr lang="fr-FR" sz="1400" b="1" i="0" u="none" strike="noStrike">
                          <a:solidFill>
                            <a:schemeClr val="tx1"/>
                          </a:solidFill>
                          <a:effectLst/>
                          <a:latin typeface="+mn-lt"/>
                        </a:rPr>
                        <a:t>75 %</a:t>
                      </a:r>
                    </a:p>
                  </a:txBody>
                  <a:tcPr marL="0" marR="0" marT="0" marB="0" anchor="ctr">
                    <a:solidFill>
                      <a:schemeClr val="bg1">
                        <a:lumMod val="95000"/>
                      </a:schemeClr>
                    </a:solidFill>
                  </a:tcPr>
                </a:tc>
                <a:extLst>
                  <a:ext uri="{0D108BD9-81ED-4DB2-BD59-A6C34878D82A}">
                    <a16:rowId xmlns:a16="http://schemas.microsoft.com/office/drawing/2014/main" val="2934961035"/>
                  </a:ext>
                </a:extLst>
              </a:tr>
              <a:tr h="280151">
                <a:tc>
                  <a:txBody>
                    <a:bodyPr/>
                    <a:lstStyle/>
                    <a:p>
                      <a:pPr algn="r" fontAlgn="b"/>
                      <a:r>
                        <a:rPr lang="fr-FR" sz="1400" b="0" i="0" u="none" strike="noStrike">
                          <a:solidFill>
                            <a:srgbClr val="000000"/>
                          </a:solidFill>
                          <a:effectLst/>
                          <a:latin typeface="+mn-lt"/>
                        </a:rPr>
                        <a:t>Durée de l’emprunt</a:t>
                      </a:r>
                    </a:p>
                  </a:txBody>
                  <a:tcPr marL="0" marR="0" marT="0" marB="0" anchor="ctr">
                    <a:solidFill>
                      <a:schemeClr val="bg1">
                        <a:lumMod val="95000"/>
                      </a:schemeClr>
                    </a:solidFill>
                  </a:tcPr>
                </a:tc>
                <a:tc>
                  <a:txBody>
                    <a:bodyPr/>
                    <a:lstStyle/>
                    <a:p>
                      <a:pPr algn="ctr" fontAlgn="b"/>
                      <a:r>
                        <a:rPr lang="fr-FR" sz="1400" b="1" i="0" u="none" strike="noStrike">
                          <a:solidFill>
                            <a:srgbClr val="000000"/>
                          </a:solidFill>
                          <a:effectLst/>
                          <a:latin typeface="+mn-lt"/>
                        </a:rPr>
                        <a:t>20 ans</a:t>
                      </a:r>
                    </a:p>
                  </a:txBody>
                  <a:tcPr marL="0" marR="0" marT="0" marB="0" anchor="ctr">
                    <a:solidFill>
                      <a:schemeClr val="bg1">
                        <a:lumMod val="95000"/>
                      </a:schemeClr>
                    </a:solidFill>
                  </a:tcPr>
                </a:tc>
                <a:extLst>
                  <a:ext uri="{0D108BD9-81ED-4DB2-BD59-A6C34878D82A}">
                    <a16:rowId xmlns:a16="http://schemas.microsoft.com/office/drawing/2014/main" val="1806334851"/>
                  </a:ext>
                </a:extLst>
              </a:tr>
            </a:tbl>
          </a:graphicData>
        </a:graphic>
      </p:graphicFrame>
      <p:sp>
        <p:nvSpPr>
          <p:cNvPr id="5" name="ZoneTexte 5">
            <a:extLst>
              <a:ext uri="{FF2B5EF4-FFF2-40B4-BE49-F238E27FC236}">
                <a16:creationId xmlns:a16="http://schemas.microsoft.com/office/drawing/2014/main" id="{CEF57EB4-6D61-01E9-FADD-E5D5B2C55EF5}"/>
              </a:ext>
            </a:extLst>
          </p:cNvPr>
          <p:cNvSpPr txBox="1"/>
          <p:nvPr/>
        </p:nvSpPr>
        <p:spPr>
          <a:xfrm>
            <a:off x="1284636" y="5261138"/>
            <a:ext cx="9864911" cy="800219"/>
          </a:xfrm>
          <a:prstGeom prst="rect">
            <a:avLst/>
          </a:prstGeom>
          <a:noFill/>
        </p:spPr>
        <p:txBody>
          <a:bodyPr wrap="square" rtlCol="0">
            <a:spAutoFit/>
          </a:bodyPr>
          <a:lstStyle/>
          <a:p>
            <a:pPr marL="285750" indent="-285750" algn="just">
              <a:spcAft>
                <a:spcPts val="600"/>
              </a:spcAft>
              <a:buClr>
                <a:srgbClr val="00B050"/>
              </a:buClr>
              <a:buFont typeface="Arial" panose="020B0604020202020204" pitchFamily="34" charset="0"/>
              <a:buChar char="›"/>
            </a:pPr>
            <a:r>
              <a:rPr lang="fr-FR" sz="1200" i="1" baseline="30000"/>
              <a:t>1 </a:t>
            </a:r>
            <a:r>
              <a:rPr lang="fr-FR" sz="1200" i="1">
                <a:latin typeface="Arial" panose="020B0604020202020204" pitchFamily="34" charset="0"/>
                <a:ea typeface="Calibri" panose="020F0502020204030204" pitchFamily="34" charset="0"/>
                <a:cs typeface="Times New Roman" panose="02020603050405020304" pitchFamily="18" charset="0"/>
              </a:rPr>
              <a:t>Montant d’investissement complet (développement, financement, équipements, travaux, raccordement, etc.)</a:t>
            </a:r>
          </a:p>
          <a:p>
            <a:pPr marL="285750" indent="-285750" algn="just">
              <a:spcAft>
                <a:spcPts val="600"/>
              </a:spcAft>
              <a:buClr>
                <a:srgbClr val="00B050"/>
              </a:buClr>
              <a:buFont typeface="Arial" panose="020B0604020202020204" pitchFamily="34" charset="0"/>
              <a:buChar char="›"/>
            </a:pPr>
            <a:r>
              <a:rPr lang="fr-FR" sz="1200" i="1" baseline="30000"/>
              <a:t>2 </a:t>
            </a:r>
            <a:r>
              <a:rPr lang="fr-FR" sz="1200" i="1">
                <a:latin typeface="Arial" panose="020B0604020202020204" pitchFamily="34" charset="0"/>
                <a:ea typeface="Calibri" panose="020F0502020204030204" pitchFamily="34" charset="0"/>
                <a:cs typeface="Times New Roman" panose="02020603050405020304" pitchFamily="18" charset="0"/>
              </a:rPr>
              <a:t>Hypothèse de tarif de vente de l’électricité via vente en AO CRE</a:t>
            </a:r>
          </a:p>
          <a:p>
            <a:pPr marL="285750" indent="-285750" algn="just">
              <a:spcAft>
                <a:spcPts val="600"/>
              </a:spcAft>
              <a:buClr>
                <a:srgbClr val="00B050"/>
              </a:buClr>
              <a:buFont typeface="Arial" panose="020B0604020202020204" pitchFamily="34" charset="0"/>
              <a:buChar char="›"/>
            </a:pPr>
            <a:r>
              <a:rPr lang="fr-FR" sz="1200" i="1" baseline="30000"/>
              <a:t>3 </a:t>
            </a:r>
            <a:r>
              <a:rPr lang="fr-FR" sz="1200" i="1">
                <a:latin typeface="Arial" panose="020B0604020202020204" pitchFamily="34" charset="0"/>
                <a:ea typeface="Calibri" panose="020F0502020204030204" pitchFamily="34" charset="0"/>
                <a:cs typeface="Times New Roman" panose="02020603050405020304" pitchFamily="18" charset="0"/>
              </a:rPr>
              <a:t>Ensemble des charges (maintenance préventive &amp; curative, main d’œuvre, supervision, pièces détachées, loyers, taxes, etc.)</a:t>
            </a:r>
          </a:p>
        </p:txBody>
      </p:sp>
    </p:spTree>
    <p:extLst>
      <p:ext uri="{BB962C8B-B14F-4D97-AF65-F5344CB8AC3E}">
        <p14:creationId xmlns:p14="http://schemas.microsoft.com/office/powerpoint/2010/main" val="962581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30BEE-456B-37C1-C6FC-77C3EB90B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782EB7-5992-4FEB-03A6-7EC93CE22C77}"/>
              </a:ext>
            </a:extLst>
          </p:cNvPr>
          <p:cNvSpPr>
            <a:spLocks noGrp="1"/>
          </p:cNvSpPr>
          <p:nvPr>
            <p:ph type="title"/>
          </p:nvPr>
        </p:nvSpPr>
        <p:spPr/>
        <p:txBody>
          <a:bodyPr/>
          <a:lstStyle/>
          <a:p>
            <a:r>
              <a:rPr lang="fr-FR" noProof="0"/>
              <a:t>Retombées fiscales pour le territoire</a:t>
            </a:r>
          </a:p>
        </p:txBody>
      </p:sp>
      <p:sp>
        <p:nvSpPr>
          <p:cNvPr id="4" name="Slide Number Placeholder 3">
            <a:extLst>
              <a:ext uri="{FF2B5EF4-FFF2-40B4-BE49-F238E27FC236}">
                <a16:creationId xmlns:a16="http://schemas.microsoft.com/office/drawing/2014/main" id="{A98913F5-D4D5-0DB2-884F-68A972E1D4BE}"/>
              </a:ext>
            </a:extLst>
          </p:cNvPr>
          <p:cNvSpPr>
            <a:spLocks noGrp="1"/>
          </p:cNvSpPr>
          <p:nvPr>
            <p:ph type="sldNum" sz="quarter" idx="12"/>
          </p:nvPr>
        </p:nvSpPr>
        <p:spPr/>
        <p:txBody>
          <a:bodyPr/>
          <a:lstStyle/>
          <a:p>
            <a:fld id="{2B96ECA3-19B4-40B5-B651-E252F6AEA781}" type="slidenum">
              <a:rPr lang="fr-FR" noProof="0" smtClean="0"/>
              <a:pPr/>
              <a:t>11</a:t>
            </a:fld>
            <a:endParaRPr lang="fr-FR" noProof="0"/>
          </a:p>
        </p:txBody>
      </p:sp>
      <p:graphicFrame>
        <p:nvGraphicFramePr>
          <p:cNvPr id="3" name="Table 3">
            <a:extLst>
              <a:ext uri="{FF2B5EF4-FFF2-40B4-BE49-F238E27FC236}">
                <a16:creationId xmlns:a16="http://schemas.microsoft.com/office/drawing/2014/main" id="{83350E74-7343-F2FB-7A43-4CAD27AF05CC}"/>
              </a:ext>
            </a:extLst>
          </p:cNvPr>
          <p:cNvGraphicFramePr>
            <a:graphicFrameLocks noGrp="1"/>
          </p:cNvGraphicFramePr>
          <p:nvPr>
            <p:extLst>
              <p:ext uri="{D42A27DB-BD31-4B8C-83A1-F6EECF244321}">
                <p14:modId xmlns:p14="http://schemas.microsoft.com/office/powerpoint/2010/main" val="3015047265"/>
              </p:ext>
            </p:extLst>
          </p:nvPr>
        </p:nvGraphicFramePr>
        <p:xfrm>
          <a:off x="404463" y="1263081"/>
          <a:ext cx="7682262" cy="1805105"/>
        </p:xfrm>
        <a:graphic>
          <a:graphicData uri="http://schemas.openxmlformats.org/drawingml/2006/table">
            <a:tbl>
              <a:tblPr firstRow="1" bandRow="1">
                <a:tableStyleId>{5C22544A-7EE6-4342-B048-85BDC9FD1C3A}</a:tableStyleId>
              </a:tblPr>
              <a:tblGrid>
                <a:gridCol w="886858">
                  <a:extLst>
                    <a:ext uri="{9D8B030D-6E8A-4147-A177-3AD203B41FA5}">
                      <a16:colId xmlns:a16="http://schemas.microsoft.com/office/drawing/2014/main" val="2211288820"/>
                    </a:ext>
                  </a:extLst>
                </a:gridCol>
                <a:gridCol w="918647">
                  <a:extLst>
                    <a:ext uri="{9D8B030D-6E8A-4147-A177-3AD203B41FA5}">
                      <a16:colId xmlns:a16="http://schemas.microsoft.com/office/drawing/2014/main" val="2389886956"/>
                    </a:ext>
                  </a:extLst>
                </a:gridCol>
                <a:gridCol w="958831">
                  <a:extLst>
                    <a:ext uri="{9D8B030D-6E8A-4147-A177-3AD203B41FA5}">
                      <a16:colId xmlns:a16="http://schemas.microsoft.com/office/drawing/2014/main" val="1298538890"/>
                    </a:ext>
                  </a:extLst>
                </a:gridCol>
                <a:gridCol w="1279376">
                  <a:extLst>
                    <a:ext uri="{9D8B030D-6E8A-4147-A177-3AD203B41FA5}">
                      <a16:colId xmlns:a16="http://schemas.microsoft.com/office/drawing/2014/main" val="523883083"/>
                    </a:ext>
                  </a:extLst>
                </a:gridCol>
                <a:gridCol w="1771650">
                  <a:extLst>
                    <a:ext uri="{9D8B030D-6E8A-4147-A177-3AD203B41FA5}">
                      <a16:colId xmlns:a16="http://schemas.microsoft.com/office/drawing/2014/main" val="3818344755"/>
                    </a:ext>
                  </a:extLst>
                </a:gridCol>
                <a:gridCol w="866775">
                  <a:extLst>
                    <a:ext uri="{9D8B030D-6E8A-4147-A177-3AD203B41FA5}">
                      <a16:colId xmlns:a16="http://schemas.microsoft.com/office/drawing/2014/main" val="402324889"/>
                    </a:ext>
                  </a:extLst>
                </a:gridCol>
                <a:gridCol w="1000125">
                  <a:extLst>
                    <a:ext uri="{9D8B030D-6E8A-4147-A177-3AD203B41FA5}">
                      <a16:colId xmlns:a16="http://schemas.microsoft.com/office/drawing/2014/main" val="3587071384"/>
                    </a:ext>
                  </a:extLst>
                </a:gridCol>
              </a:tblGrid>
              <a:tr h="488267">
                <a:tc>
                  <a:txBody>
                    <a:bodyPr/>
                    <a:lstStyle/>
                    <a:p>
                      <a:pPr algn="ctr" fontAlgn="b"/>
                      <a:endParaRPr lang="fr-FR" sz="1200" b="1"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fr-FR" sz="1200" u="none" strike="noStrike">
                          <a:effectLst/>
                        </a:rPr>
                        <a:t>Illifaut</a:t>
                      </a:r>
                      <a:endParaRPr lang="fr-FR" sz="1200" b="1" i="0" u="none" strike="noStrike">
                        <a:solidFill>
                          <a:srgbClr val="000000"/>
                        </a:solidFill>
                        <a:effectLst/>
                        <a:latin typeface="Calibri" panose="020F0502020204030204" pitchFamily="34" charset="0"/>
                      </a:endParaRPr>
                    </a:p>
                  </a:txBody>
                  <a:tcPr marL="0" marR="0" marT="0" marB="0" anchor="ctr"/>
                </a:tc>
                <a:tc>
                  <a:txBody>
                    <a:bodyPr/>
                    <a:lstStyle/>
                    <a:p>
                      <a:pPr marL="0" algn="ctr" defTabSz="914400" rtl="0" eaLnBrk="1" fontAlgn="b" latinLnBrk="0" hangingPunct="1"/>
                      <a:r>
                        <a:rPr lang="fr-FR" sz="1200" b="1" u="none" strike="noStrike" kern="1200">
                          <a:solidFill>
                            <a:schemeClr val="lt1"/>
                          </a:solidFill>
                          <a:effectLst/>
                          <a:latin typeface="+mn-lt"/>
                          <a:ea typeface="+mn-ea"/>
                          <a:cs typeface="+mn-cs"/>
                        </a:rPr>
                        <a:t>Trémorel</a:t>
                      </a:r>
                    </a:p>
                  </a:txBody>
                  <a:tcPr marL="0" marR="0" marT="0" marB="0" anchor="ctr"/>
                </a:tc>
                <a:tc>
                  <a:txBody>
                    <a:bodyPr/>
                    <a:lstStyle/>
                    <a:p>
                      <a:pPr marL="0" algn="ctr" defTabSz="914400" rtl="0" eaLnBrk="1" fontAlgn="b" latinLnBrk="0" hangingPunct="1"/>
                      <a:r>
                        <a:rPr lang="fr-FR" sz="1200" b="1" u="none" strike="noStrike" kern="1200">
                          <a:solidFill>
                            <a:schemeClr val="lt1"/>
                          </a:solidFill>
                          <a:effectLst/>
                          <a:latin typeface="+mn-lt"/>
                          <a:ea typeface="+mn-ea"/>
                          <a:cs typeface="+mn-cs"/>
                        </a:rPr>
                        <a:t>CC Loudéac Bretagne Centre</a:t>
                      </a:r>
                    </a:p>
                  </a:txBody>
                  <a:tcPr marL="0" marR="0" marT="0" marB="0" anchor="ctr"/>
                </a:tc>
                <a:tc>
                  <a:txBody>
                    <a:bodyPr/>
                    <a:lstStyle/>
                    <a:p>
                      <a:pPr algn="ctr" fontAlgn="b"/>
                      <a:r>
                        <a:rPr lang="fr-FR" sz="1200" u="none" strike="noStrike">
                          <a:effectLst/>
                        </a:rPr>
                        <a:t>Département des Côtes d’Armor</a:t>
                      </a:r>
                      <a:endParaRPr lang="fr-FR" sz="1200" b="1"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fr-FR" sz="1200" u="none" strike="noStrike">
                          <a:effectLst/>
                        </a:rPr>
                        <a:t>Etat</a:t>
                      </a:r>
                      <a:endParaRPr lang="fr-FR" sz="1200" b="1" i="0" u="none" strike="noStrike">
                        <a:solidFill>
                          <a:srgbClr val="000000"/>
                        </a:solidFill>
                        <a:effectLst/>
                        <a:latin typeface="Calibri" panose="020F0502020204030204" pitchFamily="34" charset="0"/>
                      </a:endParaRPr>
                    </a:p>
                  </a:txBody>
                  <a:tcPr marL="0" marR="0" marT="0" marB="0" anchor="ctr"/>
                </a:tc>
                <a:tc>
                  <a:txBody>
                    <a:bodyPr/>
                    <a:lstStyle/>
                    <a:p>
                      <a:pPr algn="ctr" fontAlgn="b"/>
                      <a:r>
                        <a:rPr lang="fr-FR" sz="1200" u="none" strike="noStrike">
                          <a:effectLst/>
                        </a:rPr>
                        <a:t>Total (€/an)</a:t>
                      </a:r>
                      <a:endParaRPr lang="fr-FR" sz="1200" b="1" i="0" u="none" strike="noStrike">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893943791"/>
                  </a:ext>
                </a:extLst>
              </a:tr>
              <a:tr h="251086">
                <a:tc>
                  <a:txBody>
                    <a:bodyPr/>
                    <a:lstStyle/>
                    <a:p>
                      <a:pPr algn="ctr" fontAlgn="b"/>
                      <a:r>
                        <a:rPr lang="fr-FR" sz="1200" u="none" strike="noStrike">
                          <a:solidFill>
                            <a:schemeClr val="tx1"/>
                          </a:solidFill>
                          <a:effectLst/>
                          <a:latin typeface="+mn-lt"/>
                        </a:rPr>
                        <a:t>IFER (€)</a:t>
                      </a:r>
                      <a:endParaRPr lang="fr-FR" sz="1200" b="1" i="0" u="none" strike="noStrike">
                        <a:solidFill>
                          <a:schemeClr val="tx1"/>
                        </a:solidFill>
                        <a:effectLst/>
                        <a:latin typeface="+mn-lt"/>
                      </a:endParaRPr>
                    </a:p>
                  </a:txBody>
                  <a:tcPr marL="0" marR="0" marT="0" marB="0" anchor="ctr"/>
                </a:tc>
                <a:tc>
                  <a:txBody>
                    <a:bodyPr/>
                    <a:lstStyle/>
                    <a:p>
                      <a:pPr algn="ctr" fontAlgn="b"/>
                      <a:r>
                        <a:rPr lang="fr-FR" sz="1200" b="0" i="0" u="none" strike="noStrike">
                          <a:solidFill>
                            <a:schemeClr val="tx1"/>
                          </a:solidFill>
                          <a:effectLst/>
                          <a:latin typeface="+mn-lt"/>
                        </a:rPr>
                        <a:t>24 077</a:t>
                      </a:r>
                    </a:p>
                  </a:txBody>
                  <a:tcPr marL="0" marR="0" marT="0" marB="0" anchor="ctr"/>
                </a:tc>
                <a:tc>
                  <a:txBody>
                    <a:bodyPr/>
                    <a:lstStyle/>
                    <a:p>
                      <a:pPr algn="ctr" fontAlgn="b"/>
                      <a:r>
                        <a:rPr lang="fr-FR" sz="1200" b="0" i="0" u="none" strike="noStrike">
                          <a:solidFill>
                            <a:schemeClr val="tx1"/>
                          </a:solidFill>
                          <a:effectLst/>
                          <a:latin typeface="+mn-lt"/>
                        </a:rPr>
                        <a:t>8 026</a:t>
                      </a:r>
                    </a:p>
                  </a:txBody>
                  <a:tcPr marL="0" marR="0" marT="0" marB="0" anchor="ctr"/>
                </a:tc>
                <a:tc>
                  <a:txBody>
                    <a:bodyPr/>
                    <a:lstStyle/>
                    <a:p>
                      <a:pPr algn="ctr" fontAlgn="b"/>
                      <a:r>
                        <a:rPr lang="fr-FR" sz="1200" b="0" i="0" u="none" strike="noStrike">
                          <a:solidFill>
                            <a:schemeClr val="tx1"/>
                          </a:solidFill>
                          <a:effectLst/>
                          <a:latin typeface="+mn-lt"/>
                        </a:rPr>
                        <a:t>80 256</a:t>
                      </a:r>
                    </a:p>
                  </a:txBody>
                  <a:tcPr marL="0" marR="0" marT="0" marB="0" anchor="ctr"/>
                </a:tc>
                <a:tc>
                  <a:txBody>
                    <a:bodyPr/>
                    <a:lstStyle/>
                    <a:p>
                      <a:pPr algn="ctr" fontAlgn="b"/>
                      <a:r>
                        <a:rPr lang="fr-FR" sz="1200" b="0" i="0" u="none" strike="noStrike">
                          <a:solidFill>
                            <a:schemeClr val="tx1"/>
                          </a:solidFill>
                          <a:effectLst/>
                          <a:latin typeface="+mn-lt"/>
                        </a:rPr>
                        <a:t>48 154</a:t>
                      </a:r>
                    </a:p>
                  </a:txBody>
                  <a:tcPr marL="0" marR="0" marT="0" marB="0" anchor="ctr"/>
                </a:tc>
                <a:tc>
                  <a:txBody>
                    <a:bodyPr/>
                    <a:lstStyle/>
                    <a:p>
                      <a:pPr marL="0" algn="ctr" defTabSz="914400" rtl="0" eaLnBrk="1" fontAlgn="b" latinLnBrk="0" hangingPunct="1"/>
                      <a:r>
                        <a:rPr lang="fr-FR" sz="1200" b="0" i="0" u="none" strike="noStrike" kern="1200">
                          <a:solidFill>
                            <a:schemeClr val="tx1"/>
                          </a:solidFill>
                          <a:effectLst/>
                          <a:latin typeface="+mn-lt"/>
                          <a:ea typeface="+mn-ea"/>
                          <a:cs typeface="+mn-cs"/>
                        </a:rPr>
                        <a:t>4 815</a:t>
                      </a:r>
                    </a:p>
                  </a:txBody>
                  <a:tcPr marL="0" marR="0" marT="0" marB="0" anchor="ctr"/>
                </a:tc>
                <a:tc>
                  <a:txBody>
                    <a:bodyPr/>
                    <a:lstStyle/>
                    <a:p>
                      <a:pPr marL="0" algn="ctr" defTabSz="914400" rtl="0" eaLnBrk="1" fontAlgn="b" latinLnBrk="0" hangingPunct="1"/>
                      <a:r>
                        <a:rPr lang="fr-FR" sz="1200" b="1" i="0" u="none" strike="noStrike" kern="1200">
                          <a:solidFill>
                            <a:schemeClr val="tx1"/>
                          </a:solidFill>
                          <a:effectLst/>
                          <a:latin typeface="+mn-lt"/>
                          <a:ea typeface="+mn-ea"/>
                          <a:cs typeface="+mn-cs"/>
                        </a:rPr>
                        <a:t>165 327 €/an</a:t>
                      </a:r>
                    </a:p>
                  </a:txBody>
                  <a:tcPr marL="0" marR="0" marT="0" marB="0" anchor="ctr"/>
                </a:tc>
                <a:extLst>
                  <a:ext uri="{0D108BD9-81ED-4DB2-BD59-A6C34878D82A}">
                    <a16:rowId xmlns:a16="http://schemas.microsoft.com/office/drawing/2014/main" val="3478026047"/>
                  </a:ext>
                </a:extLst>
              </a:tr>
              <a:tr h="256373">
                <a:tc>
                  <a:txBody>
                    <a:bodyPr/>
                    <a:lstStyle/>
                    <a:p>
                      <a:pPr algn="ctr" fontAlgn="b"/>
                      <a:r>
                        <a:rPr lang="fr-FR" sz="1200" u="none" strike="noStrike">
                          <a:solidFill>
                            <a:schemeClr val="tx1"/>
                          </a:solidFill>
                          <a:effectLst/>
                          <a:latin typeface="+mn-lt"/>
                        </a:rPr>
                        <a:t>TFPB (€)</a:t>
                      </a:r>
                      <a:endParaRPr lang="fr-FR" sz="1200" b="1" i="0" u="none" strike="noStrike">
                        <a:solidFill>
                          <a:schemeClr val="tx1"/>
                        </a:solidFill>
                        <a:effectLst/>
                        <a:latin typeface="+mn-lt"/>
                      </a:endParaRPr>
                    </a:p>
                  </a:txBody>
                  <a:tcPr marL="0" marR="0" marT="0" marB="0" anchor="ctr"/>
                </a:tc>
                <a:tc>
                  <a:txBody>
                    <a:bodyPr/>
                    <a:lstStyle/>
                    <a:p>
                      <a:pPr algn="ctr" fontAlgn="b"/>
                      <a:r>
                        <a:rPr lang="fr-FR" sz="1200" b="0" i="0" u="none" strike="noStrike">
                          <a:solidFill>
                            <a:srgbClr val="000000"/>
                          </a:solidFill>
                          <a:effectLst/>
                          <a:latin typeface="+mn-lt"/>
                        </a:rPr>
                        <a:t>11 222</a:t>
                      </a:r>
                    </a:p>
                  </a:txBody>
                  <a:tcPr marL="0" marR="0" marT="0" marB="0" anchor="ctr"/>
                </a:tc>
                <a:tc>
                  <a:txBody>
                    <a:bodyPr/>
                    <a:lstStyle/>
                    <a:p>
                      <a:pPr algn="ctr" fontAlgn="b"/>
                      <a:r>
                        <a:rPr lang="fr-FR" sz="1200" b="0" i="0" u="none" strike="noStrike">
                          <a:solidFill>
                            <a:srgbClr val="000000"/>
                          </a:solidFill>
                          <a:effectLst/>
                          <a:latin typeface="+mn-lt"/>
                        </a:rPr>
                        <a:t>3 766</a:t>
                      </a:r>
                    </a:p>
                  </a:txBody>
                  <a:tcPr marL="0" marR="0" marT="0" marB="0" anchor="ctr"/>
                </a:tc>
                <a:tc>
                  <a:txBody>
                    <a:bodyPr/>
                    <a:lstStyle/>
                    <a:p>
                      <a:pPr algn="ctr" fontAlgn="b"/>
                      <a:r>
                        <a:rPr lang="fr-FR" sz="1200" b="0" i="0" u="none" strike="noStrike">
                          <a:solidFill>
                            <a:srgbClr val="000000"/>
                          </a:solidFill>
                          <a:effectLst/>
                          <a:latin typeface="+mn-lt"/>
                        </a:rPr>
                        <a:t>53</a:t>
                      </a:r>
                    </a:p>
                  </a:txBody>
                  <a:tcPr marL="0" marR="0" marT="0" marB="0" anchor="ctr"/>
                </a:tc>
                <a:tc>
                  <a:txBody>
                    <a:bodyPr/>
                    <a:lstStyle/>
                    <a:p>
                      <a:pPr algn="ctr" fontAlgn="b"/>
                      <a:r>
                        <a:rPr lang="fr-FR" sz="1200" b="0" i="0" u="none" strike="noStrike">
                          <a:solidFill>
                            <a:srgbClr val="000000"/>
                          </a:solidFill>
                          <a:effectLst/>
                          <a:latin typeface="+mn-lt"/>
                        </a:rPr>
                        <a:t>-</a:t>
                      </a:r>
                    </a:p>
                  </a:txBody>
                  <a:tcPr marL="0" marR="0" marT="0" marB="0" anchor="ctr"/>
                </a:tc>
                <a:tc>
                  <a:txBody>
                    <a:bodyPr/>
                    <a:lstStyle/>
                    <a:p>
                      <a:pPr algn="ctr" fontAlgn="b"/>
                      <a:r>
                        <a:rPr lang="fr-FR" sz="1200" b="0" i="0" u="none" strike="noStrike">
                          <a:solidFill>
                            <a:srgbClr val="000000"/>
                          </a:solidFill>
                          <a:effectLst/>
                          <a:latin typeface="+mn-lt"/>
                        </a:rPr>
                        <a:t>451</a:t>
                      </a:r>
                    </a:p>
                  </a:txBody>
                  <a:tcPr marL="0" marR="0" marT="0" marB="0" anchor="ctr"/>
                </a:tc>
                <a:tc>
                  <a:txBody>
                    <a:bodyPr/>
                    <a:lstStyle/>
                    <a:p>
                      <a:pPr algn="ctr" fontAlgn="b"/>
                      <a:r>
                        <a:rPr lang="fr-FR" sz="1200" b="1" i="0" u="none" strike="noStrike">
                          <a:solidFill>
                            <a:srgbClr val="000000"/>
                          </a:solidFill>
                          <a:effectLst/>
                          <a:latin typeface="+mn-lt"/>
                        </a:rPr>
                        <a:t>15 492 €/an</a:t>
                      </a:r>
                    </a:p>
                  </a:txBody>
                  <a:tcPr marL="0" marR="0" marT="0" marB="0" anchor="ctr"/>
                </a:tc>
                <a:extLst>
                  <a:ext uri="{0D108BD9-81ED-4DB2-BD59-A6C34878D82A}">
                    <a16:rowId xmlns:a16="http://schemas.microsoft.com/office/drawing/2014/main" val="4054896718"/>
                  </a:ext>
                </a:extLst>
              </a:tr>
              <a:tr h="256373">
                <a:tc>
                  <a:txBody>
                    <a:bodyPr/>
                    <a:lstStyle/>
                    <a:p>
                      <a:pPr algn="ctr" fontAlgn="b"/>
                      <a:r>
                        <a:rPr lang="fr-FR" sz="1200" u="none" strike="noStrike">
                          <a:solidFill>
                            <a:schemeClr val="tx1"/>
                          </a:solidFill>
                          <a:effectLst/>
                          <a:latin typeface="+mn-lt"/>
                        </a:rPr>
                        <a:t>CFE (€)</a:t>
                      </a:r>
                      <a:endParaRPr lang="fr-FR" sz="1200" b="1" i="0" u="none" strike="noStrike">
                        <a:solidFill>
                          <a:schemeClr val="tx1"/>
                        </a:solidFill>
                        <a:effectLst/>
                        <a:latin typeface="+mn-lt"/>
                      </a:endParaRPr>
                    </a:p>
                  </a:txBody>
                  <a:tcPr marL="0" marR="0" marT="0" marB="0" anchor="ctr"/>
                </a:tc>
                <a:tc>
                  <a:txBody>
                    <a:bodyPr/>
                    <a:lstStyle/>
                    <a:p>
                      <a:pPr algn="ctr" fontAlgn="b"/>
                      <a:r>
                        <a:rPr lang="fr-FR" sz="1200" b="0" i="0" u="none" strike="noStrike">
                          <a:solidFill>
                            <a:schemeClr val="tx1"/>
                          </a:solidFill>
                          <a:effectLst/>
                          <a:latin typeface="+mn-lt"/>
                        </a:rPr>
                        <a:t>0</a:t>
                      </a:r>
                    </a:p>
                  </a:txBody>
                  <a:tcPr marL="0" marR="0" marT="0" marB="0" anchor="ctr"/>
                </a:tc>
                <a:tc>
                  <a:txBody>
                    <a:bodyPr/>
                    <a:lstStyle/>
                    <a:p>
                      <a:pPr algn="ctr" fontAlgn="b"/>
                      <a:r>
                        <a:rPr lang="fr-FR" sz="1200" b="0" i="0" u="none" strike="noStrike">
                          <a:solidFill>
                            <a:schemeClr val="tx1"/>
                          </a:solidFill>
                          <a:effectLst/>
                          <a:latin typeface="+mn-lt"/>
                        </a:rPr>
                        <a:t>0</a:t>
                      </a:r>
                    </a:p>
                  </a:txBody>
                  <a:tcPr marL="0" marR="0" marT="0" marB="0" anchor="ctr"/>
                </a:tc>
                <a:tc>
                  <a:txBody>
                    <a:bodyPr/>
                    <a:lstStyle/>
                    <a:p>
                      <a:pPr algn="ctr" fontAlgn="b"/>
                      <a:r>
                        <a:rPr lang="fr-FR" sz="1200" b="0" i="0" u="none" strike="noStrike">
                          <a:solidFill>
                            <a:schemeClr val="tx1"/>
                          </a:solidFill>
                          <a:effectLst/>
                          <a:latin typeface="+mn-lt"/>
                        </a:rPr>
                        <a:t>467</a:t>
                      </a:r>
                    </a:p>
                  </a:txBody>
                  <a:tcPr marL="0" marR="0" marT="0" marB="0" anchor="ctr"/>
                </a:tc>
                <a:tc>
                  <a:txBody>
                    <a:bodyPr/>
                    <a:lstStyle/>
                    <a:p>
                      <a:pPr algn="ctr" fontAlgn="b"/>
                      <a:r>
                        <a:rPr lang="fr-FR" sz="1200" b="0" i="0" u="none" strike="noStrike">
                          <a:solidFill>
                            <a:schemeClr val="tx1"/>
                          </a:solidFill>
                          <a:effectLst/>
                          <a:latin typeface="+mn-lt"/>
                        </a:rPr>
                        <a:t>0</a:t>
                      </a:r>
                    </a:p>
                  </a:txBody>
                  <a:tcPr marL="0" marR="0" marT="0" marB="0" anchor="ctr"/>
                </a:tc>
                <a:tc>
                  <a:txBody>
                    <a:bodyPr/>
                    <a:lstStyle/>
                    <a:p>
                      <a:pPr marL="0" algn="ctr" defTabSz="914400" rtl="0" eaLnBrk="1" fontAlgn="b" latinLnBrk="0" hangingPunct="1"/>
                      <a:r>
                        <a:rPr lang="fr-FR" sz="1200" b="0" i="0" u="none" strike="noStrike" kern="1200">
                          <a:solidFill>
                            <a:schemeClr val="tx1"/>
                          </a:solidFill>
                          <a:effectLst/>
                          <a:latin typeface="+mn-lt"/>
                          <a:ea typeface="+mn-ea"/>
                          <a:cs typeface="+mn-cs"/>
                        </a:rPr>
                        <a:t>14</a:t>
                      </a:r>
                    </a:p>
                  </a:txBody>
                  <a:tcPr marL="0" marR="0" marT="0" marB="0" anchor="ctr"/>
                </a:tc>
                <a:tc>
                  <a:txBody>
                    <a:bodyPr/>
                    <a:lstStyle/>
                    <a:p>
                      <a:pPr marL="0" algn="ctr" defTabSz="914400" rtl="0" eaLnBrk="1" fontAlgn="b" latinLnBrk="0" hangingPunct="1"/>
                      <a:r>
                        <a:rPr lang="fr-FR" sz="1200" b="1" i="0" u="none" strike="noStrike" kern="1200">
                          <a:solidFill>
                            <a:schemeClr val="tx1"/>
                          </a:solidFill>
                          <a:effectLst/>
                          <a:latin typeface="+mn-lt"/>
                          <a:ea typeface="+mn-ea"/>
                          <a:cs typeface="+mn-cs"/>
                        </a:rPr>
                        <a:t>481 €/an</a:t>
                      </a:r>
                    </a:p>
                  </a:txBody>
                  <a:tcPr marL="0" marR="0" marT="0" marB="0" anchor="ctr"/>
                </a:tc>
                <a:extLst>
                  <a:ext uri="{0D108BD9-81ED-4DB2-BD59-A6C34878D82A}">
                    <a16:rowId xmlns:a16="http://schemas.microsoft.com/office/drawing/2014/main" val="3068130368"/>
                  </a:ext>
                </a:extLst>
              </a:tr>
              <a:tr h="256373">
                <a:tc>
                  <a:txBody>
                    <a:bodyPr/>
                    <a:lstStyle/>
                    <a:p>
                      <a:pPr algn="ctr" fontAlgn="b"/>
                      <a:r>
                        <a:rPr lang="fr-FR" sz="1200" u="none" strike="noStrike">
                          <a:solidFill>
                            <a:schemeClr val="tx1"/>
                          </a:solidFill>
                          <a:effectLst/>
                          <a:latin typeface="+mn-lt"/>
                        </a:rPr>
                        <a:t>CVAE (€)</a:t>
                      </a:r>
                      <a:endParaRPr lang="fr-FR" sz="1200" b="1" i="0" u="none" strike="noStrike">
                        <a:solidFill>
                          <a:schemeClr val="tx1"/>
                        </a:solidFill>
                        <a:effectLst/>
                        <a:latin typeface="+mn-lt"/>
                      </a:endParaRPr>
                    </a:p>
                  </a:txBody>
                  <a:tcPr marL="0" marR="0" marT="0" marB="0" anchor="ctr"/>
                </a:tc>
                <a:tc>
                  <a:txBody>
                    <a:bodyPr/>
                    <a:lstStyle/>
                    <a:p>
                      <a:pPr algn="ctr" fontAlgn="b"/>
                      <a:r>
                        <a:rPr lang="fr-FR" sz="1200" b="0" i="0" u="none" strike="noStrike">
                          <a:solidFill>
                            <a:srgbClr val="000000"/>
                          </a:solidFill>
                          <a:effectLst/>
                          <a:latin typeface="+mn-lt"/>
                        </a:rPr>
                        <a:t>209</a:t>
                      </a:r>
                    </a:p>
                  </a:txBody>
                  <a:tcPr marL="0" marR="0" marT="0" marB="0" anchor="ctr"/>
                </a:tc>
                <a:tc>
                  <a:txBody>
                    <a:bodyPr/>
                    <a:lstStyle/>
                    <a:p>
                      <a:pPr algn="ctr" fontAlgn="b"/>
                      <a:r>
                        <a:rPr lang="fr-FR" sz="1200" b="0" i="0" u="none" strike="noStrike">
                          <a:solidFill>
                            <a:srgbClr val="000000"/>
                          </a:solidFill>
                          <a:effectLst/>
                          <a:latin typeface="+mn-lt"/>
                        </a:rPr>
                        <a:t>52</a:t>
                      </a:r>
                    </a:p>
                  </a:txBody>
                  <a:tcPr marL="0" marR="0" marT="0" marB="0" anchor="ctr"/>
                </a:tc>
                <a:tc>
                  <a:txBody>
                    <a:bodyPr/>
                    <a:lstStyle/>
                    <a:p>
                      <a:pPr algn="ctr" fontAlgn="b"/>
                      <a:r>
                        <a:rPr lang="fr-FR" sz="1200" b="0" i="0" u="none" strike="noStrike">
                          <a:solidFill>
                            <a:srgbClr val="000000"/>
                          </a:solidFill>
                          <a:effectLst/>
                          <a:latin typeface="+mn-lt"/>
                        </a:rPr>
                        <a:t>12 806</a:t>
                      </a:r>
                    </a:p>
                  </a:txBody>
                  <a:tcPr marL="0" marR="0" marT="0" marB="0" anchor="ctr"/>
                </a:tc>
                <a:tc>
                  <a:txBody>
                    <a:bodyPr/>
                    <a:lstStyle/>
                    <a:p>
                      <a:pPr algn="ctr" fontAlgn="b"/>
                      <a:r>
                        <a:rPr lang="fr-FR" sz="1200" b="0" i="0" u="none" strike="noStrike">
                          <a:solidFill>
                            <a:srgbClr val="000000"/>
                          </a:solidFill>
                          <a:effectLst/>
                          <a:latin typeface="+mn-lt"/>
                        </a:rPr>
                        <a:t>-</a:t>
                      </a:r>
                    </a:p>
                  </a:txBody>
                  <a:tcPr marL="0" marR="0" marT="0" marB="0" anchor="ctr"/>
                </a:tc>
                <a:tc>
                  <a:txBody>
                    <a:bodyPr/>
                    <a:lstStyle/>
                    <a:p>
                      <a:pPr algn="ctr" fontAlgn="b"/>
                      <a:r>
                        <a:rPr lang="fr-FR" sz="1200" b="0" i="0" u="none" strike="noStrike">
                          <a:solidFill>
                            <a:srgbClr val="000000"/>
                          </a:solidFill>
                          <a:effectLst/>
                          <a:latin typeface="+mn-lt"/>
                        </a:rPr>
                        <a:t>139</a:t>
                      </a:r>
                    </a:p>
                  </a:txBody>
                  <a:tcPr marL="0" marR="0" marT="0" marB="0" anchor="ctr"/>
                </a:tc>
                <a:tc>
                  <a:txBody>
                    <a:bodyPr/>
                    <a:lstStyle/>
                    <a:p>
                      <a:pPr algn="ctr" fontAlgn="b"/>
                      <a:r>
                        <a:rPr lang="fr-FR" sz="1200" b="1" i="0" u="none" strike="noStrike">
                          <a:solidFill>
                            <a:srgbClr val="000000"/>
                          </a:solidFill>
                          <a:effectLst/>
                          <a:latin typeface="+mn-lt"/>
                        </a:rPr>
                        <a:t>13 206 €/an</a:t>
                      </a:r>
                    </a:p>
                  </a:txBody>
                  <a:tcPr marL="0" marR="0" marT="0" marB="0" anchor="ctr"/>
                </a:tc>
                <a:extLst>
                  <a:ext uri="{0D108BD9-81ED-4DB2-BD59-A6C34878D82A}">
                    <a16:rowId xmlns:a16="http://schemas.microsoft.com/office/drawing/2014/main" val="1499597015"/>
                  </a:ext>
                </a:extLst>
              </a:tr>
              <a:tr h="296633">
                <a:tc>
                  <a:txBody>
                    <a:bodyPr/>
                    <a:lstStyle/>
                    <a:p>
                      <a:pPr algn="ctr" fontAlgn="b"/>
                      <a:r>
                        <a:rPr lang="fr-FR" sz="1200" u="none" strike="noStrike">
                          <a:solidFill>
                            <a:schemeClr val="tx1"/>
                          </a:solidFill>
                          <a:effectLst/>
                          <a:latin typeface="+mn-lt"/>
                        </a:rPr>
                        <a:t>Total (€/an)</a:t>
                      </a:r>
                      <a:endParaRPr lang="fr-FR" sz="1200" b="1" i="0" u="none" strike="noStrike">
                        <a:solidFill>
                          <a:schemeClr val="tx1"/>
                        </a:solidFill>
                        <a:effectLst/>
                        <a:latin typeface="+mn-lt"/>
                      </a:endParaRPr>
                    </a:p>
                  </a:txBody>
                  <a:tcPr marL="0" marR="0" marT="0" marB="0" anchor="ctr"/>
                </a:tc>
                <a:tc>
                  <a:txBody>
                    <a:bodyPr/>
                    <a:lstStyle/>
                    <a:p>
                      <a:pPr algn="ctr" fontAlgn="b"/>
                      <a:r>
                        <a:rPr lang="fr-FR" sz="1200" b="1" i="0" u="none" strike="noStrike">
                          <a:solidFill>
                            <a:schemeClr val="tx1"/>
                          </a:solidFill>
                          <a:effectLst/>
                          <a:latin typeface="+mn-lt"/>
                        </a:rPr>
                        <a:t>35 508 €/an</a:t>
                      </a:r>
                    </a:p>
                  </a:txBody>
                  <a:tcPr marL="0" marR="0" marT="0" marB="0" anchor="ctr"/>
                </a:tc>
                <a:tc>
                  <a:txBody>
                    <a:bodyPr/>
                    <a:lstStyle/>
                    <a:p>
                      <a:pPr algn="ctr" fontAlgn="b"/>
                      <a:r>
                        <a:rPr lang="fr-FR" sz="1200" b="1" i="0" u="none" strike="noStrike">
                          <a:solidFill>
                            <a:schemeClr val="tx1"/>
                          </a:solidFill>
                          <a:effectLst/>
                          <a:latin typeface="+mn-lt"/>
                        </a:rPr>
                        <a:t>11 843 €/an</a:t>
                      </a:r>
                    </a:p>
                  </a:txBody>
                  <a:tcPr marL="0" marR="0" marT="0" marB="0" anchor="ctr"/>
                </a:tc>
                <a:tc>
                  <a:txBody>
                    <a:bodyPr/>
                    <a:lstStyle/>
                    <a:p>
                      <a:pPr algn="ctr" fontAlgn="b"/>
                      <a:r>
                        <a:rPr lang="fr-FR" sz="1200" b="1" i="0" u="none" strike="noStrike">
                          <a:solidFill>
                            <a:schemeClr val="tx1"/>
                          </a:solidFill>
                          <a:effectLst/>
                          <a:latin typeface="+mn-lt"/>
                        </a:rPr>
                        <a:t>93 115 €/an</a:t>
                      </a:r>
                    </a:p>
                  </a:txBody>
                  <a:tcPr marL="0" marR="0" marT="0" marB="0" anchor="ctr"/>
                </a:tc>
                <a:tc>
                  <a:txBody>
                    <a:bodyPr/>
                    <a:lstStyle/>
                    <a:p>
                      <a:pPr algn="ctr" fontAlgn="b"/>
                      <a:r>
                        <a:rPr lang="fr-FR" sz="1200" b="1" i="0" u="none" strike="noStrike">
                          <a:solidFill>
                            <a:schemeClr val="tx1"/>
                          </a:solidFill>
                          <a:effectLst/>
                          <a:latin typeface="+mn-lt"/>
                        </a:rPr>
                        <a:t>48 154 €/an</a:t>
                      </a:r>
                    </a:p>
                  </a:txBody>
                  <a:tcPr marL="0" marR="0" marT="0" marB="0" anchor="ctr"/>
                </a:tc>
                <a:tc>
                  <a:txBody>
                    <a:bodyPr/>
                    <a:lstStyle/>
                    <a:p>
                      <a:pPr marL="0" algn="ctr" defTabSz="914400" rtl="0" eaLnBrk="1" fontAlgn="b" latinLnBrk="0" hangingPunct="1"/>
                      <a:r>
                        <a:rPr lang="fr-FR" sz="1200" b="1" i="0" u="none" strike="noStrike" kern="1200">
                          <a:solidFill>
                            <a:schemeClr val="tx1"/>
                          </a:solidFill>
                          <a:effectLst/>
                          <a:latin typeface="+mn-lt"/>
                          <a:ea typeface="+mn-ea"/>
                          <a:cs typeface="+mn-cs"/>
                        </a:rPr>
                        <a:t>5 405 €/an</a:t>
                      </a:r>
                    </a:p>
                  </a:txBody>
                  <a:tcPr marL="0" marR="0" marT="0" marB="0" anchor="ctr"/>
                </a:tc>
                <a:tc>
                  <a:txBody>
                    <a:bodyPr/>
                    <a:lstStyle/>
                    <a:p>
                      <a:pPr marL="0" algn="ctr" defTabSz="914400" rtl="0" eaLnBrk="1" fontAlgn="b" latinLnBrk="0" hangingPunct="1"/>
                      <a:r>
                        <a:rPr lang="fr-FR" sz="1200" b="1" i="0" u="none" strike="noStrike" kern="1200">
                          <a:solidFill>
                            <a:schemeClr val="tx1"/>
                          </a:solidFill>
                          <a:effectLst/>
                          <a:latin typeface="+mn-lt"/>
                          <a:ea typeface="+mn-ea"/>
                          <a:cs typeface="+mn-cs"/>
                        </a:rPr>
                        <a:t>194 025 €/an</a:t>
                      </a:r>
                    </a:p>
                  </a:txBody>
                  <a:tcPr marL="0" marR="0" marT="0" marB="0" anchor="ctr"/>
                </a:tc>
                <a:extLst>
                  <a:ext uri="{0D108BD9-81ED-4DB2-BD59-A6C34878D82A}">
                    <a16:rowId xmlns:a16="http://schemas.microsoft.com/office/drawing/2014/main" val="1037398621"/>
                  </a:ext>
                </a:extLst>
              </a:tr>
            </a:tbl>
          </a:graphicData>
        </a:graphic>
      </p:graphicFrame>
      <p:sp>
        <p:nvSpPr>
          <p:cNvPr id="5" name="ZoneTexte 5">
            <a:extLst>
              <a:ext uri="{FF2B5EF4-FFF2-40B4-BE49-F238E27FC236}">
                <a16:creationId xmlns:a16="http://schemas.microsoft.com/office/drawing/2014/main" id="{0B74A086-C5EA-7587-122F-85945E8A45C2}"/>
              </a:ext>
            </a:extLst>
          </p:cNvPr>
          <p:cNvSpPr txBox="1"/>
          <p:nvPr/>
        </p:nvSpPr>
        <p:spPr>
          <a:xfrm>
            <a:off x="407367" y="3081929"/>
            <a:ext cx="9864911" cy="707886"/>
          </a:xfrm>
          <a:prstGeom prst="rect">
            <a:avLst/>
          </a:prstGeom>
          <a:noFill/>
        </p:spPr>
        <p:txBody>
          <a:bodyPr wrap="square" rtlCol="0">
            <a:spAutoFit/>
          </a:bodyPr>
          <a:lstStyle/>
          <a:p>
            <a:pPr marL="285750" lvl="0" indent="-285750" algn="just">
              <a:buClr>
                <a:srgbClr val="00B050"/>
              </a:buClr>
              <a:buFont typeface="Arial" panose="020B0604020202020204" pitchFamily="34" charset="0"/>
              <a:buChar char="›"/>
            </a:pPr>
            <a:r>
              <a:rPr lang="fr-FR" sz="1000"/>
              <a:t>IFER : Imposition forfaitaire sur les entreprises de réseaux</a:t>
            </a:r>
          </a:p>
          <a:p>
            <a:pPr marL="285750" indent="-285750" algn="just">
              <a:buClr>
                <a:srgbClr val="00B050"/>
              </a:buClr>
              <a:buFont typeface="Arial" panose="020B0604020202020204" pitchFamily="34" charset="0"/>
              <a:buChar char="›"/>
            </a:pPr>
            <a:r>
              <a:rPr lang="fr-FR" sz="1000" u="none" strike="noStrike">
                <a:effectLst/>
              </a:rPr>
              <a:t>TFPB : Taxe foncière sur les propriétés bâties</a:t>
            </a:r>
            <a:endParaRPr lang="fr-FR" sz="1000" b="1" i="0" u="none" strike="noStrike">
              <a:solidFill>
                <a:srgbClr val="000000"/>
              </a:solidFill>
              <a:effectLst/>
              <a:latin typeface="Calibri" panose="020F0502020204030204" pitchFamily="34" charset="0"/>
            </a:endParaRPr>
          </a:p>
          <a:p>
            <a:pPr marL="285750" lvl="0" indent="-285750" algn="just">
              <a:buClr>
                <a:srgbClr val="00B050"/>
              </a:buClr>
              <a:buFont typeface="Arial" panose="020B0604020202020204" pitchFamily="34" charset="0"/>
              <a:buChar char="›"/>
            </a:pPr>
            <a:r>
              <a:rPr lang="fr-FR" sz="1000"/>
              <a:t>CFE : Cotisation foncière des entreprises</a:t>
            </a:r>
          </a:p>
          <a:p>
            <a:pPr marL="285750" lvl="0" indent="-285750" algn="just">
              <a:spcAft>
                <a:spcPts val="600"/>
              </a:spcAft>
              <a:buClr>
                <a:srgbClr val="00B050"/>
              </a:buClr>
              <a:buFont typeface="Arial" panose="020B0604020202020204" pitchFamily="34" charset="0"/>
              <a:buChar char="›"/>
            </a:pPr>
            <a:r>
              <a:rPr lang="fr-FR" sz="1000"/>
              <a:t>CVAE : Cotisation sur la valeur ajoutée des entreprises</a:t>
            </a:r>
          </a:p>
        </p:txBody>
      </p:sp>
      <p:sp>
        <p:nvSpPr>
          <p:cNvPr id="6" name="Rectangle: Rounded Corners 12">
            <a:extLst>
              <a:ext uri="{FF2B5EF4-FFF2-40B4-BE49-F238E27FC236}">
                <a16:creationId xmlns:a16="http://schemas.microsoft.com/office/drawing/2014/main" id="{4B93B78E-61E1-35F1-A63D-8A45E7F7E244}"/>
              </a:ext>
            </a:extLst>
          </p:cNvPr>
          <p:cNvSpPr/>
          <p:nvPr/>
        </p:nvSpPr>
        <p:spPr>
          <a:xfrm>
            <a:off x="399458" y="4630205"/>
            <a:ext cx="11277174" cy="1805106"/>
          </a:xfrm>
          <a:prstGeom prst="roundRect">
            <a:avLst/>
          </a:prstGeom>
          <a:noFill/>
        </p:spPr>
        <p:txBody>
          <a:bodyPr wrap="square" lIns="108000" tIns="72000" rIns="108000" bIns="72000" rtlCol="0">
            <a:noAutofit/>
          </a:bodyPr>
          <a:lstStyle/>
          <a:p>
            <a:pPr marL="266700" indent="-266700" algn="just">
              <a:spcBef>
                <a:spcPts val="300"/>
              </a:spcBef>
              <a:spcAft>
                <a:spcPts val="300"/>
              </a:spcAft>
              <a:buClr>
                <a:srgbClr val="78B90F"/>
              </a:buClr>
              <a:buFont typeface="Wingdings" panose="05000000000000000000" pitchFamily="2" charset="2"/>
              <a:buChar char="n"/>
            </a:pPr>
            <a:r>
              <a:rPr lang="fr-FR" sz="1200">
                <a:solidFill>
                  <a:prstClr val="black"/>
                </a:solidFill>
                <a:latin typeface="Arial"/>
              </a:rPr>
              <a:t>Au total, </a:t>
            </a:r>
            <a:r>
              <a:rPr lang="fr-FR" sz="1200" b="1">
                <a:solidFill>
                  <a:prstClr val="black"/>
                </a:solidFill>
                <a:latin typeface="Arial"/>
              </a:rPr>
              <a:t>le territoire comprenant les communes et l’intercommunalité percevra environ 140 000 € la première année </a:t>
            </a:r>
            <a:r>
              <a:rPr lang="fr-FR" sz="1200">
                <a:solidFill>
                  <a:prstClr val="black"/>
                </a:solidFill>
                <a:latin typeface="Arial"/>
              </a:rPr>
              <a:t>au travers de la fiscalité liée au projet (sur la base d’une installation de 19,2 MW). Cette fiscalité sera réactualisée en fonction de l’inflation.</a:t>
            </a:r>
          </a:p>
          <a:p>
            <a:pPr marL="266700" indent="-266700" algn="just">
              <a:spcBef>
                <a:spcPts val="300"/>
              </a:spcBef>
              <a:spcAft>
                <a:spcPts val="300"/>
              </a:spcAft>
              <a:buClr>
                <a:srgbClr val="78B90F"/>
              </a:buClr>
              <a:buFont typeface="Wingdings" panose="05000000000000000000" pitchFamily="2" charset="2"/>
              <a:buChar char="n"/>
            </a:pPr>
            <a:r>
              <a:rPr lang="fr-FR" sz="1200" b="1">
                <a:solidFill>
                  <a:prstClr val="black"/>
                </a:solidFill>
                <a:latin typeface="Arial"/>
              </a:rPr>
              <a:t>D’autres retombées sont possibles pour les collectivités </a:t>
            </a:r>
            <a:r>
              <a:rPr lang="fr-FR" sz="1200">
                <a:solidFill>
                  <a:prstClr val="black"/>
                </a:solidFill>
                <a:latin typeface="Arial"/>
              </a:rPr>
              <a:t>(financement ou </a:t>
            </a:r>
            <a:r>
              <a:rPr lang="fr-FR" sz="1200" err="1">
                <a:solidFill>
                  <a:prstClr val="black"/>
                </a:solidFill>
                <a:latin typeface="Arial"/>
              </a:rPr>
              <a:t>co</a:t>
            </a:r>
            <a:r>
              <a:rPr lang="fr-FR" sz="1200">
                <a:solidFill>
                  <a:prstClr val="black"/>
                </a:solidFill>
                <a:latin typeface="Arial"/>
              </a:rPr>
              <a:t>-investissement participatif, fourniture d’énergie verte à prix réduits pour les riverains, priorité aux entreprises et à la main d’œuvre locales pour les travaux, formation, etc.)</a:t>
            </a:r>
          </a:p>
        </p:txBody>
      </p:sp>
      <p:pic>
        <p:nvPicPr>
          <p:cNvPr id="9" name="Image 8">
            <a:extLst>
              <a:ext uri="{FF2B5EF4-FFF2-40B4-BE49-F238E27FC236}">
                <a16:creationId xmlns:a16="http://schemas.microsoft.com/office/drawing/2014/main" id="{D86F4671-DFE3-82C6-27D5-EFC77BEBF1F3}"/>
              </a:ext>
            </a:extLst>
          </p:cNvPr>
          <p:cNvPicPr>
            <a:picLocks noChangeAspect="1"/>
          </p:cNvPicPr>
          <p:nvPr/>
        </p:nvPicPr>
        <p:blipFill>
          <a:blip r:embed="rId2"/>
          <a:stretch>
            <a:fillRect/>
          </a:stretch>
        </p:blipFill>
        <p:spPr>
          <a:xfrm>
            <a:off x="8201025" y="1263081"/>
            <a:ext cx="3817802" cy="2662806"/>
          </a:xfrm>
          <a:prstGeom prst="rect">
            <a:avLst/>
          </a:prstGeom>
        </p:spPr>
      </p:pic>
    </p:spTree>
    <p:extLst>
      <p:ext uri="{BB962C8B-B14F-4D97-AF65-F5344CB8AC3E}">
        <p14:creationId xmlns:p14="http://schemas.microsoft.com/office/powerpoint/2010/main" val="346758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9C324-0819-E6E7-BB7E-96B853C1C7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2948F-C183-0CDB-976C-BB0FF6C72DAE}"/>
              </a:ext>
            </a:extLst>
          </p:cNvPr>
          <p:cNvSpPr>
            <a:spLocks noGrp="1"/>
          </p:cNvSpPr>
          <p:nvPr>
            <p:ph type="title"/>
          </p:nvPr>
        </p:nvSpPr>
        <p:spPr/>
        <p:txBody>
          <a:bodyPr/>
          <a:lstStyle/>
          <a:p>
            <a:r>
              <a:rPr lang="fr-FR" noProof="0"/>
              <a:t>Bénéfices pour le territoire</a:t>
            </a:r>
          </a:p>
        </p:txBody>
      </p:sp>
      <p:sp>
        <p:nvSpPr>
          <p:cNvPr id="4" name="Slide Number Placeholder 3">
            <a:extLst>
              <a:ext uri="{FF2B5EF4-FFF2-40B4-BE49-F238E27FC236}">
                <a16:creationId xmlns:a16="http://schemas.microsoft.com/office/drawing/2014/main" id="{2FFF6A44-2AAC-003D-0ADD-C42089D3E620}"/>
              </a:ext>
            </a:extLst>
          </p:cNvPr>
          <p:cNvSpPr>
            <a:spLocks noGrp="1"/>
          </p:cNvSpPr>
          <p:nvPr>
            <p:ph type="sldNum" sz="quarter" idx="12"/>
          </p:nvPr>
        </p:nvSpPr>
        <p:spPr/>
        <p:txBody>
          <a:bodyPr/>
          <a:lstStyle/>
          <a:p>
            <a:fld id="{2B96ECA3-19B4-40B5-B651-E252F6AEA781}" type="slidenum">
              <a:rPr lang="fr-FR" noProof="0" smtClean="0"/>
              <a:pPr/>
              <a:t>12</a:t>
            </a:fld>
            <a:endParaRPr lang="fr-FR" noProof="0"/>
          </a:p>
        </p:txBody>
      </p:sp>
      <p:sp>
        <p:nvSpPr>
          <p:cNvPr id="3" name="Rectangle: Rounded Corners 12">
            <a:extLst>
              <a:ext uri="{FF2B5EF4-FFF2-40B4-BE49-F238E27FC236}">
                <a16:creationId xmlns:a16="http://schemas.microsoft.com/office/drawing/2014/main" id="{49BA24F8-09A1-53EA-3EB9-120735CB53EC}"/>
              </a:ext>
            </a:extLst>
          </p:cNvPr>
          <p:cNvSpPr/>
          <p:nvPr/>
        </p:nvSpPr>
        <p:spPr>
          <a:xfrm>
            <a:off x="399458" y="797041"/>
            <a:ext cx="9330468" cy="5573279"/>
          </a:xfrm>
          <a:prstGeom prst="roundRect">
            <a:avLst/>
          </a:prstGeom>
          <a:noFill/>
        </p:spPr>
        <p:txBody>
          <a:bodyPr wrap="square" lIns="108000" tIns="72000" rIns="108000" bIns="72000" rtlCol="0" anchor="t">
            <a:noAutofit/>
          </a:bodyPr>
          <a:lstStyle/>
          <a:p>
            <a:pPr>
              <a:spcBef>
                <a:spcPts val="300"/>
              </a:spcBef>
              <a:spcAft>
                <a:spcPts val="3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dirty="0">
                <a:solidFill>
                  <a:srgbClr val="92D050"/>
                </a:solidFill>
              </a:rPr>
              <a:t>Des revenus locatifs pour les communes d’accueil</a:t>
            </a:r>
          </a:p>
          <a:p>
            <a:pPr marL="266700" indent="-266700" algn="just">
              <a:spcBef>
                <a:spcPts val="300"/>
              </a:spcBef>
              <a:spcAft>
                <a:spcPts val="300"/>
              </a:spcAft>
              <a:buClr>
                <a:srgbClr val="78B90F"/>
              </a:buClr>
              <a:buFont typeface="Wingdings" panose="05000000000000000000" pitchFamily="2" charset="2"/>
              <a:buChar char="n"/>
            </a:pPr>
            <a:r>
              <a:rPr lang="fr-FR" sz="1200" dirty="0">
                <a:solidFill>
                  <a:prstClr val="black"/>
                </a:solidFill>
                <a:latin typeface="Arial"/>
              </a:rPr>
              <a:t>Des chemins communaux devront être empruntés pendant les travaux puis pour la maintenance des éoliennes : </a:t>
            </a:r>
            <a:r>
              <a:rPr lang="fr-FR" sz="1200" b="1" dirty="0">
                <a:solidFill>
                  <a:prstClr val="black"/>
                </a:solidFill>
                <a:latin typeface="Arial"/>
              </a:rPr>
              <a:t>les communes concernées percevront des revenus locatifs </a:t>
            </a:r>
            <a:r>
              <a:rPr lang="fr-FR" sz="1200" dirty="0">
                <a:solidFill>
                  <a:prstClr val="black"/>
                </a:solidFill>
                <a:latin typeface="Arial"/>
              </a:rPr>
              <a:t>sur toute la durée d’exploitation</a:t>
            </a:r>
          </a:p>
          <a:p>
            <a:pPr>
              <a:spcBef>
                <a:spcPts val="300"/>
              </a:spcBef>
              <a:spcAft>
                <a:spcPts val="3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sz="1200" b="1" dirty="0">
              <a:solidFill>
                <a:srgbClr val="92D050"/>
              </a:solidFill>
            </a:endParaRPr>
          </a:p>
          <a:p>
            <a:pPr>
              <a:spcBef>
                <a:spcPts val="300"/>
              </a:spcBef>
              <a:spcAft>
                <a:spcPts val="30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200" b="1" dirty="0">
                <a:solidFill>
                  <a:srgbClr val="92D050"/>
                </a:solidFill>
              </a:rPr>
              <a:t>Des mesures d’accompagnement au bénéfice du territoire</a:t>
            </a:r>
          </a:p>
          <a:p>
            <a:pPr marL="266700" indent="-266700" algn="just">
              <a:spcBef>
                <a:spcPts val="300"/>
              </a:spcBef>
              <a:spcAft>
                <a:spcPts val="300"/>
              </a:spcAft>
              <a:buClr>
                <a:srgbClr val="78B90F"/>
              </a:buClr>
              <a:buFont typeface="Wingdings" panose="05000000000000000000" pitchFamily="2" charset="2"/>
              <a:buChar char="n"/>
            </a:pPr>
            <a:r>
              <a:rPr lang="fr-FR" sz="1200" dirty="0">
                <a:solidFill>
                  <a:prstClr val="black"/>
                </a:solidFill>
                <a:latin typeface="Arial"/>
              </a:rPr>
              <a:t>Partenariat entente du </a:t>
            </a:r>
            <a:r>
              <a:rPr lang="fr-FR" sz="1200" dirty="0" err="1">
                <a:solidFill>
                  <a:prstClr val="black"/>
                </a:solidFill>
                <a:latin typeface="Arial"/>
              </a:rPr>
              <a:t>Lancras</a:t>
            </a:r>
            <a:r>
              <a:rPr lang="fr-FR" sz="1200" dirty="0">
                <a:solidFill>
                  <a:prstClr val="black"/>
                </a:solidFill>
                <a:latin typeface="Arial"/>
              </a:rPr>
              <a:t> (mécénat pour club sportif et intervention pour écoles) : depuis 2024 et pendant 5 ans.</a:t>
            </a:r>
          </a:p>
          <a:p>
            <a:pPr marL="266700" indent="-266700" algn="just">
              <a:spcBef>
                <a:spcPts val="300"/>
              </a:spcBef>
              <a:spcAft>
                <a:spcPts val="300"/>
              </a:spcAft>
              <a:buClr>
                <a:srgbClr val="78B90F"/>
              </a:buClr>
              <a:buFont typeface="Wingdings" panose="05000000000000000000" pitchFamily="2" charset="2"/>
              <a:buChar char="n"/>
            </a:pPr>
            <a:r>
              <a:rPr lang="fr-FR" sz="1200" dirty="0">
                <a:solidFill>
                  <a:prstClr val="black"/>
                </a:solidFill>
                <a:latin typeface="Arial"/>
              </a:rPr>
              <a:t>Financement participatif à destination de tous les habitants : lancement en juin.</a:t>
            </a:r>
            <a:endParaRPr lang="fr-FR" sz="1200" dirty="0">
              <a:solidFill>
                <a:prstClr val="black"/>
              </a:solidFill>
              <a:latin typeface="Arial"/>
              <a:cs typeface="Arial"/>
            </a:endParaRPr>
          </a:p>
          <a:p>
            <a:pPr algn="just">
              <a:spcBef>
                <a:spcPts val="300"/>
              </a:spcBef>
              <a:spcAft>
                <a:spcPts val="300"/>
              </a:spcAft>
              <a:buClr>
                <a:srgbClr val="78B90F"/>
              </a:buClr>
            </a:pPr>
            <a:endParaRPr lang="fr-FR" sz="1200" b="1" dirty="0">
              <a:solidFill>
                <a:srgbClr val="92D050"/>
              </a:solidFill>
            </a:endParaRPr>
          </a:p>
          <a:p>
            <a:pPr algn="just">
              <a:spcBef>
                <a:spcPts val="300"/>
              </a:spcBef>
              <a:spcAft>
                <a:spcPts val="300"/>
              </a:spcAft>
              <a:buClr>
                <a:srgbClr val="78B90F"/>
              </a:buClr>
            </a:pPr>
            <a:r>
              <a:rPr lang="fr-FR" sz="1200" b="1" dirty="0">
                <a:solidFill>
                  <a:srgbClr val="92D050"/>
                </a:solidFill>
              </a:rPr>
              <a:t>Une prise de participation de la communauté de communes et des communes est possible</a:t>
            </a:r>
            <a:endParaRPr lang="fr-FR" sz="1200" dirty="0">
              <a:solidFill>
                <a:prstClr val="black"/>
              </a:solidFill>
              <a:latin typeface="Arial"/>
            </a:endParaRPr>
          </a:p>
          <a:p>
            <a:pPr algn="just">
              <a:spcBef>
                <a:spcPts val="300"/>
              </a:spcBef>
              <a:spcAft>
                <a:spcPts val="300"/>
              </a:spcAft>
              <a:buClr>
                <a:srgbClr val="78B90F"/>
              </a:buClr>
            </a:pPr>
            <a:r>
              <a:rPr lang="fr-FR" sz="1200" dirty="0">
                <a:solidFill>
                  <a:prstClr val="black"/>
                </a:solidFill>
                <a:latin typeface="Arial"/>
              </a:rPr>
              <a:t>Comme pour le parc éolien de Clos Neuf, </a:t>
            </a:r>
            <a:r>
              <a:rPr lang="fr-FR" sz="1200" dirty="0" err="1">
                <a:solidFill>
                  <a:prstClr val="black"/>
                </a:solidFill>
                <a:latin typeface="Arial"/>
              </a:rPr>
              <a:t>BayWa</a:t>
            </a:r>
            <a:r>
              <a:rPr lang="fr-FR" sz="1200" dirty="0">
                <a:solidFill>
                  <a:prstClr val="black"/>
                </a:solidFill>
                <a:latin typeface="Arial"/>
              </a:rPr>
              <a:t> </a:t>
            </a:r>
            <a:r>
              <a:rPr lang="fr-FR" sz="1200" dirty="0" err="1">
                <a:solidFill>
                  <a:prstClr val="black"/>
                </a:solidFill>
                <a:latin typeface="Arial"/>
              </a:rPr>
              <a:t>r.e</a:t>
            </a:r>
            <a:r>
              <a:rPr lang="fr-FR" sz="1200" dirty="0">
                <a:solidFill>
                  <a:prstClr val="black"/>
                </a:solidFill>
                <a:latin typeface="Arial"/>
              </a:rPr>
              <a:t>. et Galileo Energies Nouvelles permettent aux collectivités locales de prendre des parts dans la société de projet à hauteur de 10% ouvrant à des avantages :</a:t>
            </a:r>
          </a:p>
          <a:p>
            <a:pPr marL="266700" indent="-266700" algn="just">
              <a:spcBef>
                <a:spcPts val="300"/>
              </a:spcBef>
              <a:spcAft>
                <a:spcPts val="300"/>
              </a:spcAft>
              <a:buClr>
                <a:srgbClr val="78B90F"/>
              </a:buClr>
              <a:buFont typeface="Wingdings" panose="05000000000000000000" pitchFamily="2" charset="2"/>
              <a:buChar char="n"/>
            </a:pPr>
            <a:r>
              <a:rPr lang="fr-FR" sz="1200" b="1" dirty="0">
                <a:solidFill>
                  <a:prstClr val="black"/>
                </a:solidFill>
                <a:latin typeface="Arial"/>
              </a:rPr>
              <a:t>Accès à la gouvernance pour les collectivités</a:t>
            </a:r>
          </a:p>
          <a:p>
            <a:pPr marL="266700" indent="-266700" algn="just">
              <a:spcBef>
                <a:spcPts val="300"/>
              </a:spcBef>
              <a:spcAft>
                <a:spcPts val="300"/>
              </a:spcAft>
              <a:buClr>
                <a:srgbClr val="78B90F"/>
              </a:buClr>
              <a:buFont typeface="Wingdings" panose="05000000000000000000" pitchFamily="2" charset="2"/>
              <a:buChar char="n"/>
            </a:pPr>
            <a:r>
              <a:rPr lang="fr-FR" sz="1200" b="1" dirty="0">
                <a:solidFill>
                  <a:prstClr val="black"/>
                </a:solidFill>
                <a:latin typeface="Arial"/>
              </a:rPr>
              <a:t>Bénéfices pour le projet :</a:t>
            </a:r>
          </a:p>
          <a:p>
            <a:pPr marL="723900" lvl="1" indent="-266700" algn="just">
              <a:spcBef>
                <a:spcPts val="300"/>
              </a:spcBef>
              <a:spcAft>
                <a:spcPts val="300"/>
              </a:spcAft>
              <a:buClr>
                <a:srgbClr val="78B90F"/>
              </a:buClr>
              <a:buFont typeface="Courier New" panose="02070309020205020404" pitchFamily="49" charset="0"/>
              <a:buChar char="o"/>
            </a:pPr>
            <a:r>
              <a:rPr lang="fr-FR" sz="1200" dirty="0">
                <a:solidFill>
                  <a:prstClr val="black"/>
                </a:solidFill>
                <a:latin typeface="Arial"/>
              </a:rPr>
              <a:t>Partage des risques et des retombées liées au projet</a:t>
            </a:r>
          </a:p>
          <a:p>
            <a:pPr marL="723900" lvl="1" indent="-266700" algn="just">
              <a:spcBef>
                <a:spcPts val="300"/>
              </a:spcBef>
              <a:spcAft>
                <a:spcPts val="300"/>
              </a:spcAft>
              <a:buClr>
                <a:srgbClr val="78B90F"/>
              </a:buClr>
              <a:buFont typeface="Courier New" panose="02070309020205020404" pitchFamily="49" charset="0"/>
              <a:buChar char="o"/>
            </a:pPr>
            <a:r>
              <a:rPr lang="fr-FR" sz="1200" dirty="0">
                <a:solidFill>
                  <a:prstClr val="black"/>
                </a:solidFill>
                <a:latin typeface="Arial"/>
              </a:rPr>
              <a:t>Meilleur ancrage territorial du projet, augmentant son acceptabilité et ses chances de réalisation</a:t>
            </a:r>
          </a:p>
          <a:p>
            <a:pPr marL="266700" indent="-266700" algn="just">
              <a:spcBef>
                <a:spcPts val="300"/>
              </a:spcBef>
              <a:spcAft>
                <a:spcPts val="300"/>
              </a:spcAft>
              <a:buClr>
                <a:srgbClr val="78B90F"/>
              </a:buClr>
              <a:buFont typeface="Wingdings" panose="05000000000000000000" pitchFamily="2" charset="2"/>
              <a:buChar char="n"/>
            </a:pPr>
            <a:r>
              <a:rPr lang="fr-FR" sz="1200" b="1" dirty="0">
                <a:solidFill>
                  <a:prstClr val="black"/>
                </a:solidFill>
                <a:latin typeface="Arial"/>
              </a:rPr>
              <a:t>Bénéfices pour les collectivités : </a:t>
            </a:r>
          </a:p>
          <a:p>
            <a:pPr marL="723900" lvl="1" indent="-266700" algn="just">
              <a:spcBef>
                <a:spcPts val="300"/>
              </a:spcBef>
              <a:spcAft>
                <a:spcPts val="300"/>
              </a:spcAft>
              <a:buClr>
                <a:srgbClr val="78B90F"/>
              </a:buClr>
              <a:buFont typeface="Courier New" panose="02070309020205020404" pitchFamily="49" charset="0"/>
              <a:buChar char="o"/>
            </a:pPr>
            <a:r>
              <a:rPr lang="fr-FR" sz="1200" dirty="0">
                <a:solidFill>
                  <a:prstClr val="black"/>
                </a:solidFill>
                <a:latin typeface="Arial"/>
              </a:rPr>
              <a:t>Valorisation de l‘argent investi en cas de succès du projet.</a:t>
            </a:r>
          </a:p>
          <a:p>
            <a:pPr marL="723900" lvl="1" indent="-266700" algn="just">
              <a:spcBef>
                <a:spcPts val="300"/>
              </a:spcBef>
              <a:spcAft>
                <a:spcPts val="300"/>
              </a:spcAft>
              <a:buClr>
                <a:srgbClr val="78B90F"/>
              </a:buClr>
              <a:buFont typeface="Courier New" panose="02070309020205020404" pitchFamily="49" charset="0"/>
              <a:buChar char="o"/>
            </a:pPr>
            <a:r>
              <a:rPr lang="fr-FR" sz="1200" dirty="0">
                <a:solidFill>
                  <a:prstClr val="black"/>
                </a:solidFill>
                <a:latin typeface="Arial"/>
              </a:rPr>
              <a:t>Bénéfice d‘image en investissant dans un projet vertueux.</a:t>
            </a:r>
          </a:p>
          <a:p>
            <a:pPr algn="just">
              <a:spcBef>
                <a:spcPts val="300"/>
              </a:spcBef>
              <a:spcAft>
                <a:spcPts val="300"/>
              </a:spcAft>
              <a:buClr>
                <a:srgbClr val="78B90F"/>
              </a:buClr>
            </a:pPr>
            <a:endParaRPr lang="fr-FR" sz="1200" dirty="0">
              <a:solidFill>
                <a:prstClr val="black"/>
              </a:solidFill>
              <a:latin typeface="Arial"/>
            </a:endParaRPr>
          </a:p>
          <a:p>
            <a:pPr algn="just">
              <a:spcBef>
                <a:spcPts val="300"/>
              </a:spcBef>
              <a:spcAft>
                <a:spcPts val="300"/>
              </a:spcAft>
              <a:buClr>
                <a:srgbClr val="78B90F"/>
              </a:buClr>
            </a:pPr>
            <a:r>
              <a:rPr lang="fr-FR" sz="1200" i="1" dirty="0">
                <a:solidFill>
                  <a:prstClr val="black"/>
                </a:solidFill>
                <a:latin typeface="Arial"/>
              </a:rPr>
              <a:t>La participation au capital d'une société constitue un investissement financier, et à ce titre toute personne physique ou morale qui intègre le capital d'une telle société doit prendre en considération les risques financiers inhérents</a:t>
            </a:r>
            <a:endParaRPr lang="fr-FR" sz="1400" i="1" dirty="0">
              <a:solidFill>
                <a:prstClr val="black"/>
              </a:solidFill>
              <a:latin typeface="Arial"/>
            </a:endParaRPr>
          </a:p>
          <a:p>
            <a:pPr marL="266700" indent="-266700" algn="just">
              <a:spcBef>
                <a:spcPts val="300"/>
              </a:spcBef>
              <a:spcAft>
                <a:spcPts val="300"/>
              </a:spcAft>
              <a:buClr>
                <a:srgbClr val="78B90F"/>
              </a:buClr>
              <a:buFont typeface="Wingdings" panose="05000000000000000000" pitchFamily="2" charset="2"/>
              <a:buChar char="n"/>
            </a:pPr>
            <a:endParaRPr lang="fr-FR" sz="1200" dirty="0">
              <a:solidFill>
                <a:prstClr val="black"/>
              </a:solidFill>
              <a:latin typeface="Arial"/>
            </a:endParaRPr>
          </a:p>
        </p:txBody>
      </p:sp>
      <p:pic>
        <p:nvPicPr>
          <p:cNvPr id="5" name="Picture 27">
            <a:extLst>
              <a:ext uri="{FF2B5EF4-FFF2-40B4-BE49-F238E27FC236}">
                <a16:creationId xmlns:a16="http://schemas.microsoft.com/office/drawing/2014/main" id="{559C19AA-B74A-ED25-5F59-6BBFC0A3613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bwMode="gray">
          <a:xfrm>
            <a:off x="9951847" y="1260105"/>
            <a:ext cx="1008000" cy="1008000"/>
          </a:xfrm>
          <a:prstGeom prst="rect">
            <a:avLst/>
          </a:prstGeom>
        </p:spPr>
      </p:pic>
      <p:pic>
        <p:nvPicPr>
          <p:cNvPr id="6" name="Grafik 22" descr="Ein Bild, das Zeichnung enthält.&#10;&#10;Automatisch generierte Beschreibung">
            <a:extLst>
              <a:ext uri="{FF2B5EF4-FFF2-40B4-BE49-F238E27FC236}">
                <a16:creationId xmlns:a16="http://schemas.microsoft.com/office/drawing/2014/main" id="{954A457D-B142-8344-0E7C-A0CAC9F91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5955" y="2998687"/>
            <a:ext cx="979784" cy="979784"/>
          </a:xfrm>
          <a:prstGeom prst="rect">
            <a:avLst/>
          </a:prstGeom>
        </p:spPr>
      </p:pic>
    </p:spTree>
    <p:extLst>
      <p:ext uri="{BB962C8B-B14F-4D97-AF65-F5344CB8AC3E}">
        <p14:creationId xmlns:p14="http://schemas.microsoft.com/office/powerpoint/2010/main" val="4174873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C983B-EEE1-D93E-2485-B90792D7EF46}"/>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La zone d’étude</a:t>
            </a:r>
            <a:endParaRPr lang="fr-FR" noProof="0"/>
          </a:p>
        </p:txBody>
      </p:sp>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13</a:t>
            </a:fld>
            <a:endParaRPr lang="fr-FR" noProof="0"/>
          </a:p>
        </p:txBody>
      </p:sp>
    </p:spTree>
    <p:extLst>
      <p:ext uri="{BB962C8B-B14F-4D97-AF65-F5344CB8AC3E}">
        <p14:creationId xmlns:p14="http://schemas.microsoft.com/office/powerpoint/2010/main" val="2651844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30B16-06E8-62CE-3B1D-138A0A35F4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E7E1FD-1A86-E850-690A-ECBBAC048CA9}"/>
              </a:ext>
            </a:extLst>
          </p:cNvPr>
          <p:cNvSpPr>
            <a:spLocks noGrp="1"/>
          </p:cNvSpPr>
          <p:nvPr>
            <p:ph type="title"/>
          </p:nvPr>
        </p:nvSpPr>
        <p:spPr/>
        <p:txBody>
          <a:bodyPr/>
          <a:lstStyle/>
          <a:p>
            <a:r>
              <a:rPr lang="fr-FR" noProof="0"/>
              <a:t>Historique et justification choix du site</a:t>
            </a:r>
          </a:p>
        </p:txBody>
      </p:sp>
      <p:sp>
        <p:nvSpPr>
          <p:cNvPr id="4" name="Slide Number Placeholder 3">
            <a:extLst>
              <a:ext uri="{FF2B5EF4-FFF2-40B4-BE49-F238E27FC236}">
                <a16:creationId xmlns:a16="http://schemas.microsoft.com/office/drawing/2014/main" id="{98BB0E78-9915-43D6-3F4D-6C5A71AC092C}"/>
              </a:ext>
            </a:extLst>
          </p:cNvPr>
          <p:cNvSpPr>
            <a:spLocks noGrp="1"/>
          </p:cNvSpPr>
          <p:nvPr>
            <p:ph type="sldNum" sz="quarter" idx="12"/>
          </p:nvPr>
        </p:nvSpPr>
        <p:spPr/>
        <p:txBody>
          <a:bodyPr/>
          <a:lstStyle/>
          <a:p>
            <a:fld id="{2B96ECA3-19B4-40B5-B651-E252F6AEA781}" type="slidenum">
              <a:rPr lang="fr-FR" noProof="0" smtClean="0"/>
              <a:pPr/>
              <a:t>14</a:t>
            </a:fld>
            <a:endParaRPr lang="fr-FR" noProof="0"/>
          </a:p>
        </p:txBody>
      </p:sp>
      <p:pic>
        <p:nvPicPr>
          <p:cNvPr id="10" name="Image 2">
            <a:extLst>
              <a:ext uri="{FF2B5EF4-FFF2-40B4-BE49-F238E27FC236}">
                <a16:creationId xmlns:a16="http://schemas.microsoft.com/office/drawing/2014/main" id="{157B856A-0F33-6891-28C6-07760AA79D78}"/>
              </a:ext>
            </a:extLst>
          </p:cNvPr>
          <p:cNvPicPr>
            <a:picLocks noChangeAspect="1"/>
          </p:cNvPicPr>
          <p:nvPr/>
        </p:nvPicPr>
        <p:blipFill rotWithShape="1">
          <a:blip r:embed="rId3">
            <a:extLst>
              <a:ext uri="{28A0092B-C50C-407E-A947-70E740481C1C}">
                <a14:useLocalDpi xmlns:a14="http://schemas.microsoft.com/office/drawing/2010/main" val="0"/>
              </a:ext>
            </a:extLst>
          </a:blip>
          <a:srcRect l="27123" t="20439" r="40032" b="37626"/>
          <a:stretch/>
        </p:blipFill>
        <p:spPr>
          <a:xfrm>
            <a:off x="132189" y="1469990"/>
            <a:ext cx="5456072" cy="4913326"/>
          </a:xfrm>
          <a:prstGeom prst="rect">
            <a:avLst/>
          </a:prstGeom>
          <a:ln>
            <a:solidFill>
              <a:srgbClr val="004150"/>
            </a:solidFill>
          </a:ln>
        </p:spPr>
      </p:pic>
      <p:sp>
        <p:nvSpPr>
          <p:cNvPr id="11" name="Rectangle : coins arrondis 4">
            <a:extLst>
              <a:ext uri="{FF2B5EF4-FFF2-40B4-BE49-F238E27FC236}">
                <a16:creationId xmlns:a16="http://schemas.microsoft.com/office/drawing/2014/main" id="{2875B41A-9FFA-F5C0-88EF-2FE09434A22B}"/>
              </a:ext>
            </a:extLst>
          </p:cNvPr>
          <p:cNvSpPr/>
          <p:nvPr/>
        </p:nvSpPr>
        <p:spPr>
          <a:xfrm>
            <a:off x="2040673" y="1540058"/>
            <a:ext cx="1639229" cy="600976"/>
          </a:xfrm>
          <a:prstGeom prst="roundRect">
            <a:avLst/>
          </a:prstGeom>
          <a:solidFill>
            <a:srgbClr val="CAE1B1">
              <a:alpha val="90000"/>
            </a:srgbClr>
          </a:solidFill>
          <a:ln>
            <a:solidFill>
              <a:srgbClr val="0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noProof="0">
                <a:solidFill>
                  <a:srgbClr val="004150"/>
                </a:solidFill>
              </a:rPr>
              <a:t>2008</a:t>
            </a:r>
          </a:p>
        </p:txBody>
      </p:sp>
      <p:pic>
        <p:nvPicPr>
          <p:cNvPr id="12" name="Image 1">
            <a:extLst>
              <a:ext uri="{FF2B5EF4-FFF2-40B4-BE49-F238E27FC236}">
                <a16:creationId xmlns:a16="http://schemas.microsoft.com/office/drawing/2014/main" id="{7A5A5ED4-BD73-A279-7790-4723E8FCAB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408" y="1540058"/>
            <a:ext cx="6607592" cy="4641110"/>
          </a:xfrm>
          <a:prstGeom prst="rect">
            <a:avLst/>
          </a:prstGeom>
        </p:spPr>
      </p:pic>
      <p:sp>
        <p:nvSpPr>
          <p:cNvPr id="13" name="Rectangle : coins arrondis 6">
            <a:extLst>
              <a:ext uri="{FF2B5EF4-FFF2-40B4-BE49-F238E27FC236}">
                <a16:creationId xmlns:a16="http://schemas.microsoft.com/office/drawing/2014/main" id="{0DEC4DA8-8646-C461-F62C-6689C65D08E4}"/>
              </a:ext>
            </a:extLst>
          </p:cNvPr>
          <p:cNvSpPr/>
          <p:nvPr/>
        </p:nvSpPr>
        <p:spPr>
          <a:xfrm>
            <a:off x="7997469" y="1840546"/>
            <a:ext cx="1639229" cy="600976"/>
          </a:xfrm>
          <a:prstGeom prst="roundRect">
            <a:avLst/>
          </a:prstGeom>
          <a:solidFill>
            <a:srgbClr val="CAE1B1">
              <a:alpha val="90000"/>
            </a:srgbClr>
          </a:solidFill>
          <a:ln>
            <a:solidFill>
              <a:srgbClr val="0041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FR" sz="3200" b="1" noProof="0">
                <a:solidFill>
                  <a:srgbClr val="004150"/>
                </a:solidFill>
              </a:rPr>
              <a:t>2019</a:t>
            </a:r>
          </a:p>
        </p:txBody>
      </p:sp>
      <p:sp>
        <p:nvSpPr>
          <p:cNvPr id="15" name="Sous-titre 4">
            <a:extLst>
              <a:ext uri="{FF2B5EF4-FFF2-40B4-BE49-F238E27FC236}">
                <a16:creationId xmlns:a16="http://schemas.microsoft.com/office/drawing/2014/main" id="{09B894AA-BD9A-0C7B-DAAC-B8A48E0273D6}"/>
              </a:ext>
            </a:extLst>
          </p:cNvPr>
          <p:cNvSpPr txBox="1">
            <a:spLocks/>
          </p:cNvSpPr>
          <p:nvPr/>
        </p:nvSpPr>
        <p:spPr>
          <a:xfrm>
            <a:off x="492325" y="911937"/>
            <a:ext cx="7108422"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noProof="0">
                <a:solidFill>
                  <a:srgbClr val="008C46"/>
                </a:solidFill>
              </a:rPr>
              <a:t>Anciennes zones d’études étudiées sur le secteur</a:t>
            </a:r>
          </a:p>
        </p:txBody>
      </p:sp>
      <p:sp>
        <p:nvSpPr>
          <p:cNvPr id="3" name="Rectangle 2">
            <a:extLst>
              <a:ext uri="{FF2B5EF4-FFF2-40B4-BE49-F238E27FC236}">
                <a16:creationId xmlns:a16="http://schemas.microsoft.com/office/drawing/2014/main" id="{33293554-21B2-9058-2A74-5D464543926C}"/>
              </a:ext>
            </a:extLst>
          </p:cNvPr>
          <p:cNvSpPr/>
          <p:nvPr/>
        </p:nvSpPr>
        <p:spPr>
          <a:xfrm>
            <a:off x="10671048" y="4636008"/>
            <a:ext cx="1170432" cy="557784"/>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a:solidFill>
                  <a:schemeClr val="tx1"/>
                </a:solidFill>
              </a:rPr>
              <a:t>Documents de travail</a:t>
            </a:r>
          </a:p>
        </p:txBody>
      </p:sp>
    </p:spTree>
    <p:extLst>
      <p:ext uri="{BB962C8B-B14F-4D97-AF65-F5344CB8AC3E}">
        <p14:creationId xmlns:p14="http://schemas.microsoft.com/office/powerpoint/2010/main" val="463129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15</a:t>
            </a:fld>
            <a:endParaRPr lang="fr-FR" noProof="0"/>
          </a:p>
        </p:txBody>
      </p:sp>
      <p:sp>
        <p:nvSpPr>
          <p:cNvPr id="2" name="Titre 1">
            <a:extLst>
              <a:ext uri="{FF2B5EF4-FFF2-40B4-BE49-F238E27FC236}">
                <a16:creationId xmlns:a16="http://schemas.microsoft.com/office/drawing/2014/main" id="{6B4BB1BF-BCD3-0C54-901F-2A54E6896407}"/>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Synthèse des états initiaux</a:t>
            </a:r>
            <a:endParaRPr lang="fr-FR" noProof="0"/>
          </a:p>
        </p:txBody>
      </p:sp>
    </p:spTree>
    <p:extLst>
      <p:ext uri="{BB962C8B-B14F-4D97-AF65-F5344CB8AC3E}">
        <p14:creationId xmlns:p14="http://schemas.microsoft.com/office/powerpoint/2010/main" val="1224397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Etude acoustique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16</a:t>
            </a:fld>
            <a:endParaRPr lang="fr-FR" noProof="0"/>
          </a:p>
        </p:txBody>
      </p:sp>
      <p:sp>
        <p:nvSpPr>
          <p:cNvPr id="8" name="Rectangle 7">
            <a:extLst>
              <a:ext uri="{FF2B5EF4-FFF2-40B4-BE49-F238E27FC236}">
                <a16:creationId xmlns:a16="http://schemas.microsoft.com/office/drawing/2014/main" id="{5BCB66BB-7ED4-1975-84CC-3E9062B8A762}"/>
              </a:ext>
            </a:extLst>
          </p:cNvPr>
          <p:cNvSpPr/>
          <p:nvPr/>
        </p:nvSpPr>
        <p:spPr>
          <a:xfrm>
            <a:off x="3125693" y="1052519"/>
            <a:ext cx="3266141" cy="1849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5" name="TextBox 6">
            <a:extLst>
              <a:ext uri="{FF2B5EF4-FFF2-40B4-BE49-F238E27FC236}">
                <a16:creationId xmlns:a16="http://schemas.microsoft.com/office/drawing/2014/main" id="{7BE338FB-E4AE-2630-7EA1-239826DD0221}"/>
              </a:ext>
            </a:extLst>
          </p:cNvPr>
          <p:cNvSpPr txBox="1"/>
          <p:nvPr/>
        </p:nvSpPr>
        <p:spPr>
          <a:xfrm>
            <a:off x="8404149" y="1237518"/>
            <a:ext cx="3593629"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anose="05000000000000000000" pitchFamily="2" charset="2"/>
              <a:buChar char="Ø"/>
            </a:pPr>
            <a:r>
              <a:rPr lang="fr-FR" noProof="0">
                <a:cs typeface="Calibri"/>
              </a:rPr>
              <a:t>Campagne réalisée en période hivernale du 18/04/2024 au 13/05/2024</a:t>
            </a:r>
          </a:p>
          <a:p>
            <a:pPr marL="285750" indent="-285750">
              <a:buFont typeface="Wingdings" panose="05000000000000000000" pitchFamily="2" charset="2"/>
              <a:buChar char="Ø"/>
            </a:pPr>
            <a:endParaRPr lang="fr-FR" noProof="0">
              <a:cs typeface="Calibri"/>
            </a:endParaRPr>
          </a:p>
          <a:p>
            <a:pPr marL="285750" indent="-285750">
              <a:buFont typeface="Wingdings" panose="05000000000000000000" pitchFamily="2" charset="2"/>
              <a:buChar char="Ø"/>
            </a:pPr>
            <a:r>
              <a:rPr lang="fr-FR" noProof="0">
                <a:cs typeface="Calibri"/>
              </a:rPr>
              <a:t>8 points de mesure</a:t>
            </a:r>
            <a:endParaRPr lang="fr-FR" noProof="0">
              <a:ea typeface="Calibri"/>
              <a:cs typeface="Calibri"/>
            </a:endParaRPr>
          </a:p>
          <a:p>
            <a:pPr marL="285750" indent="-285750">
              <a:buFont typeface="Wingdings" panose="05000000000000000000" pitchFamily="2" charset="2"/>
              <a:buChar char="Ø"/>
            </a:pPr>
            <a:endParaRPr lang="fr-FR" noProof="0">
              <a:cs typeface="Calibri"/>
            </a:endParaRPr>
          </a:p>
          <a:p>
            <a:pPr marL="285750" indent="-285750">
              <a:buFont typeface="Wingdings" panose="05000000000000000000" pitchFamily="2" charset="2"/>
              <a:buChar char="Ø"/>
            </a:pPr>
            <a:endParaRPr lang="fr-FR" noProof="0">
              <a:cs typeface="Calibri"/>
            </a:endParaRPr>
          </a:p>
          <a:p>
            <a:pPr marL="285750" indent="-285750">
              <a:buFont typeface="Wingdings" panose="05000000000000000000" pitchFamily="2" charset="2"/>
              <a:buChar char="Ø"/>
            </a:pPr>
            <a:r>
              <a:rPr lang="fr-FR" sz="1800" b="0" i="0" u="none" strike="noStrike" baseline="0" noProof="0">
                <a:solidFill>
                  <a:srgbClr val="000000"/>
                </a:solidFill>
                <a:latin typeface="Calibri"/>
                <a:ea typeface="Calibri"/>
                <a:cs typeface="Calibri"/>
              </a:rPr>
              <a:t>Secteur de vent Nord-Nord-Est et Sud-Sud-Ouest</a:t>
            </a:r>
            <a:endParaRPr lang="fr-FR" noProof="0">
              <a:latin typeface="Calibri"/>
              <a:ea typeface="Calibri"/>
              <a:cs typeface="Calibri"/>
            </a:endParaRPr>
          </a:p>
        </p:txBody>
      </p:sp>
      <p:sp>
        <p:nvSpPr>
          <p:cNvPr id="6" name="ZoneTexte 5">
            <a:extLst>
              <a:ext uri="{FF2B5EF4-FFF2-40B4-BE49-F238E27FC236}">
                <a16:creationId xmlns:a16="http://schemas.microsoft.com/office/drawing/2014/main" id="{EF2F5871-F576-86C3-138E-A32109D4CEB5}"/>
              </a:ext>
            </a:extLst>
          </p:cNvPr>
          <p:cNvSpPr txBox="1"/>
          <p:nvPr/>
        </p:nvSpPr>
        <p:spPr>
          <a:xfrm>
            <a:off x="2576546" y="6305735"/>
            <a:ext cx="3351046" cy="369332"/>
          </a:xfrm>
          <a:prstGeom prst="rect">
            <a:avLst/>
          </a:prstGeom>
          <a:noFill/>
        </p:spPr>
        <p:txBody>
          <a:bodyPr wrap="none" rtlCol="0">
            <a:spAutoFit/>
          </a:bodyPr>
          <a:lstStyle/>
          <a:p>
            <a:r>
              <a:rPr lang="fr-FR" i="1" noProof="0"/>
              <a:t>Localisation des points de mesure</a:t>
            </a:r>
          </a:p>
        </p:txBody>
      </p:sp>
      <p:pic>
        <p:nvPicPr>
          <p:cNvPr id="12" name="Image 11">
            <a:extLst>
              <a:ext uri="{FF2B5EF4-FFF2-40B4-BE49-F238E27FC236}">
                <a16:creationId xmlns:a16="http://schemas.microsoft.com/office/drawing/2014/main" id="{FA48C0FC-69B7-DFA2-8278-8AAA02C4D79D}"/>
              </a:ext>
            </a:extLst>
          </p:cNvPr>
          <p:cNvPicPr>
            <a:picLocks noChangeAspect="1"/>
          </p:cNvPicPr>
          <p:nvPr/>
        </p:nvPicPr>
        <p:blipFill>
          <a:blip r:embed="rId2"/>
          <a:stretch>
            <a:fillRect/>
          </a:stretch>
        </p:blipFill>
        <p:spPr>
          <a:xfrm>
            <a:off x="9225066" y="4319046"/>
            <a:ext cx="1951793" cy="1692484"/>
          </a:xfrm>
          <a:prstGeom prst="rect">
            <a:avLst/>
          </a:prstGeom>
        </p:spPr>
      </p:pic>
      <p:grpSp>
        <p:nvGrpSpPr>
          <p:cNvPr id="3" name="Groupe 2">
            <a:extLst>
              <a:ext uri="{FF2B5EF4-FFF2-40B4-BE49-F238E27FC236}">
                <a16:creationId xmlns:a16="http://schemas.microsoft.com/office/drawing/2014/main" id="{83782AF2-0B9A-CBAD-D610-8B5097C3B47D}"/>
              </a:ext>
            </a:extLst>
          </p:cNvPr>
          <p:cNvGrpSpPr/>
          <p:nvPr/>
        </p:nvGrpSpPr>
        <p:grpSpPr>
          <a:xfrm>
            <a:off x="363870" y="938831"/>
            <a:ext cx="7776399" cy="5188916"/>
            <a:chOff x="363870" y="1048559"/>
            <a:chExt cx="7776399" cy="5188916"/>
          </a:xfrm>
        </p:grpSpPr>
        <p:pic>
          <p:nvPicPr>
            <p:cNvPr id="7" name="Picture 6">
              <a:extLst>
                <a:ext uri="{FF2B5EF4-FFF2-40B4-BE49-F238E27FC236}">
                  <a16:creationId xmlns:a16="http://schemas.microsoft.com/office/drawing/2014/main" id="{D3B474FE-E6AB-D469-B674-B7CCB032EA6B}"/>
                </a:ext>
              </a:extLst>
            </p:cNvPr>
            <p:cNvPicPr>
              <a:picLocks noChangeAspect="1"/>
            </p:cNvPicPr>
            <p:nvPr/>
          </p:nvPicPr>
          <p:blipFill>
            <a:blip r:embed="rId3"/>
            <a:stretch>
              <a:fillRect/>
            </a:stretch>
          </p:blipFill>
          <p:spPr>
            <a:xfrm>
              <a:off x="363870" y="1048559"/>
              <a:ext cx="7776399" cy="5188916"/>
            </a:xfrm>
            <a:prstGeom prst="rect">
              <a:avLst/>
            </a:prstGeom>
          </p:spPr>
        </p:pic>
        <p:sp>
          <p:nvSpPr>
            <p:cNvPr id="10" name="Ellipse 2">
              <a:extLst>
                <a:ext uri="{FF2B5EF4-FFF2-40B4-BE49-F238E27FC236}">
                  <a16:creationId xmlns:a16="http://schemas.microsoft.com/office/drawing/2014/main" id="{A93BD9C5-B564-EC56-E62C-5C74BB2AD8FE}"/>
                </a:ext>
              </a:extLst>
            </p:cNvPr>
            <p:cNvSpPr/>
            <p:nvPr/>
          </p:nvSpPr>
          <p:spPr>
            <a:xfrm rot="20886911">
              <a:off x="2778743" y="2131154"/>
              <a:ext cx="290649" cy="1323096"/>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3" name="ZoneTexte 4">
              <a:extLst>
                <a:ext uri="{FF2B5EF4-FFF2-40B4-BE49-F238E27FC236}">
                  <a16:creationId xmlns:a16="http://schemas.microsoft.com/office/drawing/2014/main" id="{608B10B8-2AF7-9DE1-9844-DBBA28B2CD80}"/>
                </a:ext>
              </a:extLst>
            </p:cNvPr>
            <p:cNvSpPr txBox="1"/>
            <p:nvPr/>
          </p:nvSpPr>
          <p:spPr>
            <a:xfrm>
              <a:off x="1561894" y="2118847"/>
              <a:ext cx="1095172" cy="369332"/>
            </a:xfrm>
            <a:prstGeom prst="rect">
              <a:avLst/>
            </a:prstGeom>
            <a:noFill/>
          </p:spPr>
          <p:txBody>
            <a:bodyPr wrap="none" lIns="91440" tIns="45720" rIns="91440" bIns="45720" rtlCol="0" anchor="t">
              <a:spAutoFit/>
            </a:bodyPr>
            <a:lstStyle/>
            <a:p>
              <a:r>
                <a:rPr lang="fr-FR" b="1" noProof="0">
                  <a:solidFill>
                    <a:srgbClr val="C00000"/>
                  </a:solidFill>
                </a:rPr>
                <a:t>Clos Neuf</a:t>
              </a:r>
            </a:p>
          </p:txBody>
        </p:sp>
      </p:grpSp>
    </p:spTree>
    <p:extLst>
      <p:ext uri="{BB962C8B-B14F-4D97-AF65-F5344CB8AC3E}">
        <p14:creationId xmlns:p14="http://schemas.microsoft.com/office/powerpoint/2010/main" val="3019520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17</a:t>
            </a:fld>
            <a:endParaRPr lang="fr-FR" noProof="0"/>
          </a:p>
        </p:txBody>
      </p:sp>
      <p:sp>
        <p:nvSpPr>
          <p:cNvPr id="16" name="Sous-titre 4">
            <a:extLst>
              <a:ext uri="{FF2B5EF4-FFF2-40B4-BE49-F238E27FC236}">
                <a16:creationId xmlns:a16="http://schemas.microsoft.com/office/drawing/2014/main" id="{C511520A-3AC1-6B3E-E22B-DCB8E65F9C0A}"/>
              </a:ext>
            </a:extLst>
          </p:cNvPr>
          <p:cNvSpPr txBox="1">
            <a:spLocks/>
          </p:cNvSpPr>
          <p:nvPr/>
        </p:nvSpPr>
        <p:spPr>
          <a:xfrm>
            <a:off x="430114" y="840986"/>
            <a:ext cx="7108422"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noProof="0">
                <a:solidFill>
                  <a:srgbClr val="008C46"/>
                </a:solidFill>
              </a:rPr>
              <a:t>Principales sensibilités</a:t>
            </a:r>
          </a:p>
        </p:txBody>
      </p:sp>
      <p:sp>
        <p:nvSpPr>
          <p:cNvPr id="10" name="Title 1">
            <a:extLst>
              <a:ext uri="{FF2B5EF4-FFF2-40B4-BE49-F238E27FC236}">
                <a16:creationId xmlns:a16="http://schemas.microsoft.com/office/drawing/2014/main" id="{DE40DD2A-84E5-8800-E041-F8AE7EF6F02B}"/>
              </a:ext>
            </a:extLst>
          </p:cNvPr>
          <p:cNvSpPr>
            <a:spLocks noGrp="1"/>
          </p:cNvSpPr>
          <p:nvPr>
            <p:ph type="title"/>
          </p:nvPr>
        </p:nvSpPr>
        <p:spPr>
          <a:xfrm>
            <a:off x="363870" y="367599"/>
            <a:ext cx="10989930" cy="544512"/>
          </a:xfrm>
        </p:spPr>
        <p:txBody>
          <a:bodyPr>
            <a:normAutofit/>
          </a:bodyPr>
          <a:lstStyle/>
          <a:p>
            <a:r>
              <a:rPr lang="fr-FR" noProof="0"/>
              <a:t>Étude paysagère – Synthèse des enjeux</a:t>
            </a:r>
          </a:p>
        </p:txBody>
      </p:sp>
      <p:sp>
        <p:nvSpPr>
          <p:cNvPr id="12" name="ZoneTexte 11">
            <a:extLst>
              <a:ext uri="{FF2B5EF4-FFF2-40B4-BE49-F238E27FC236}">
                <a16:creationId xmlns:a16="http://schemas.microsoft.com/office/drawing/2014/main" id="{43F9908F-CAE7-8621-4FE2-C702832FA9D1}"/>
              </a:ext>
            </a:extLst>
          </p:cNvPr>
          <p:cNvSpPr txBox="1"/>
          <p:nvPr/>
        </p:nvSpPr>
        <p:spPr>
          <a:xfrm>
            <a:off x="7874766" y="1674346"/>
            <a:ext cx="4207348" cy="1754326"/>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fr-FR" noProof="0">
                <a:solidFill>
                  <a:srgbClr val="252525"/>
                </a:solidFill>
              </a:rPr>
              <a:t>Absence de sensibilité très forte ou forte (contexte paysager fermé)</a:t>
            </a:r>
          </a:p>
          <a:p>
            <a:pPr marL="285750" indent="-285750">
              <a:buFont typeface="Wingdings" panose="05000000000000000000" pitchFamily="2" charset="2"/>
              <a:buChar char="Ø"/>
            </a:pPr>
            <a:r>
              <a:rPr lang="fr-FR" noProof="0">
                <a:solidFill>
                  <a:srgbClr val="252525"/>
                </a:solidFill>
              </a:rPr>
              <a:t>Une majorité de lieux concernée par une sensibilité </a:t>
            </a:r>
            <a:r>
              <a:rPr lang="fr-FR" noProof="0">
                <a:solidFill>
                  <a:schemeClr val="accent3"/>
                </a:solidFill>
              </a:rPr>
              <a:t>très faible ou nulle</a:t>
            </a:r>
          </a:p>
          <a:p>
            <a:pPr marL="285750" indent="-285750">
              <a:buFont typeface="Wingdings" panose="05000000000000000000" pitchFamily="2" charset="2"/>
              <a:buChar char="Ø"/>
            </a:pPr>
            <a:r>
              <a:rPr lang="fr-FR" noProof="0">
                <a:solidFill>
                  <a:srgbClr val="252525"/>
                </a:solidFill>
                <a:ea typeface="Calibri"/>
                <a:cs typeface="Calibri"/>
              </a:rPr>
              <a:t>Un contexte éolien bien présent</a:t>
            </a:r>
          </a:p>
          <a:p>
            <a:pPr marL="285750" indent="-285750">
              <a:buFont typeface="Arial" panose="020B0604020202020204" pitchFamily="34" charset="0"/>
              <a:buChar char="•"/>
            </a:pPr>
            <a:endParaRPr lang="fr-FR" sz="1800" i="0" u="none" strike="noStrike" baseline="0" noProof="0">
              <a:solidFill>
                <a:srgbClr val="252525"/>
              </a:solidFill>
              <a:ea typeface="Calibri"/>
              <a:cs typeface="Calibri"/>
            </a:endParaRPr>
          </a:p>
        </p:txBody>
      </p:sp>
      <p:grpSp>
        <p:nvGrpSpPr>
          <p:cNvPr id="2" name="Groupe 1">
            <a:extLst>
              <a:ext uri="{FF2B5EF4-FFF2-40B4-BE49-F238E27FC236}">
                <a16:creationId xmlns:a16="http://schemas.microsoft.com/office/drawing/2014/main" id="{45D2DAFD-2501-3F8B-F40B-14223E1871DD}"/>
              </a:ext>
            </a:extLst>
          </p:cNvPr>
          <p:cNvGrpSpPr/>
          <p:nvPr/>
        </p:nvGrpSpPr>
        <p:grpSpPr>
          <a:xfrm>
            <a:off x="194471" y="1296702"/>
            <a:ext cx="7680295" cy="5342168"/>
            <a:chOff x="246248" y="1196741"/>
            <a:chExt cx="7680295" cy="5342168"/>
          </a:xfrm>
        </p:grpSpPr>
        <p:pic>
          <p:nvPicPr>
            <p:cNvPr id="18" name="Image 17">
              <a:extLst>
                <a:ext uri="{FF2B5EF4-FFF2-40B4-BE49-F238E27FC236}">
                  <a16:creationId xmlns:a16="http://schemas.microsoft.com/office/drawing/2014/main" id="{E2017820-FFF3-6B46-97ED-0F6FD1A3A7AD}"/>
                </a:ext>
              </a:extLst>
            </p:cNvPr>
            <p:cNvPicPr>
              <a:picLocks noChangeAspect="1"/>
            </p:cNvPicPr>
            <p:nvPr/>
          </p:nvPicPr>
          <p:blipFill>
            <a:blip r:embed="rId3"/>
            <a:srcRect l="1932"/>
            <a:stretch/>
          </p:blipFill>
          <p:spPr>
            <a:xfrm>
              <a:off x="246248" y="1196741"/>
              <a:ext cx="5610223" cy="5342168"/>
            </a:xfrm>
            <a:prstGeom prst="rect">
              <a:avLst/>
            </a:prstGeom>
          </p:spPr>
        </p:pic>
        <p:pic>
          <p:nvPicPr>
            <p:cNvPr id="19" name="Image 18">
              <a:extLst>
                <a:ext uri="{FF2B5EF4-FFF2-40B4-BE49-F238E27FC236}">
                  <a16:creationId xmlns:a16="http://schemas.microsoft.com/office/drawing/2014/main" id="{A85F2FB0-A3E1-E521-9329-E1E757F4A8B3}"/>
                </a:ext>
              </a:extLst>
            </p:cNvPr>
            <p:cNvPicPr>
              <a:picLocks noChangeAspect="1"/>
            </p:cNvPicPr>
            <p:nvPr/>
          </p:nvPicPr>
          <p:blipFill>
            <a:blip r:embed="rId4"/>
            <a:stretch>
              <a:fillRect/>
            </a:stretch>
          </p:blipFill>
          <p:spPr>
            <a:xfrm>
              <a:off x="5789021" y="1381503"/>
              <a:ext cx="2137522" cy="3433500"/>
            </a:xfrm>
            <a:prstGeom prst="rect">
              <a:avLst/>
            </a:prstGeom>
          </p:spPr>
        </p:pic>
        <p:pic>
          <p:nvPicPr>
            <p:cNvPr id="20" name="Image 19">
              <a:extLst>
                <a:ext uri="{FF2B5EF4-FFF2-40B4-BE49-F238E27FC236}">
                  <a16:creationId xmlns:a16="http://schemas.microsoft.com/office/drawing/2014/main" id="{DE39E47E-11DF-2AB9-6480-7CFEBBE235D1}"/>
                </a:ext>
              </a:extLst>
            </p:cNvPr>
            <p:cNvPicPr>
              <a:picLocks noChangeAspect="1"/>
            </p:cNvPicPr>
            <p:nvPr/>
          </p:nvPicPr>
          <p:blipFill>
            <a:blip r:embed="rId5"/>
            <a:stretch>
              <a:fillRect/>
            </a:stretch>
          </p:blipFill>
          <p:spPr>
            <a:xfrm>
              <a:off x="5897095" y="4815003"/>
              <a:ext cx="1489071" cy="525555"/>
            </a:xfrm>
            <a:prstGeom prst="rect">
              <a:avLst/>
            </a:prstGeom>
          </p:spPr>
        </p:pic>
      </p:grpSp>
      <p:sp>
        <p:nvSpPr>
          <p:cNvPr id="3" name="ZoneTexte 2">
            <a:extLst>
              <a:ext uri="{FF2B5EF4-FFF2-40B4-BE49-F238E27FC236}">
                <a16:creationId xmlns:a16="http://schemas.microsoft.com/office/drawing/2014/main" id="{6840BCD5-C7D0-9E36-4DCF-57B5CD3174A8}"/>
              </a:ext>
            </a:extLst>
          </p:cNvPr>
          <p:cNvSpPr txBox="1"/>
          <p:nvPr/>
        </p:nvSpPr>
        <p:spPr>
          <a:xfrm>
            <a:off x="7874766" y="3983671"/>
            <a:ext cx="4096735" cy="2031325"/>
          </a:xfrm>
          <a:prstGeom prst="rect">
            <a:avLst/>
          </a:prstGeom>
          <a:noFill/>
        </p:spPr>
        <p:txBody>
          <a:bodyPr wrap="square" lIns="91440" tIns="45720" rIns="91440" bIns="45720" rtlCol="0" anchor="t">
            <a:spAutoFit/>
          </a:bodyPr>
          <a:lstStyle/>
          <a:p>
            <a:pPr marL="285750" lvl="1" indent="-285750">
              <a:buFont typeface="Wingdings" panose="05000000000000000000" pitchFamily="2" charset="2"/>
              <a:buChar char="Ø"/>
            </a:pPr>
            <a:r>
              <a:rPr lang="fr-FR" noProof="0">
                <a:solidFill>
                  <a:srgbClr val="252525"/>
                </a:solidFill>
              </a:rPr>
              <a:t>Sensibilités </a:t>
            </a:r>
            <a:r>
              <a:rPr lang="fr-FR" noProof="0">
                <a:solidFill>
                  <a:srgbClr val="FFC000"/>
                </a:solidFill>
              </a:rPr>
              <a:t>modérées</a:t>
            </a:r>
            <a:r>
              <a:rPr lang="fr-FR" noProof="0">
                <a:solidFill>
                  <a:srgbClr val="252525"/>
                </a:solidFill>
              </a:rPr>
              <a:t> à </a:t>
            </a:r>
            <a:r>
              <a:rPr lang="fr-FR" noProof="0">
                <a:solidFill>
                  <a:srgbClr val="C00000"/>
                </a:solidFill>
              </a:rPr>
              <a:t>fortes</a:t>
            </a:r>
            <a:r>
              <a:rPr lang="fr-FR" noProof="0">
                <a:solidFill>
                  <a:srgbClr val="252525"/>
                </a:solidFill>
              </a:rPr>
              <a:t> liées à l'habitat proche</a:t>
            </a:r>
            <a:endParaRPr lang="fr-FR" noProof="0">
              <a:solidFill>
                <a:srgbClr val="252525"/>
              </a:solidFill>
              <a:ea typeface="Calibri"/>
              <a:cs typeface="Calibri"/>
            </a:endParaRPr>
          </a:p>
          <a:p>
            <a:pPr marL="285750" lvl="1" indent="-285750">
              <a:buFont typeface="Wingdings" panose="05000000000000000000" pitchFamily="2" charset="2"/>
              <a:buChar char="Ø"/>
            </a:pPr>
            <a:r>
              <a:rPr lang="fr-FR" noProof="0">
                <a:solidFill>
                  <a:srgbClr val="252525"/>
                </a:solidFill>
                <a:ea typeface="Calibri"/>
                <a:cs typeface="Calibri"/>
              </a:rPr>
              <a:t>Sensibilité </a:t>
            </a:r>
            <a:r>
              <a:rPr lang="fr-FR" noProof="0">
                <a:solidFill>
                  <a:srgbClr val="FFC000"/>
                </a:solidFill>
                <a:ea typeface="Calibri"/>
                <a:cs typeface="Calibri"/>
              </a:rPr>
              <a:t>modérée</a:t>
            </a:r>
            <a:r>
              <a:rPr lang="fr-FR" noProof="0">
                <a:solidFill>
                  <a:srgbClr val="252525"/>
                </a:solidFill>
                <a:ea typeface="Calibri"/>
                <a:cs typeface="Calibri"/>
              </a:rPr>
              <a:t> pour la N 164</a:t>
            </a:r>
          </a:p>
          <a:p>
            <a:pPr marL="285750" lvl="1" indent="-285750">
              <a:buFont typeface="Wingdings" panose="05000000000000000000" pitchFamily="2" charset="2"/>
              <a:buChar char="Ø"/>
            </a:pPr>
            <a:r>
              <a:rPr lang="fr-FR" noProof="0">
                <a:solidFill>
                  <a:srgbClr val="252525"/>
                </a:solidFill>
              </a:rPr>
              <a:t>Un contexte éolien proche :</a:t>
            </a:r>
            <a:endParaRPr lang="fr-FR" noProof="0">
              <a:solidFill>
                <a:srgbClr val="252525"/>
              </a:solidFill>
              <a:ea typeface="Calibri"/>
              <a:cs typeface="Calibri"/>
            </a:endParaRPr>
          </a:p>
          <a:p>
            <a:pPr marL="742950" lvl="3" indent="-285750">
              <a:buFont typeface="Wingdings" panose="05000000000000000000" pitchFamily="2" charset="2"/>
              <a:buChar char="Ø"/>
            </a:pPr>
            <a:r>
              <a:rPr lang="fr-FR" noProof="0">
                <a:solidFill>
                  <a:srgbClr val="FFC000"/>
                </a:solidFill>
                <a:ea typeface="Calibri" panose="020F0502020204030204"/>
                <a:cs typeface="Calibri" panose="020F0502020204030204"/>
              </a:rPr>
              <a:t>Le Clos Neuf</a:t>
            </a:r>
          </a:p>
          <a:p>
            <a:pPr marL="742950" lvl="3" indent="-285750">
              <a:buFont typeface="Wingdings" panose="05000000000000000000" pitchFamily="2" charset="2"/>
              <a:buChar char="Ø"/>
            </a:pPr>
            <a:r>
              <a:rPr lang="fr-FR" noProof="0">
                <a:solidFill>
                  <a:srgbClr val="008C46"/>
                </a:solidFill>
                <a:ea typeface="Calibri" panose="020F0502020204030204"/>
                <a:cs typeface="Calibri" panose="020F0502020204030204"/>
              </a:rPr>
              <a:t>Trémorel</a:t>
            </a:r>
          </a:p>
          <a:p>
            <a:pPr marL="742950" lvl="3" indent="-285750">
              <a:buFont typeface="Wingdings" panose="05000000000000000000" pitchFamily="2" charset="2"/>
              <a:buChar char="Ø"/>
            </a:pPr>
            <a:r>
              <a:rPr lang="fr-FR" noProof="0">
                <a:solidFill>
                  <a:srgbClr val="008C46"/>
                </a:solidFill>
                <a:ea typeface="Calibri" panose="020F0502020204030204"/>
                <a:cs typeface="Calibri" panose="020F0502020204030204"/>
              </a:rPr>
              <a:t>Mauron</a:t>
            </a:r>
          </a:p>
        </p:txBody>
      </p:sp>
      <p:sp>
        <p:nvSpPr>
          <p:cNvPr id="5" name="Sous-titre 4">
            <a:extLst>
              <a:ext uri="{FF2B5EF4-FFF2-40B4-BE49-F238E27FC236}">
                <a16:creationId xmlns:a16="http://schemas.microsoft.com/office/drawing/2014/main" id="{CB2D5844-3309-2399-0C97-B6A30FE2D859}"/>
              </a:ext>
            </a:extLst>
          </p:cNvPr>
          <p:cNvSpPr txBox="1">
            <a:spLocks/>
          </p:cNvSpPr>
          <p:nvPr/>
        </p:nvSpPr>
        <p:spPr>
          <a:xfrm>
            <a:off x="7874767" y="1188755"/>
            <a:ext cx="4070984" cy="544511"/>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800" b="1" noProof="0">
                <a:solidFill>
                  <a:schemeClr val="tx1"/>
                </a:solidFill>
              </a:rPr>
              <a:t>Aires d’études éloignée et rapprochée</a:t>
            </a:r>
          </a:p>
        </p:txBody>
      </p:sp>
      <p:sp>
        <p:nvSpPr>
          <p:cNvPr id="6" name="Sous-titre 4">
            <a:extLst>
              <a:ext uri="{FF2B5EF4-FFF2-40B4-BE49-F238E27FC236}">
                <a16:creationId xmlns:a16="http://schemas.microsoft.com/office/drawing/2014/main" id="{2F48DFFD-3E29-4AB0-40DB-B87FCD2F3E99}"/>
              </a:ext>
            </a:extLst>
          </p:cNvPr>
          <p:cNvSpPr txBox="1">
            <a:spLocks/>
          </p:cNvSpPr>
          <p:nvPr/>
        </p:nvSpPr>
        <p:spPr>
          <a:xfrm>
            <a:off x="7955281" y="3628229"/>
            <a:ext cx="4126834"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800" b="1" noProof="0">
                <a:solidFill>
                  <a:schemeClr val="tx1"/>
                </a:solidFill>
              </a:rPr>
              <a:t>Aire d’étude rapprochée</a:t>
            </a:r>
          </a:p>
        </p:txBody>
      </p:sp>
    </p:spTree>
    <p:extLst>
      <p:ext uri="{BB962C8B-B14F-4D97-AF65-F5344CB8AC3E}">
        <p14:creationId xmlns:p14="http://schemas.microsoft.com/office/powerpoint/2010/main" val="379187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Étude naturaliste – Synthèse des enjeux</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18</a:t>
            </a:fld>
            <a:endParaRPr lang="fr-FR" noProof="0"/>
          </a:p>
        </p:txBody>
      </p:sp>
      <p:sp>
        <p:nvSpPr>
          <p:cNvPr id="21" name="ZoneTexte 20">
            <a:extLst>
              <a:ext uri="{FF2B5EF4-FFF2-40B4-BE49-F238E27FC236}">
                <a16:creationId xmlns:a16="http://schemas.microsoft.com/office/drawing/2014/main" id="{ED987D7E-08B5-0C44-EBDB-9FE666C23424}"/>
              </a:ext>
            </a:extLst>
          </p:cNvPr>
          <p:cNvSpPr txBox="1"/>
          <p:nvPr/>
        </p:nvSpPr>
        <p:spPr>
          <a:xfrm>
            <a:off x="8478007" y="2032011"/>
            <a:ext cx="3713993" cy="258532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fr-FR" noProof="0"/>
              <a:t>Majoritairement de la grande culture : enjeux </a:t>
            </a:r>
            <a:r>
              <a:rPr lang="fr-FR" noProof="0">
                <a:solidFill>
                  <a:srgbClr val="FFC000"/>
                </a:solidFill>
              </a:rPr>
              <a:t>faibles</a:t>
            </a:r>
            <a:endParaRPr lang="fr-FR" noProof="0">
              <a:solidFill>
                <a:srgbClr val="FFC000"/>
              </a:solidFill>
              <a:ea typeface="Calibri"/>
              <a:cs typeface="Calibri"/>
            </a:endParaRPr>
          </a:p>
          <a:p>
            <a:pPr marL="285750" indent="-285750">
              <a:buFont typeface="Wingdings" panose="05000000000000000000" pitchFamily="2" charset="2"/>
              <a:buChar char="Ø"/>
            </a:pPr>
            <a:endParaRPr lang="fr-FR" noProof="0"/>
          </a:p>
          <a:p>
            <a:pPr marL="285750" indent="-285750">
              <a:buFont typeface="Wingdings" panose="05000000000000000000" pitchFamily="2" charset="2"/>
              <a:buChar char="Ø"/>
            </a:pPr>
            <a:r>
              <a:rPr lang="fr-FR" noProof="0"/>
              <a:t>Présence de haies et boisements, dont certains arbres réservoirs de biodiversité : enjeux </a:t>
            </a:r>
            <a:r>
              <a:rPr lang="fr-FR" noProof="0">
                <a:solidFill>
                  <a:srgbClr val="FFC000"/>
                </a:solidFill>
              </a:rPr>
              <a:t>modérés</a:t>
            </a:r>
            <a:r>
              <a:rPr lang="fr-FR" noProof="0"/>
              <a:t> à </a:t>
            </a:r>
            <a:r>
              <a:rPr lang="fr-FR" noProof="0">
                <a:solidFill>
                  <a:srgbClr val="FF0000"/>
                </a:solidFill>
              </a:rPr>
              <a:t>forts</a:t>
            </a:r>
            <a:endParaRPr lang="fr-FR" noProof="0">
              <a:solidFill>
                <a:srgbClr val="FF0000"/>
              </a:solidFill>
              <a:ea typeface="Calibri"/>
              <a:cs typeface="Calibri"/>
            </a:endParaRPr>
          </a:p>
          <a:p>
            <a:pPr marL="285750" indent="-285750">
              <a:buFont typeface="Wingdings" panose="05000000000000000000" pitchFamily="2" charset="2"/>
              <a:buChar char="Ø"/>
            </a:pPr>
            <a:endParaRPr lang="fr-FR" noProof="0"/>
          </a:p>
          <a:p>
            <a:pPr marL="285750" indent="-285750">
              <a:buFont typeface="Wingdings" panose="05000000000000000000" pitchFamily="2" charset="2"/>
              <a:buChar char="Ø"/>
            </a:pPr>
            <a:r>
              <a:rPr lang="fr-FR" noProof="0"/>
              <a:t>Présence de zones humides</a:t>
            </a:r>
          </a:p>
        </p:txBody>
      </p:sp>
      <p:pic>
        <p:nvPicPr>
          <p:cNvPr id="6" name="Image 5">
            <a:extLst>
              <a:ext uri="{FF2B5EF4-FFF2-40B4-BE49-F238E27FC236}">
                <a16:creationId xmlns:a16="http://schemas.microsoft.com/office/drawing/2014/main" id="{64CD8526-4C52-3D08-65EF-EAE207CE7564}"/>
              </a:ext>
            </a:extLst>
          </p:cNvPr>
          <p:cNvPicPr>
            <a:picLocks noChangeAspect="1"/>
          </p:cNvPicPr>
          <p:nvPr/>
        </p:nvPicPr>
        <p:blipFill>
          <a:blip r:embed="rId3"/>
          <a:stretch>
            <a:fillRect/>
          </a:stretch>
        </p:blipFill>
        <p:spPr>
          <a:xfrm>
            <a:off x="363870" y="912111"/>
            <a:ext cx="8093790" cy="5746241"/>
          </a:xfrm>
          <a:prstGeom prst="rect">
            <a:avLst/>
          </a:prstGeom>
        </p:spPr>
      </p:pic>
      <p:sp>
        <p:nvSpPr>
          <p:cNvPr id="7" name="ZoneTexte 6">
            <a:extLst>
              <a:ext uri="{FF2B5EF4-FFF2-40B4-BE49-F238E27FC236}">
                <a16:creationId xmlns:a16="http://schemas.microsoft.com/office/drawing/2014/main" id="{1307F59C-7CF2-B3AF-7937-DE27E663A803}"/>
              </a:ext>
            </a:extLst>
          </p:cNvPr>
          <p:cNvSpPr txBox="1"/>
          <p:nvPr/>
        </p:nvSpPr>
        <p:spPr>
          <a:xfrm>
            <a:off x="8685303" y="1091799"/>
            <a:ext cx="2973232" cy="923330"/>
          </a:xfrm>
          <a:prstGeom prst="rect">
            <a:avLst/>
          </a:prstGeom>
          <a:noFill/>
        </p:spPr>
        <p:txBody>
          <a:bodyPr wrap="square">
            <a:spAutoFit/>
          </a:bodyPr>
          <a:lstStyle/>
          <a:p>
            <a:pPr algn="ctr"/>
            <a:r>
              <a:rPr lang="fr-FR" b="1"/>
              <a:t>Inventaires du milieu naturel sur un cycle biologique annuel complet</a:t>
            </a:r>
          </a:p>
        </p:txBody>
      </p:sp>
    </p:spTree>
    <p:extLst>
      <p:ext uri="{BB962C8B-B14F-4D97-AF65-F5344CB8AC3E}">
        <p14:creationId xmlns:p14="http://schemas.microsoft.com/office/powerpoint/2010/main" val="227954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C983B-EEE1-D93E-2485-B90792D7EF46}"/>
              </a:ext>
            </a:extLst>
          </p:cNvPr>
          <p:cNvSpPr>
            <a:spLocks noGrp="1"/>
          </p:cNvSpPr>
          <p:nvPr>
            <p:ph type="title"/>
          </p:nvPr>
        </p:nvSpPr>
        <p:spPr>
          <a:xfrm>
            <a:off x="851534" y="803818"/>
            <a:ext cx="9762342" cy="1500187"/>
          </a:xfrm>
        </p:spPr>
        <p:txBody>
          <a:bodyPr>
            <a:normAutofit fontScale="90000"/>
          </a:bodyPr>
          <a:lstStyle/>
          <a:p>
            <a:r>
              <a:rPr lang="fr-FR" b="0" noProof="0"/>
              <a:t>Variantes d’implantation et présentation du projet retenu</a:t>
            </a:r>
          </a:p>
        </p:txBody>
      </p:sp>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19</a:t>
            </a:fld>
            <a:endParaRPr lang="fr-FR" noProof="0"/>
          </a:p>
        </p:txBody>
      </p:sp>
    </p:spTree>
    <p:extLst>
      <p:ext uri="{BB962C8B-B14F-4D97-AF65-F5344CB8AC3E}">
        <p14:creationId xmlns:p14="http://schemas.microsoft.com/office/powerpoint/2010/main" val="89442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Espace réservé pour une image  11">
            <a:extLst>
              <a:ext uri="{FF2B5EF4-FFF2-40B4-BE49-F238E27FC236}">
                <a16:creationId xmlns:a16="http://schemas.microsoft.com/office/drawing/2014/main" id="{8C36269F-53D3-654E-0163-B59A8542A2E6}"/>
              </a:ext>
            </a:extLst>
          </p:cNvPr>
          <p:cNvPicPr>
            <a:picLocks noChangeAspect="1"/>
          </p:cNvPicPr>
          <p:nvPr/>
        </p:nvPicPr>
        <p:blipFill>
          <a:blip r:embed="rId3">
            <a:extLst>
              <a:ext uri="{28A0092B-C50C-407E-A947-70E740481C1C}">
                <a14:useLocalDpi xmlns:a14="http://schemas.microsoft.com/office/drawing/2010/main" val="0"/>
              </a:ext>
            </a:extLst>
          </a:blip>
          <a:srcRect l="28467" r="28467"/>
          <a:stretch/>
        </p:blipFill>
        <p:spPr>
          <a:xfrm>
            <a:off x="8256588" y="0"/>
            <a:ext cx="3935412" cy="6858000"/>
          </a:xfrm>
          <a:prstGeom prst="rect">
            <a:avLst/>
          </a:prstGeom>
        </p:spPr>
      </p:pic>
      <p:sp>
        <p:nvSpPr>
          <p:cNvPr id="4" name="Espace réservé du numéro de diapositive 3">
            <a:extLst>
              <a:ext uri="{FF2B5EF4-FFF2-40B4-BE49-F238E27FC236}">
                <a16:creationId xmlns:a16="http://schemas.microsoft.com/office/drawing/2014/main" id="{05222B65-EECB-3274-6BF4-503776C1E914}"/>
              </a:ext>
            </a:extLst>
          </p:cNvPr>
          <p:cNvSpPr>
            <a:spLocks noGrp="1"/>
          </p:cNvSpPr>
          <p:nvPr>
            <p:ph type="sldNum" sz="quarter" idx="12"/>
          </p:nvPr>
        </p:nvSpPr>
        <p:spPr/>
        <p:txBody>
          <a:bodyPr/>
          <a:lstStyle/>
          <a:p>
            <a:fld id="{2B96ECA3-19B4-40B5-B651-E252F6AEA781}" type="slidenum">
              <a:rPr lang="fr-FR" noProof="0" smtClean="0">
                <a:solidFill>
                  <a:schemeClr val="tx1"/>
                </a:solidFill>
              </a:rPr>
              <a:pPr/>
              <a:t>2</a:t>
            </a:fld>
            <a:endParaRPr lang="fr-FR" noProof="0">
              <a:solidFill>
                <a:schemeClr val="tx1"/>
              </a:solidFill>
            </a:endParaRPr>
          </a:p>
        </p:txBody>
      </p:sp>
      <p:sp>
        <p:nvSpPr>
          <p:cNvPr id="7" name="Titre 1">
            <a:extLst>
              <a:ext uri="{FF2B5EF4-FFF2-40B4-BE49-F238E27FC236}">
                <a16:creationId xmlns:a16="http://schemas.microsoft.com/office/drawing/2014/main" id="{B1D2EF26-BD03-7968-7ED3-A04F9F890A90}"/>
              </a:ext>
            </a:extLst>
          </p:cNvPr>
          <p:cNvSpPr txBox="1">
            <a:spLocks/>
          </p:cNvSpPr>
          <p:nvPr/>
        </p:nvSpPr>
        <p:spPr>
          <a:xfrm>
            <a:off x="974241" y="302103"/>
            <a:ext cx="6336704" cy="115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rgbClr val="575756"/>
                </a:solidFill>
                <a:latin typeface="+mn-lt"/>
                <a:ea typeface="+mj-ea"/>
                <a:cs typeface="+mj-cs"/>
              </a:defRPr>
            </a:lvl1pPr>
          </a:lstStyle>
          <a:p>
            <a:r>
              <a:rPr lang="fr-FR" sz="3600" noProof="0"/>
              <a:t>Le comité de projet</a:t>
            </a:r>
          </a:p>
        </p:txBody>
      </p:sp>
      <p:sp>
        <p:nvSpPr>
          <p:cNvPr id="8" name="Espace réservé du texte 6">
            <a:extLst>
              <a:ext uri="{FF2B5EF4-FFF2-40B4-BE49-F238E27FC236}">
                <a16:creationId xmlns:a16="http://schemas.microsoft.com/office/drawing/2014/main" id="{C94D79A5-18AB-895B-5034-3FC55B628E75}"/>
              </a:ext>
            </a:extLst>
          </p:cNvPr>
          <p:cNvSpPr txBox="1">
            <a:spLocks/>
          </p:cNvSpPr>
          <p:nvPr/>
        </p:nvSpPr>
        <p:spPr>
          <a:xfrm>
            <a:off x="178418" y="1219297"/>
            <a:ext cx="7928352" cy="1057559"/>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rgbClr val="8CBD56"/>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8CBD56"/>
              </a:buClr>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8CBD56"/>
              </a:buClr>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800" i="1" noProof="0"/>
              <a:t>Le décret n°2023-1245 du 22 décembre 2023 prévoit la création d'un comité de projet pour les installations de production d'énergies renouvelables situées hors des zones d'accélération définies en application de l'article L. 141-5-3 du code de l'énergie.</a:t>
            </a:r>
          </a:p>
          <a:p>
            <a:r>
              <a:rPr lang="fr-FR" sz="1800" b="1" noProof="0"/>
              <a:t>Les acteurs suivants sont invités : </a:t>
            </a:r>
          </a:p>
          <a:p>
            <a:pPr lvl="1"/>
            <a:r>
              <a:rPr lang="fr-FR" sz="1600" noProof="0"/>
              <a:t>Les porteurs de projet </a:t>
            </a:r>
          </a:p>
          <a:p>
            <a:pPr lvl="1"/>
            <a:r>
              <a:rPr lang="fr-FR" sz="1600" noProof="0"/>
              <a:t>Un ou plusieurs représentants de la commune d’implantation </a:t>
            </a:r>
          </a:p>
          <a:p>
            <a:pPr lvl="1"/>
            <a:r>
              <a:rPr lang="fr-FR" sz="1600" noProof="0"/>
              <a:t>Un représentant de l’intercommunalité </a:t>
            </a:r>
          </a:p>
          <a:p>
            <a:pPr lvl="1"/>
            <a:r>
              <a:rPr lang="fr-FR" sz="1600" noProof="0"/>
              <a:t>Un représentant de chaque commune dans un rayon de 6 km autour de la zone étudiée </a:t>
            </a:r>
          </a:p>
          <a:p>
            <a:pPr lvl="1"/>
            <a:r>
              <a:rPr lang="fr-FR" sz="1600" noProof="0"/>
              <a:t>Tout acteur peut demander à intégrer d’autres parties pouvant être intéressé </a:t>
            </a:r>
            <a:endParaRPr lang="fr-FR" sz="1600" i="1" noProof="0"/>
          </a:p>
        </p:txBody>
      </p:sp>
      <p:sp>
        <p:nvSpPr>
          <p:cNvPr id="9" name="ZoneTexte 8">
            <a:extLst>
              <a:ext uri="{FF2B5EF4-FFF2-40B4-BE49-F238E27FC236}">
                <a16:creationId xmlns:a16="http://schemas.microsoft.com/office/drawing/2014/main" id="{D98C5054-671A-67DC-5BF1-BF4C4607AF97}"/>
              </a:ext>
            </a:extLst>
          </p:cNvPr>
          <p:cNvSpPr txBox="1"/>
          <p:nvPr/>
        </p:nvSpPr>
        <p:spPr>
          <a:xfrm>
            <a:off x="523371" y="4581145"/>
            <a:ext cx="8078169" cy="2194244"/>
          </a:xfrm>
          <a:prstGeom prst="rect">
            <a:avLst/>
          </a:prstGeom>
          <a:noFill/>
        </p:spPr>
        <p:txBody>
          <a:bodyPr wrap="square" lIns="0" tIns="0" rIns="0" bIns="0" rtlCol="0" anchor="t">
            <a:noAutofit/>
          </a:bodyPr>
          <a:lstStyle/>
          <a:p>
            <a:pPr algn="l">
              <a:spcBef>
                <a:spcPts val="0"/>
              </a:spcBef>
              <a:buClr>
                <a:schemeClr val="accent1"/>
              </a:buClr>
            </a:pPr>
            <a:r>
              <a:rPr lang="fr-FR" sz="1600" noProof="0">
                <a:solidFill>
                  <a:srgbClr val="575756"/>
                </a:solidFill>
              </a:rPr>
              <a:t>Le comité de projet doit se réunir avant le dépôt de demande d’autorisation. </a:t>
            </a:r>
          </a:p>
          <a:p>
            <a:pPr algn="l">
              <a:spcBef>
                <a:spcPts val="0"/>
              </a:spcBef>
              <a:buClr>
                <a:schemeClr val="accent1"/>
              </a:buClr>
            </a:pPr>
            <a:endParaRPr lang="fr-FR" sz="1600" noProof="0">
              <a:solidFill>
                <a:srgbClr val="575756"/>
              </a:solidFill>
            </a:endParaRPr>
          </a:p>
          <a:p>
            <a:pPr algn="l">
              <a:spcBef>
                <a:spcPts val="0"/>
              </a:spcBef>
              <a:buClr>
                <a:schemeClr val="accent1"/>
              </a:buClr>
            </a:pPr>
            <a:r>
              <a:rPr lang="fr-FR" sz="1600" noProof="0">
                <a:solidFill>
                  <a:srgbClr val="575756"/>
                </a:solidFill>
              </a:rPr>
              <a:t>Les points suivants doivent être présentés : </a:t>
            </a:r>
          </a:p>
          <a:p>
            <a:pPr marL="342900" indent="-342900" algn="l">
              <a:spcBef>
                <a:spcPts val="0"/>
              </a:spcBef>
              <a:buClr>
                <a:schemeClr val="accent1"/>
              </a:buClr>
              <a:buFont typeface="+mj-lt"/>
              <a:buAutoNum type="arabicPeriod"/>
            </a:pPr>
            <a:r>
              <a:rPr lang="fr-FR" sz="1600" noProof="0">
                <a:solidFill>
                  <a:srgbClr val="575756"/>
                </a:solidFill>
              </a:rPr>
              <a:t>Les objectifs du projet, ses caractéristiques, ses enjeux, sa puissance et ses impacts </a:t>
            </a:r>
          </a:p>
          <a:p>
            <a:pPr marL="342900" indent="-342900">
              <a:buClr>
                <a:schemeClr val="accent1"/>
              </a:buClr>
              <a:buAutoNum type="arabicPeriod"/>
            </a:pPr>
            <a:r>
              <a:rPr lang="fr-FR" sz="1600" noProof="0">
                <a:solidFill>
                  <a:srgbClr val="575756"/>
                </a:solidFill>
                <a:ea typeface="Calibri"/>
                <a:cs typeface="Calibri"/>
              </a:rPr>
              <a:t>La justification du choix du site</a:t>
            </a:r>
            <a:endParaRPr lang="fr-FR" sz="1600" noProof="0">
              <a:solidFill>
                <a:srgbClr val="575756"/>
              </a:solidFill>
            </a:endParaRPr>
          </a:p>
          <a:p>
            <a:pPr marL="342900" indent="-342900" algn="l">
              <a:spcBef>
                <a:spcPts val="0"/>
              </a:spcBef>
              <a:buClr>
                <a:schemeClr val="accent1"/>
              </a:buClr>
              <a:buFont typeface="+mj-lt"/>
              <a:buAutoNum type="arabicPeriod"/>
            </a:pPr>
            <a:r>
              <a:rPr lang="fr-FR" sz="1600" noProof="0">
                <a:solidFill>
                  <a:srgbClr val="575756"/>
                </a:solidFill>
              </a:rPr>
              <a:t>La localisation du projet et les différentes options d’implantation </a:t>
            </a:r>
          </a:p>
          <a:p>
            <a:pPr marL="342900" indent="-342900" algn="l">
              <a:spcBef>
                <a:spcPts val="0"/>
              </a:spcBef>
              <a:buClr>
                <a:schemeClr val="accent1"/>
              </a:buClr>
              <a:buFont typeface="+mj-lt"/>
              <a:buAutoNum type="arabicPeriod"/>
            </a:pPr>
            <a:r>
              <a:rPr lang="fr-FR" sz="1600" noProof="0">
                <a:solidFill>
                  <a:srgbClr val="575756"/>
                </a:solidFill>
              </a:rPr>
              <a:t>Les aménagements envisagés pour la construction du projet</a:t>
            </a:r>
          </a:p>
          <a:p>
            <a:pPr marL="342900" indent="-342900">
              <a:buClr>
                <a:schemeClr val="accent1"/>
              </a:buClr>
              <a:buFont typeface="+mj-lt"/>
              <a:buAutoNum type="arabicPeriod"/>
            </a:pPr>
            <a:r>
              <a:rPr lang="fr-FR" sz="1600" noProof="0">
                <a:solidFill>
                  <a:srgbClr val="575756"/>
                </a:solidFill>
              </a:rPr>
              <a:t>Les options de raccordements envisagées</a:t>
            </a:r>
            <a:endParaRPr lang="fr-FR" sz="1600" noProof="0">
              <a:solidFill>
                <a:srgbClr val="575756"/>
              </a:solidFill>
              <a:ea typeface="Calibri"/>
              <a:cs typeface="Calibri"/>
            </a:endParaRPr>
          </a:p>
        </p:txBody>
      </p:sp>
    </p:spTree>
    <p:extLst>
      <p:ext uri="{BB962C8B-B14F-4D97-AF65-F5344CB8AC3E}">
        <p14:creationId xmlns:p14="http://schemas.microsoft.com/office/powerpoint/2010/main" val="6382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3170E0B8-59C3-FFA5-E026-6B7F92CA0A66}"/>
              </a:ext>
            </a:extLst>
          </p:cNvPr>
          <p:cNvSpPr txBox="1">
            <a:spLocks/>
          </p:cNvSpPr>
          <p:nvPr/>
        </p:nvSpPr>
        <p:spPr>
          <a:xfrm>
            <a:off x="8275710" y="1736090"/>
            <a:ext cx="376359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8CBD56"/>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8CBD56"/>
              </a:buClr>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8CBD56"/>
              </a:buClr>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88BD27"/>
              </a:buClr>
              <a:buFont typeface="Arial" panose="020B0604020202020204" pitchFamily="34" charset="0"/>
              <a:buNone/>
            </a:pPr>
            <a:r>
              <a:rPr lang="fr-FR" sz="2000" dirty="0">
                <a:solidFill>
                  <a:schemeClr val="tx1"/>
                </a:solidFill>
              </a:rPr>
              <a:t>     Avantages :</a:t>
            </a:r>
          </a:p>
          <a:p>
            <a:pPr>
              <a:buFont typeface="Wingdings" panose="05000000000000000000" pitchFamily="2" charset="2"/>
              <a:buChar char="Ø"/>
            </a:pPr>
            <a:r>
              <a:rPr lang="fr-FR" sz="1800" dirty="0">
                <a:solidFill>
                  <a:schemeClr val="tx1"/>
                </a:solidFill>
              </a:rPr>
              <a:t>Production maximisée</a:t>
            </a:r>
          </a:p>
          <a:p>
            <a:pPr>
              <a:buFont typeface="Wingdings" panose="05000000000000000000" pitchFamily="2" charset="2"/>
              <a:buChar char="Ø"/>
            </a:pPr>
            <a:r>
              <a:rPr lang="fr-FR" sz="1800" dirty="0">
                <a:solidFill>
                  <a:schemeClr val="tx1"/>
                </a:solidFill>
              </a:rPr>
              <a:t>Optimisation de l’espace disponible</a:t>
            </a:r>
          </a:p>
          <a:p>
            <a:endParaRPr lang="fr-FR" sz="1800" dirty="0">
              <a:solidFill>
                <a:schemeClr val="tx1"/>
              </a:solidFill>
            </a:endParaRPr>
          </a:p>
          <a:p>
            <a:pPr marL="0" indent="0">
              <a:buClr>
                <a:srgbClr val="C00000"/>
              </a:buClr>
              <a:buFont typeface="Arial" panose="020B0604020202020204" pitchFamily="34" charset="0"/>
              <a:buNone/>
            </a:pPr>
            <a:r>
              <a:rPr lang="fr-FR" sz="2000" dirty="0">
                <a:solidFill>
                  <a:schemeClr val="tx1"/>
                </a:solidFill>
              </a:rPr>
              <a:t>     Inconvénients : </a:t>
            </a:r>
          </a:p>
          <a:p>
            <a:pPr>
              <a:buClr>
                <a:srgbClr val="C00000"/>
              </a:buClr>
              <a:buFont typeface="Wingdings" panose="05000000000000000000" pitchFamily="2" charset="2"/>
              <a:buChar char="Ø"/>
            </a:pPr>
            <a:r>
              <a:rPr lang="fr-FR" sz="1800" dirty="0">
                <a:solidFill>
                  <a:schemeClr val="tx1"/>
                </a:solidFill>
              </a:rPr>
              <a:t>Manque de lisibilité paysagère</a:t>
            </a:r>
          </a:p>
          <a:p>
            <a:pPr>
              <a:buClr>
                <a:srgbClr val="C00000"/>
              </a:buClr>
              <a:buFont typeface="Wingdings" panose="05000000000000000000" pitchFamily="2" charset="2"/>
              <a:buChar char="Ø"/>
            </a:pPr>
            <a:r>
              <a:rPr lang="fr-FR" sz="1800" dirty="0">
                <a:solidFill>
                  <a:schemeClr val="tx1"/>
                </a:solidFill>
              </a:rPr>
              <a:t>Proximité des enjeux modérés à forts biodiversité pour E1, E4 et E5</a:t>
            </a:r>
          </a:p>
          <a:p>
            <a:pPr>
              <a:buClr>
                <a:srgbClr val="C00000"/>
              </a:buClr>
              <a:buFont typeface="Wingdings" panose="05000000000000000000" pitchFamily="2" charset="2"/>
              <a:buChar char="Ø"/>
            </a:pPr>
            <a:r>
              <a:rPr lang="fr-FR" sz="1800" dirty="0">
                <a:solidFill>
                  <a:schemeClr val="tx1"/>
                </a:solidFill>
              </a:rPr>
              <a:t>E1, E3 et E5 en zones humides cependant dégradée (cultures)</a:t>
            </a:r>
          </a:p>
          <a:p>
            <a:pPr>
              <a:buClr>
                <a:srgbClr val="C00000"/>
              </a:buClr>
              <a:buFont typeface="Wingdings" panose="05000000000000000000" pitchFamily="2" charset="2"/>
              <a:buChar char="Ø"/>
            </a:pPr>
            <a:r>
              <a:rPr lang="fr-FR" sz="1800" dirty="0">
                <a:solidFill>
                  <a:schemeClr val="tx1"/>
                </a:solidFill>
              </a:rPr>
              <a:t>Accès complexe en phase chantier à E1, E3, E4 nécessitant un impact sur les haies</a:t>
            </a:r>
          </a:p>
          <a:p>
            <a:pPr marL="0" indent="0">
              <a:buClr>
                <a:srgbClr val="C00000"/>
              </a:buClr>
              <a:buFont typeface="Arial" panose="020B0604020202020204" pitchFamily="34" charset="0"/>
              <a:buNone/>
            </a:pPr>
            <a:endParaRPr lang="fr-FR" sz="1800" dirty="0">
              <a:solidFill>
                <a:schemeClr val="tx1"/>
              </a:solidFill>
            </a:endParaRPr>
          </a:p>
          <a:p>
            <a:pPr marL="0" indent="0">
              <a:buClr>
                <a:srgbClr val="C00000"/>
              </a:buClr>
              <a:buFont typeface="Arial" panose="020B0604020202020204" pitchFamily="34" charset="0"/>
              <a:buNone/>
            </a:pPr>
            <a:endParaRPr lang="fr-FR" sz="1800" dirty="0">
              <a:solidFill>
                <a:schemeClr val="tx1"/>
              </a:solidFill>
            </a:endParaRPr>
          </a:p>
          <a:p>
            <a:pPr marL="0" indent="0">
              <a:buClr>
                <a:srgbClr val="C00000"/>
              </a:buClr>
              <a:buFont typeface="Arial" panose="020B0604020202020204" pitchFamily="34" charset="0"/>
              <a:buNone/>
            </a:pPr>
            <a:endParaRPr lang="fr-FR" sz="1800" dirty="0">
              <a:solidFill>
                <a:schemeClr val="tx1"/>
              </a:solidFill>
            </a:endParaRPr>
          </a:p>
        </p:txBody>
      </p:sp>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Variantes d’implantation n°1</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20</a:t>
            </a:fld>
            <a:endParaRPr lang="fr-FR" noProof="0"/>
          </a:p>
        </p:txBody>
      </p:sp>
      <p:pic>
        <p:nvPicPr>
          <p:cNvPr id="7" name="Graphic 5" descr="Ajouter avec un remplissage uni">
            <a:extLst>
              <a:ext uri="{FF2B5EF4-FFF2-40B4-BE49-F238E27FC236}">
                <a16:creationId xmlns:a16="http://schemas.microsoft.com/office/drawing/2014/main" id="{2C218F43-3AE6-696E-84BB-DE5CF4073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3998" y="1733032"/>
            <a:ext cx="313750" cy="304126"/>
          </a:xfrm>
          <a:prstGeom prst="rect">
            <a:avLst/>
          </a:prstGeom>
        </p:spPr>
      </p:pic>
      <p:sp>
        <p:nvSpPr>
          <p:cNvPr id="8" name="Rectangle 7">
            <a:extLst>
              <a:ext uri="{FF2B5EF4-FFF2-40B4-BE49-F238E27FC236}">
                <a16:creationId xmlns:a16="http://schemas.microsoft.com/office/drawing/2014/main" id="{8231A787-A231-81C7-8111-D706F18DDF84}"/>
              </a:ext>
            </a:extLst>
          </p:cNvPr>
          <p:cNvSpPr/>
          <p:nvPr/>
        </p:nvSpPr>
        <p:spPr>
          <a:xfrm>
            <a:off x="8321208" y="3274798"/>
            <a:ext cx="259329" cy="538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pic>
        <p:nvPicPr>
          <p:cNvPr id="5" name="Image 4" descr="Une image contenant texte, carte, capture d’écran, atlas&#10;&#10;Description générée automatiquement">
            <a:extLst>
              <a:ext uri="{FF2B5EF4-FFF2-40B4-BE49-F238E27FC236}">
                <a16:creationId xmlns:a16="http://schemas.microsoft.com/office/drawing/2014/main" id="{3AB195F1-A1EC-F9D6-BC98-AF0A8CBB89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222" y="1161560"/>
            <a:ext cx="7815657" cy="5515522"/>
          </a:xfrm>
          <a:prstGeom prst="rect">
            <a:avLst/>
          </a:prstGeom>
        </p:spPr>
      </p:pic>
    </p:spTree>
    <p:extLst>
      <p:ext uri="{BB962C8B-B14F-4D97-AF65-F5344CB8AC3E}">
        <p14:creationId xmlns:p14="http://schemas.microsoft.com/office/powerpoint/2010/main" val="2708053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Variantes d’implantation n°2</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21</a:t>
            </a:fld>
            <a:endParaRPr lang="fr-FR" noProof="0"/>
          </a:p>
        </p:txBody>
      </p:sp>
      <p:pic>
        <p:nvPicPr>
          <p:cNvPr id="12" name="Graphic 5" descr="Ajouter avec un remplissage uni">
            <a:extLst>
              <a:ext uri="{FF2B5EF4-FFF2-40B4-BE49-F238E27FC236}">
                <a16:creationId xmlns:a16="http://schemas.microsoft.com/office/drawing/2014/main" id="{F6921B0C-D30B-B172-7B8C-14A3F26AF6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3998" y="1733032"/>
            <a:ext cx="313750" cy="304126"/>
          </a:xfrm>
          <a:prstGeom prst="rect">
            <a:avLst/>
          </a:prstGeom>
        </p:spPr>
      </p:pic>
      <p:pic>
        <p:nvPicPr>
          <p:cNvPr id="6" name="Image 5" descr="Une image contenant texte, carte, capture d’écran, atlas&#10;&#10;Description générée automatiquement">
            <a:extLst>
              <a:ext uri="{FF2B5EF4-FFF2-40B4-BE49-F238E27FC236}">
                <a16:creationId xmlns:a16="http://schemas.microsoft.com/office/drawing/2014/main" id="{96266BFD-A16D-F5FA-58CF-DCEBEA28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70" y="1161560"/>
            <a:ext cx="7815658" cy="5521795"/>
          </a:xfrm>
          <a:prstGeom prst="rect">
            <a:avLst/>
          </a:prstGeom>
        </p:spPr>
      </p:pic>
      <p:sp>
        <p:nvSpPr>
          <p:cNvPr id="5" name="Rectangle 4">
            <a:extLst>
              <a:ext uri="{FF2B5EF4-FFF2-40B4-BE49-F238E27FC236}">
                <a16:creationId xmlns:a16="http://schemas.microsoft.com/office/drawing/2014/main" id="{5BE93B70-9C66-CE3B-3368-91AAE92D8322}"/>
              </a:ext>
            </a:extLst>
          </p:cNvPr>
          <p:cNvSpPr/>
          <p:nvPr/>
        </p:nvSpPr>
        <p:spPr>
          <a:xfrm>
            <a:off x="8321208" y="3485110"/>
            <a:ext cx="259329" cy="538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0" name="Espace réservé du contenu 2">
            <a:extLst>
              <a:ext uri="{FF2B5EF4-FFF2-40B4-BE49-F238E27FC236}">
                <a16:creationId xmlns:a16="http://schemas.microsoft.com/office/drawing/2014/main" id="{3D6B1DF6-20E8-C519-F7E4-5619FEC94345}"/>
              </a:ext>
            </a:extLst>
          </p:cNvPr>
          <p:cNvSpPr>
            <a:spLocks noGrp="1"/>
          </p:cNvSpPr>
          <p:nvPr>
            <p:ph idx="1"/>
          </p:nvPr>
        </p:nvSpPr>
        <p:spPr>
          <a:xfrm>
            <a:off x="8275710" y="1743652"/>
            <a:ext cx="3763594" cy="4351338"/>
          </a:xfrm>
        </p:spPr>
        <p:txBody>
          <a:bodyPr>
            <a:normAutofit lnSpcReduction="10000"/>
          </a:bodyPr>
          <a:lstStyle/>
          <a:p>
            <a:pPr marL="0" indent="0">
              <a:buClr>
                <a:srgbClr val="88BD27"/>
              </a:buClr>
              <a:buNone/>
            </a:pPr>
            <a:r>
              <a:rPr lang="fr-FR" sz="2000" noProof="0">
                <a:solidFill>
                  <a:schemeClr val="tx1"/>
                </a:solidFill>
              </a:rPr>
              <a:t>     Avantages :</a:t>
            </a:r>
          </a:p>
          <a:p>
            <a:pPr>
              <a:buFont typeface="Wingdings" panose="05000000000000000000" pitchFamily="2" charset="2"/>
              <a:buChar char="Ø"/>
            </a:pPr>
            <a:r>
              <a:rPr lang="fr-FR" sz="1800" noProof="0">
                <a:solidFill>
                  <a:schemeClr val="tx1"/>
                </a:solidFill>
              </a:rPr>
              <a:t>Bonne lisibilité paysagère</a:t>
            </a:r>
          </a:p>
          <a:p>
            <a:pPr>
              <a:buFont typeface="Wingdings" panose="05000000000000000000" pitchFamily="2" charset="2"/>
              <a:buChar char="Ø"/>
            </a:pPr>
            <a:r>
              <a:rPr lang="fr-FR" sz="1800" noProof="0">
                <a:solidFill>
                  <a:schemeClr val="tx1"/>
                </a:solidFill>
              </a:rPr>
              <a:t>Eloignement des enjeux biodiversité pour E4</a:t>
            </a:r>
          </a:p>
          <a:p>
            <a:endParaRPr lang="fr-FR" sz="1800" noProof="0">
              <a:solidFill>
                <a:schemeClr val="tx1"/>
              </a:solidFill>
            </a:endParaRPr>
          </a:p>
          <a:p>
            <a:pPr marL="0" indent="0">
              <a:buClr>
                <a:srgbClr val="C00000"/>
              </a:buClr>
              <a:buNone/>
            </a:pPr>
            <a:r>
              <a:rPr lang="fr-FR" sz="2000" noProof="0">
                <a:solidFill>
                  <a:schemeClr val="tx1"/>
                </a:solidFill>
              </a:rPr>
              <a:t>     Inconvénients : </a:t>
            </a:r>
          </a:p>
          <a:p>
            <a:pPr>
              <a:buClr>
                <a:srgbClr val="C00000"/>
              </a:buClr>
              <a:buFont typeface="Wingdings" panose="05000000000000000000" pitchFamily="2" charset="2"/>
              <a:buChar char="Ø"/>
            </a:pPr>
            <a:r>
              <a:rPr lang="fr-FR" sz="1800" noProof="0">
                <a:solidFill>
                  <a:schemeClr val="tx1"/>
                </a:solidFill>
              </a:rPr>
              <a:t>Proximité des enjeux forts biodiversité pour E1, avec abattage d’un arbre réservoir de biodiversité + proximité du ruisseau du </a:t>
            </a:r>
            <a:r>
              <a:rPr lang="fr-FR" sz="1800" noProof="0" err="1">
                <a:solidFill>
                  <a:schemeClr val="tx1"/>
                </a:solidFill>
              </a:rPr>
              <a:t>Gréhédan</a:t>
            </a:r>
            <a:endParaRPr lang="fr-FR" sz="1800" noProof="0">
              <a:solidFill>
                <a:schemeClr val="tx1"/>
              </a:solidFill>
            </a:endParaRPr>
          </a:p>
          <a:p>
            <a:pPr>
              <a:buClr>
                <a:srgbClr val="C00000"/>
              </a:buClr>
              <a:buFont typeface="Wingdings" panose="05000000000000000000" pitchFamily="2" charset="2"/>
              <a:buChar char="Ø"/>
            </a:pPr>
            <a:r>
              <a:rPr lang="fr-FR" sz="1800" noProof="0">
                <a:solidFill>
                  <a:schemeClr val="tx1"/>
                </a:solidFill>
              </a:rPr>
              <a:t>E1, E2, E3 et E4 en Zones Humides</a:t>
            </a:r>
          </a:p>
          <a:p>
            <a:pPr>
              <a:buClr>
                <a:srgbClr val="C00000"/>
              </a:buClr>
              <a:buFont typeface="Wingdings" panose="05000000000000000000" pitchFamily="2" charset="2"/>
              <a:buChar char="Ø"/>
            </a:pPr>
            <a:r>
              <a:rPr lang="fr-FR" sz="1800" noProof="0">
                <a:solidFill>
                  <a:schemeClr val="tx1"/>
                </a:solidFill>
              </a:rPr>
              <a:t>Impacts important sur l’autre faune pour E1</a:t>
            </a:r>
          </a:p>
          <a:p>
            <a:pPr marL="0" indent="0">
              <a:buClr>
                <a:srgbClr val="C00000"/>
              </a:buClr>
              <a:buNone/>
            </a:pPr>
            <a:endParaRPr lang="fr-FR" sz="1800" noProof="0">
              <a:solidFill>
                <a:schemeClr val="tx1"/>
              </a:solidFill>
            </a:endParaRPr>
          </a:p>
          <a:p>
            <a:pPr marL="0" indent="0">
              <a:buClr>
                <a:srgbClr val="C00000"/>
              </a:buClr>
              <a:buNone/>
            </a:pPr>
            <a:endParaRPr lang="fr-FR" sz="1800" noProof="0">
              <a:solidFill>
                <a:schemeClr val="tx1"/>
              </a:solidFill>
            </a:endParaRPr>
          </a:p>
          <a:p>
            <a:pPr marL="0" indent="0">
              <a:buClr>
                <a:srgbClr val="C00000"/>
              </a:buClr>
              <a:buNone/>
            </a:pPr>
            <a:endParaRPr lang="fr-FR" sz="1800" noProof="0">
              <a:solidFill>
                <a:schemeClr val="tx1"/>
              </a:solidFill>
            </a:endParaRPr>
          </a:p>
        </p:txBody>
      </p:sp>
    </p:spTree>
    <p:extLst>
      <p:ext uri="{BB962C8B-B14F-4D97-AF65-F5344CB8AC3E}">
        <p14:creationId xmlns:p14="http://schemas.microsoft.com/office/powerpoint/2010/main" val="115836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Variantes d’implantation n°3 - retenue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22</a:t>
            </a:fld>
            <a:endParaRPr lang="fr-FR" noProof="0"/>
          </a:p>
        </p:txBody>
      </p:sp>
      <p:sp>
        <p:nvSpPr>
          <p:cNvPr id="7" name="Espace réservé du contenu 2">
            <a:extLst>
              <a:ext uri="{FF2B5EF4-FFF2-40B4-BE49-F238E27FC236}">
                <a16:creationId xmlns:a16="http://schemas.microsoft.com/office/drawing/2014/main" id="{217F2ECF-90DD-29CA-85B4-BCC64B7EFD32}"/>
              </a:ext>
            </a:extLst>
          </p:cNvPr>
          <p:cNvSpPr>
            <a:spLocks noGrp="1"/>
          </p:cNvSpPr>
          <p:nvPr>
            <p:ph idx="1"/>
          </p:nvPr>
        </p:nvSpPr>
        <p:spPr>
          <a:xfrm>
            <a:off x="8275710" y="1716659"/>
            <a:ext cx="3763594" cy="4351338"/>
          </a:xfrm>
        </p:spPr>
        <p:txBody>
          <a:bodyPr vert="horz" lIns="91440" tIns="45720" rIns="91440" bIns="45720" rtlCol="0" anchor="t">
            <a:normAutofit/>
          </a:bodyPr>
          <a:lstStyle/>
          <a:p>
            <a:pPr marL="0" indent="0">
              <a:buClr>
                <a:srgbClr val="88BD27"/>
              </a:buClr>
              <a:buNone/>
            </a:pPr>
            <a:r>
              <a:rPr lang="fr-FR" sz="2000" noProof="0">
                <a:solidFill>
                  <a:schemeClr val="tx1"/>
                </a:solidFill>
              </a:rPr>
              <a:t>     Avantages :</a:t>
            </a:r>
          </a:p>
          <a:p>
            <a:pPr>
              <a:buFont typeface="Wingdings" panose="05000000000000000000" pitchFamily="2" charset="2"/>
              <a:buChar char="Ø"/>
            </a:pPr>
            <a:r>
              <a:rPr lang="fr-FR" sz="1800" noProof="0">
                <a:solidFill>
                  <a:schemeClr val="tx1"/>
                </a:solidFill>
              </a:rPr>
              <a:t>Bonne lisibilité paysagère</a:t>
            </a:r>
            <a:endParaRPr lang="fr-FR" sz="1800" noProof="0">
              <a:solidFill>
                <a:schemeClr val="tx1"/>
              </a:solidFill>
              <a:ea typeface="Calibri"/>
              <a:cs typeface="Calibri"/>
            </a:endParaRPr>
          </a:p>
          <a:p>
            <a:pPr>
              <a:buFont typeface="Wingdings" panose="05000000000000000000" pitchFamily="2" charset="2"/>
              <a:buChar char="Ø"/>
            </a:pPr>
            <a:r>
              <a:rPr lang="fr-FR" sz="1800" noProof="0">
                <a:solidFill>
                  <a:schemeClr val="accent6"/>
                </a:solidFill>
              </a:rPr>
              <a:t>Eloignement des enjeux biodiversité</a:t>
            </a:r>
            <a:endParaRPr lang="fr-FR" sz="1800" noProof="0">
              <a:solidFill>
                <a:schemeClr val="accent6"/>
              </a:solidFill>
              <a:ea typeface="Calibri"/>
              <a:cs typeface="Calibri"/>
            </a:endParaRPr>
          </a:p>
          <a:p>
            <a:pPr>
              <a:buFont typeface="Wingdings" panose="05000000000000000000" pitchFamily="2" charset="2"/>
              <a:buChar char="Ø"/>
            </a:pPr>
            <a:r>
              <a:rPr lang="fr-FR" sz="1800" noProof="0">
                <a:solidFill>
                  <a:schemeClr val="accent6"/>
                </a:solidFill>
              </a:rPr>
              <a:t>Réduction des impacts sur les Zones Humides</a:t>
            </a:r>
            <a:endParaRPr lang="fr-FR" sz="1800" noProof="0">
              <a:solidFill>
                <a:schemeClr val="accent6"/>
              </a:solidFill>
              <a:ea typeface="Calibri"/>
              <a:cs typeface="Calibri"/>
            </a:endParaRPr>
          </a:p>
          <a:p>
            <a:endParaRPr lang="fr-FR" sz="1800" noProof="0">
              <a:solidFill>
                <a:schemeClr val="tx1"/>
              </a:solidFill>
            </a:endParaRPr>
          </a:p>
          <a:p>
            <a:pPr marL="0" indent="0">
              <a:buClr>
                <a:srgbClr val="C00000"/>
              </a:buClr>
              <a:buNone/>
            </a:pPr>
            <a:r>
              <a:rPr lang="fr-FR" sz="2000" noProof="0">
                <a:solidFill>
                  <a:schemeClr val="tx1"/>
                </a:solidFill>
              </a:rPr>
              <a:t>     Inconvénients : </a:t>
            </a:r>
            <a:endParaRPr lang="fr-FR" sz="2000" noProof="0">
              <a:solidFill>
                <a:schemeClr val="tx1"/>
              </a:solidFill>
              <a:ea typeface="Calibri"/>
              <a:cs typeface="Calibri"/>
            </a:endParaRPr>
          </a:p>
          <a:p>
            <a:pPr>
              <a:buClr>
                <a:srgbClr val="C00000"/>
              </a:buClr>
              <a:buFont typeface="Wingdings" panose="05000000000000000000" pitchFamily="2" charset="2"/>
              <a:buChar char="Ø"/>
            </a:pPr>
            <a:r>
              <a:rPr lang="fr-FR" sz="1800" noProof="0">
                <a:solidFill>
                  <a:schemeClr val="tx1"/>
                </a:solidFill>
              </a:rPr>
              <a:t>Surplomb d’un boisement à enjeux modérés pour E4</a:t>
            </a:r>
            <a:endParaRPr lang="fr-FR" sz="1800" noProof="0">
              <a:solidFill>
                <a:schemeClr val="tx1"/>
              </a:solidFill>
              <a:ea typeface="Calibri"/>
              <a:cs typeface="Calibri"/>
            </a:endParaRPr>
          </a:p>
          <a:p>
            <a:pPr>
              <a:buClr>
                <a:srgbClr val="C00000"/>
              </a:buClr>
              <a:buFont typeface="Wingdings" panose="05000000000000000000" pitchFamily="2" charset="2"/>
              <a:buChar char="Ø"/>
            </a:pPr>
            <a:r>
              <a:rPr lang="fr-FR" sz="1800" noProof="0">
                <a:solidFill>
                  <a:schemeClr val="tx1"/>
                </a:solidFill>
              </a:rPr>
              <a:t>E3 et E4 en Zones Humides dégradées (cultures)</a:t>
            </a:r>
            <a:endParaRPr lang="fr-FR" sz="1800" noProof="0">
              <a:solidFill>
                <a:schemeClr val="tx1"/>
              </a:solidFill>
              <a:ea typeface="Calibri"/>
              <a:cs typeface="Calibri"/>
            </a:endParaRPr>
          </a:p>
          <a:p>
            <a:pPr marL="0" indent="0">
              <a:buClr>
                <a:srgbClr val="C00000"/>
              </a:buClr>
              <a:buNone/>
            </a:pPr>
            <a:endParaRPr lang="fr-FR" sz="1800" noProof="0">
              <a:solidFill>
                <a:schemeClr val="tx1"/>
              </a:solidFill>
            </a:endParaRPr>
          </a:p>
          <a:p>
            <a:pPr marL="0" indent="0">
              <a:buClr>
                <a:srgbClr val="C00000"/>
              </a:buClr>
              <a:buNone/>
            </a:pPr>
            <a:endParaRPr lang="fr-FR" sz="1800" noProof="0">
              <a:solidFill>
                <a:schemeClr val="tx1"/>
              </a:solidFill>
            </a:endParaRPr>
          </a:p>
          <a:p>
            <a:pPr marL="0" indent="0">
              <a:buClr>
                <a:srgbClr val="C00000"/>
              </a:buClr>
              <a:buNone/>
            </a:pPr>
            <a:endParaRPr lang="fr-FR" sz="1800" noProof="0">
              <a:solidFill>
                <a:schemeClr val="tx1"/>
              </a:solidFill>
            </a:endParaRPr>
          </a:p>
        </p:txBody>
      </p:sp>
      <p:pic>
        <p:nvPicPr>
          <p:cNvPr id="9" name="Graphic 5" descr="Ajouter avec un remplissage uni">
            <a:extLst>
              <a:ext uri="{FF2B5EF4-FFF2-40B4-BE49-F238E27FC236}">
                <a16:creationId xmlns:a16="http://schemas.microsoft.com/office/drawing/2014/main" id="{89CE0D0A-8826-BF96-A7E6-B6FC43CF85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3998" y="1733032"/>
            <a:ext cx="313750" cy="304126"/>
          </a:xfrm>
          <a:prstGeom prst="rect">
            <a:avLst/>
          </a:prstGeom>
        </p:spPr>
      </p:pic>
      <p:sp>
        <p:nvSpPr>
          <p:cNvPr id="10" name="Rectangle 9">
            <a:extLst>
              <a:ext uri="{FF2B5EF4-FFF2-40B4-BE49-F238E27FC236}">
                <a16:creationId xmlns:a16="http://schemas.microsoft.com/office/drawing/2014/main" id="{AE3DF253-A699-47E6-BCA7-62CDD98FC53E}"/>
              </a:ext>
            </a:extLst>
          </p:cNvPr>
          <p:cNvSpPr/>
          <p:nvPr/>
        </p:nvSpPr>
        <p:spPr>
          <a:xfrm>
            <a:off x="8321208" y="4261347"/>
            <a:ext cx="259329" cy="5382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pic>
        <p:nvPicPr>
          <p:cNvPr id="8" name="Image 7" descr="Une image contenant texte, carte, capture d’écran, atlas&#10;&#10;Description générée automatiquement">
            <a:extLst>
              <a:ext uri="{FF2B5EF4-FFF2-40B4-BE49-F238E27FC236}">
                <a16:creationId xmlns:a16="http://schemas.microsoft.com/office/drawing/2014/main" id="{3860EDDF-86E6-8CC0-92B3-1AA1D967C9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870" y="1161560"/>
            <a:ext cx="7815658" cy="5521794"/>
          </a:xfrm>
          <a:prstGeom prst="rect">
            <a:avLst/>
          </a:prstGeom>
        </p:spPr>
      </p:pic>
    </p:spTree>
    <p:extLst>
      <p:ext uri="{BB962C8B-B14F-4D97-AF65-F5344CB8AC3E}">
        <p14:creationId xmlns:p14="http://schemas.microsoft.com/office/powerpoint/2010/main" val="350267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Optimisation de la variante retenue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23</a:t>
            </a:fld>
            <a:endParaRPr lang="fr-FR" noProof="0"/>
          </a:p>
        </p:txBody>
      </p:sp>
      <p:pic>
        <p:nvPicPr>
          <p:cNvPr id="15" name="Picture 14">
            <a:extLst>
              <a:ext uri="{FF2B5EF4-FFF2-40B4-BE49-F238E27FC236}">
                <a16:creationId xmlns:a16="http://schemas.microsoft.com/office/drawing/2014/main" id="{D58264D8-A944-E509-2C8D-420B4EE5B5AA}"/>
              </a:ext>
            </a:extLst>
          </p:cNvPr>
          <p:cNvPicPr>
            <a:picLocks noChangeAspect="1"/>
          </p:cNvPicPr>
          <p:nvPr/>
        </p:nvPicPr>
        <p:blipFill>
          <a:blip r:embed="rId2"/>
          <a:stretch>
            <a:fillRect/>
          </a:stretch>
        </p:blipFill>
        <p:spPr>
          <a:xfrm>
            <a:off x="363870" y="1280036"/>
            <a:ext cx="7666225" cy="5532811"/>
          </a:xfrm>
          <a:prstGeom prst="rect">
            <a:avLst/>
          </a:prstGeom>
        </p:spPr>
      </p:pic>
      <p:sp>
        <p:nvSpPr>
          <p:cNvPr id="5" name="ZoneTexte 4">
            <a:extLst>
              <a:ext uri="{FF2B5EF4-FFF2-40B4-BE49-F238E27FC236}">
                <a16:creationId xmlns:a16="http://schemas.microsoft.com/office/drawing/2014/main" id="{347347B1-8229-322F-B0BE-CC3A0F1E5A59}"/>
              </a:ext>
            </a:extLst>
          </p:cNvPr>
          <p:cNvSpPr txBox="1"/>
          <p:nvPr/>
        </p:nvSpPr>
        <p:spPr>
          <a:xfrm>
            <a:off x="8242743" y="1713390"/>
            <a:ext cx="3839371" cy="2031325"/>
          </a:xfrm>
          <a:prstGeom prst="rect">
            <a:avLst/>
          </a:prstGeom>
          <a:noFill/>
        </p:spPr>
        <p:txBody>
          <a:bodyPr wrap="square" rtlCol="0">
            <a:spAutoFit/>
          </a:bodyPr>
          <a:lstStyle/>
          <a:p>
            <a:r>
              <a:rPr lang="fr-FR" b="1" noProof="0"/>
              <a:t>Modification emplacement des </a:t>
            </a:r>
            <a:r>
              <a:rPr lang="fr-FR" b="1"/>
              <a:t>postes de livraison</a:t>
            </a:r>
            <a:r>
              <a:rPr lang="fr-FR" b="1" noProof="0"/>
              <a:t> :</a:t>
            </a:r>
          </a:p>
          <a:p>
            <a:pPr marL="285750" indent="-285750">
              <a:buFont typeface="Wingdings" panose="05000000000000000000" pitchFamily="2" charset="2"/>
              <a:buChar char="Ø"/>
            </a:pPr>
            <a:r>
              <a:rPr lang="fr-FR" noProof="0">
                <a:solidFill>
                  <a:schemeClr val="accent6"/>
                </a:solidFill>
              </a:rPr>
              <a:t>Évitement d’environ 400 m² de ZH</a:t>
            </a:r>
          </a:p>
          <a:p>
            <a:pPr marL="285750" indent="-285750">
              <a:buFontTx/>
              <a:buChar char="-"/>
            </a:pPr>
            <a:endParaRPr lang="fr-FR" noProof="0"/>
          </a:p>
          <a:p>
            <a:r>
              <a:rPr lang="fr-FR" b="1" noProof="0"/>
              <a:t>Optimisation du raccordement des réseaux inter-éolien :</a:t>
            </a:r>
          </a:p>
          <a:p>
            <a:pPr marL="285750" indent="-285750">
              <a:buFont typeface="Wingdings" panose="05000000000000000000" pitchFamily="2" charset="2"/>
              <a:buChar char="Ø"/>
            </a:pPr>
            <a:r>
              <a:rPr lang="fr-FR" noProof="0"/>
              <a:t>Le long des voiries </a:t>
            </a:r>
            <a:r>
              <a:rPr lang="fr-FR"/>
              <a:t>et</a:t>
            </a:r>
            <a:r>
              <a:rPr lang="fr-FR" noProof="0"/>
              <a:t> plateformes</a:t>
            </a:r>
          </a:p>
        </p:txBody>
      </p:sp>
    </p:spTree>
    <p:extLst>
      <p:ext uri="{BB962C8B-B14F-4D97-AF65-F5344CB8AC3E}">
        <p14:creationId xmlns:p14="http://schemas.microsoft.com/office/powerpoint/2010/main" val="350417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 capture d’écran, diagramme&#10;&#10;Description générée automatiquement">
            <a:extLst>
              <a:ext uri="{FF2B5EF4-FFF2-40B4-BE49-F238E27FC236}">
                <a16:creationId xmlns:a16="http://schemas.microsoft.com/office/drawing/2014/main" id="{1FCA2353-A7F9-38F4-6092-E20C6D24F4E9}"/>
              </a:ext>
            </a:extLst>
          </p:cNvPr>
          <p:cNvPicPr>
            <a:picLocks noChangeAspect="1"/>
          </p:cNvPicPr>
          <p:nvPr/>
        </p:nvPicPr>
        <p:blipFill>
          <a:blip r:embed="rId2"/>
          <a:srcRect r="24234"/>
          <a:stretch/>
        </p:blipFill>
        <p:spPr>
          <a:xfrm>
            <a:off x="363871" y="920831"/>
            <a:ext cx="6489512" cy="5937169"/>
          </a:xfrm>
          <a:prstGeom prst="rect">
            <a:avLst/>
          </a:prstGeom>
        </p:spPr>
      </p:pic>
      <p:pic>
        <p:nvPicPr>
          <p:cNvPr id="7" name="Image 6" descr="Une image contenant texte, carte, capture d’écran, diagramme&#10;&#10;Description générée automatiquement">
            <a:extLst>
              <a:ext uri="{FF2B5EF4-FFF2-40B4-BE49-F238E27FC236}">
                <a16:creationId xmlns:a16="http://schemas.microsoft.com/office/drawing/2014/main" id="{2B89F662-D10E-206E-9C06-CE2CFE8D322B}"/>
              </a:ext>
            </a:extLst>
          </p:cNvPr>
          <p:cNvPicPr>
            <a:picLocks noChangeAspect="1"/>
          </p:cNvPicPr>
          <p:nvPr/>
        </p:nvPicPr>
        <p:blipFill>
          <a:blip r:embed="rId2"/>
          <a:srcRect l="74040" t="64628"/>
          <a:stretch/>
        </p:blipFill>
        <p:spPr>
          <a:xfrm>
            <a:off x="5141813" y="4306162"/>
            <a:ext cx="2223541" cy="2100072"/>
          </a:xfrm>
          <a:prstGeom prst="rect">
            <a:avLst/>
          </a:prstGeom>
        </p:spPr>
      </p:pic>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Optimisation de la variante retenue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24</a:t>
            </a:fld>
            <a:endParaRPr lang="fr-FR" noProof="0"/>
          </a:p>
        </p:txBody>
      </p:sp>
      <p:sp>
        <p:nvSpPr>
          <p:cNvPr id="6" name="ZoneTexte 5">
            <a:extLst>
              <a:ext uri="{FF2B5EF4-FFF2-40B4-BE49-F238E27FC236}">
                <a16:creationId xmlns:a16="http://schemas.microsoft.com/office/drawing/2014/main" id="{BF74FF34-C5D9-451A-EBD7-C5183F6BFAE8}"/>
              </a:ext>
            </a:extLst>
          </p:cNvPr>
          <p:cNvSpPr txBox="1"/>
          <p:nvPr/>
        </p:nvSpPr>
        <p:spPr>
          <a:xfrm>
            <a:off x="6945745" y="1377160"/>
            <a:ext cx="5136369" cy="3970318"/>
          </a:xfrm>
          <a:prstGeom prst="rect">
            <a:avLst/>
          </a:prstGeom>
          <a:solidFill>
            <a:schemeClr val="bg1"/>
          </a:solidFill>
        </p:spPr>
        <p:txBody>
          <a:bodyPr wrap="square" lIns="91440" tIns="45720" rIns="91440" bIns="45720" rtlCol="0" anchor="t">
            <a:spAutoFit/>
          </a:bodyPr>
          <a:lstStyle/>
          <a:p>
            <a:r>
              <a:rPr lang="fr-FR" b="1" noProof="0"/>
              <a:t>Modification des infrastructures (plateforme &amp; accès) pour E3 :</a:t>
            </a:r>
            <a:endParaRPr lang="fr-FR" noProof="0"/>
          </a:p>
          <a:p>
            <a:pPr marL="285750" indent="-285750">
              <a:buFont typeface="Wingdings" panose="05000000000000000000" pitchFamily="2" charset="2"/>
              <a:buChar char="Ø"/>
            </a:pPr>
            <a:r>
              <a:rPr lang="fr-FR"/>
              <a:t>R</a:t>
            </a:r>
            <a:r>
              <a:rPr lang="fr-FR" noProof="0" err="1"/>
              <a:t>otation</a:t>
            </a:r>
            <a:r>
              <a:rPr lang="fr-FR" noProof="0"/>
              <a:t> plateforme -&gt; </a:t>
            </a:r>
            <a:r>
              <a:rPr lang="fr-FR" noProof="0">
                <a:solidFill>
                  <a:schemeClr val="accent6"/>
                </a:solidFill>
              </a:rPr>
              <a:t>évitement </a:t>
            </a:r>
            <a:r>
              <a:rPr lang="fr-FR" b="1" noProof="0">
                <a:solidFill>
                  <a:schemeClr val="accent6"/>
                </a:solidFill>
              </a:rPr>
              <a:t>1200 m²</a:t>
            </a:r>
            <a:r>
              <a:rPr lang="fr-FR" noProof="0">
                <a:solidFill>
                  <a:schemeClr val="accent6"/>
                </a:solidFill>
              </a:rPr>
              <a:t> d’accès temporaire et </a:t>
            </a:r>
            <a:r>
              <a:rPr lang="fr-FR" b="1" noProof="0">
                <a:solidFill>
                  <a:schemeClr val="accent6"/>
                </a:solidFill>
              </a:rPr>
              <a:t>400 m²</a:t>
            </a:r>
            <a:r>
              <a:rPr lang="fr-FR" noProof="0">
                <a:solidFill>
                  <a:schemeClr val="accent6"/>
                </a:solidFill>
              </a:rPr>
              <a:t> d’accès définitifs</a:t>
            </a:r>
          </a:p>
          <a:p>
            <a:endParaRPr lang="fr-FR" noProof="0"/>
          </a:p>
          <a:p>
            <a:endParaRPr lang="fr-FR" noProof="0"/>
          </a:p>
          <a:p>
            <a:r>
              <a:rPr lang="fr-FR" b="1" noProof="0"/>
              <a:t>Modification accès E1 et E2 :</a:t>
            </a:r>
          </a:p>
          <a:p>
            <a:pPr marL="285750" indent="-285750">
              <a:buFont typeface="Wingdings" panose="05000000000000000000" pitchFamily="2" charset="2"/>
              <a:buChar char="Ø"/>
            </a:pPr>
            <a:r>
              <a:rPr lang="fr-FR"/>
              <a:t>Modification </a:t>
            </a:r>
            <a:r>
              <a:rPr lang="fr-FR" noProof="0"/>
              <a:t>accès temporaire : </a:t>
            </a:r>
            <a:r>
              <a:rPr lang="fr-FR" noProof="0">
                <a:solidFill>
                  <a:schemeClr val="accent6"/>
                </a:solidFill>
              </a:rPr>
              <a:t>évite un déboisement d’environ 100 ml</a:t>
            </a:r>
          </a:p>
          <a:p>
            <a:pPr marL="285750" indent="-285750">
              <a:buFont typeface="Wingdings" panose="05000000000000000000" pitchFamily="2" charset="2"/>
              <a:buChar char="Ø"/>
            </a:pPr>
            <a:r>
              <a:rPr lang="fr-FR" noProof="0"/>
              <a:t>Optimisation des emplacements de E1 et E2 -&gt; </a:t>
            </a:r>
            <a:r>
              <a:rPr lang="fr-FR"/>
              <a:t>utilisation du</a:t>
            </a:r>
            <a:r>
              <a:rPr lang="fr-FR" noProof="0"/>
              <a:t> même accès temporaire =&gt; </a:t>
            </a:r>
            <a:r>
              <a:rPr lang="fr-FR" b="1" noProof="0">
                <a:solidFill>
                  <a:schemeClr val="accent6"/>
                </a:solidFill>
              </a:rPr>
              <a:t>1100 m²</a:t>
            </a:r>
            <a:r>
              <a:rPr lang="fr-FR" noProof="0">
                <a:solidFill>
                  <a:schemeClr val="accent6"/>
                </a:solidFill>
              </a:rPr>
              <a:t> d’accès temporaire évité</a:t>
            </a:r>
            <a:br>
              <a:rPr lang="fr-FR" noProof="0"/>
            </a:br>
            <a:endParaRPr lang="fr-FR" noProof="0"/>
          </a:p>
          <a:p>
            <a:pPr marL="285750" indent="-285750">
              <a:buFontTx/>
              <a:buChar char="-"/>
            </a:pPr>
            <a:endParaRPr lang="fr-FR" noProof="0"/>
          </a:p>
        </p:txBody>
      </p:sp>
    </p:spTree>
    <p:extLst>
      <p:ext uri="{BB962C8B-B14F-4D97-AF65-F5344CB8AC3E}">
        <p14:creationId xmlns:p14="http://schemas.microsoft.com/office/powerpoint/2010/main" val="361036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Optimisation de la variante retenue – Modification accès E4</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25</a:t>
            </a:fld>
            <a:endParaRPr lang="fr-FR" noProof="0"/>
          </a:p>
        </p:txBody>
      </p:sp>
      <p:pic>
        <p:nvPicPr>
          <p:cNvPr id="6" name="Image 5" descr="Une image contenant texte, carte, capture d’écran, diagramme&#10;&#10;Description générée automatiquement">
            <a:extLst>
              <a:ext uri="{FF2B5EF4-FFF2-40B4-BE49-F238E27FC236}">
                <a16:creationId xmlns:a16="http://schemas.microsoft.com/office/drawing/2014/main" id="{B9E1BA83-3548-D1FA-F2D4-882F4492A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6959"/>
            <a:ext cx="9253728" cy="4034539"/>
          </a:xfrm>
          <a:prstGeom prst="rect">
            <a:avLst/>
          </a:prstGeom>
        </p:spPr>
      </p:pic>
      <p:sp>
        <p:nvSpPr>
          <p:cNvPr id="7" name="ZoneTexte 6">
            <a:extLst>
              <a:ext uri="{FF2B5EF4-FFF2-40B4-BE49-F238E27FC236}">
                <a16:creationId xmlns:a16="http://schemas.microsoft.com/office/drawing/2014/main" id="{5E571CE1-B348-2D18-27E6-E74887B13BFD}"/>
              </a:ext>
            </a:extLst>
          </p:cNvPr>
          <p:cNvSpPr txBox="1"/>
          <p:nvPr/>
        </p:nvSpPr>
        <p:spPr>
          <a:xfrm>
            <a:off x="9363665" y="2038278"/>
            <a:ext cx="2828335" cy="1754326"/>
          </a:xfrm>
          <a:prstGeom prst="rect">
            <a:avLst/>
          </a:prstGeom>
          <a:noFill/>
        </p:spPr>
        <p:txBody>
          <a:bodyPr wrap="square" rtlCol="0">
            <a:spAutoFit/>
          </a:bodyPr>
          <a:lstStyle/>
          <a:p>
            <a:r>
              <a:rPr lang="fr-FR" b="1" noProof="0"/>
              <a:t>Deux</a:t>
            </a:r>
            <a:r>
              <a:rPr lang="fr-FR" noProof="0"/>
              <a:t> </a:t>
            </a:r>
            <a:r>
              <a:rPr lang="fr-FR" b="1" noProof="0"/>
              <a:t>variantes</a:t>
            </a:r>
            <a:r>
              <a:rPr lang="fr-FR" noProof="0"/>
              <a:t> sur les zones de retournement :</a:t>
            </a:r>
          </a:p>
          <a:p>
            <a:pPr marL="285750" indent="-285750">
              <a:buFont typeface="Wingdings" panose="05000000000000000000" pitchFamily="2" charset="2"/>
              <a:buChar char="Ø"/>
            </a:pPr>
            <a:r>
              <a:rPr lang="fr-FR" noProof="0">
                <a:solidFill>
                  <a:schemeClr val="accent6"/>
                </a:solidFill>
              </a:rPr>
              <a:t>Limitation de la surface impactée,</a:t>
            </a:r>
          </a:p>
          <a:p>
            <a:pPr marL="285750" indent="-285750">
              <a:buFont typeface="Wingdings" panose="05000000000000000000" pitchFamily="2" charset="2"/>
              <a:buChar char="Ø"/>
            </a:pPr>
            <a:r>
              <a:rPr lang="fr-FR" noProof="0">
                <a:solidFill>
                  <a:schemeClr val="accent6"/>
                </a:solidFill>
              </a:rPr>
              <a:t>Evitement de la coupe du bois (≈60 ml)</a:t>
            </a:r>
          </a:p>
        </p:txBody>
      </p:sp>
    </p:spTree>
    <p:extLst>
      <p:ext uri="{BB962C8B-B14F-4D97-AF65-F5344CB8AC3E}">
        <p14:creationId xmlns:p14="http://schemas.microsoft.com/office/powerpoint/2010/main" val="3412535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56CFE-EC08-5AC0-6F24-6EFC52CCD256}"/>
            </a:ext>
          </a:extLst>
        </p:cNvPr>
        <p:cNvGrpSpPr/>
        <p:nvPr/>
      </p:nvGrpSpPr>
      <p:grpSpPr>
        <a:xfrm>
          <a:off x="0" y="0"/>
          <a:ext cx="0" cy="0"/>
          <a:chOff x="0" y="0"/>
          <a:chExt cx="0" cy="0"/>
        </a:xfrm>
      </p:grpSpPr>
      <p:sp>
        <p:nvSpPr>
          <p:cNvPr id="9" name="Rectangle : coins arrondis 8">
            <a:extLst>
              <a:ext uri="{FF2B5EF4-FFF2-40B4-BE49-F238E27FC236}">
                <a16:creationId xmlns:a16="http://schemas.microsoft.com/office/drawing/2014/main" id="{8BB573F0-B7C4-BFBE-0D20-013D333FC362}"/>
              </a:ext>
            </a:extLst>
          </p:cNvPr>
          <p:cNvSpPr/>
          <p:nvPr/>
        </p:nvSpPr>
        <p:spPr>
          <a:xfrm>
            <a:off x="8746576" y="1274324"/>
            <a:ext cx="3122940" cy="75875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 name="Title 1">
            <a:extLst>
              <a:ext uri="{FF2B5EF4-FFF2-40B4-BE49-F238E27FC236}">
                <a16:creationId xmlns:a16="http://schemas.microsoft.com/office/drawing/2014/main" id="{656210C5-F7D9-EE9F-5F37-4C0228BE1FFB}"/>
              </a:ext>
            </a:extLst>
          </p:cNvPr>
          <p:cNvSpPr>
            <a:spLocks noGrp="1"/>
          </p:cNvSpPr>
          <p:nvPr>
            <p:ph type="title"/>
          </p:nvPr>
        </p:nvSpPr>
        <p:spPr/>
        <p:txBody>
          <a:bodyPr>
            <a:normAutofit/>
          </a:bodyPr>
          <a:lstStyle/>
          <a:p>
            <a:r>
              <a:rPr lang="fr-FR" noProof="0"/>
              <a:t>Présentation du projet – Infrastructures finales</a:t>
            </a:r>
          </a:p>
        </p:txBody>
      </p:sp>
      <p:sp>
        <p:nvSpPr>
          <p:cNvPr id="4" name="Slide Number Placeholder 3">
            <a:extLst>
              <a:ext uri="{FF2B5EF4-FFF2-40B4-BE49-F238E27FC236}">
                <a16:creationId xmlns:a16="http://schemas.microsoft.com/office/drawing/2014/main" id="{5AF3C729-399D-8FF9-B089-8C6D79DBCD41}"/>
              </a:ext>
            </a:extLst>
          </p:cNvPr>
          <p:cNvSpPr>
            <a:spLocks noGrp="1"/>
          </p:cNvSpPr>
          <p:nvPr>
            <p:ph type="sldNum" sz="quarter" idx="12"/>
          </p:nvPr>
        </p:nvSpPr>
        <p:spPr/>
        <p:txBody>
          <a:bodyPr/>
          <a:lstStyle/>
          <a:p>
            <a:fld id="{2B96ECA3-19B4-40B5-B651-E252F6AEA781}" type="slidenum">
              <a:rPr lang="fr-FR" noProof="0" smtClean="0"/>
              <a:pPr/>
              <a:t>26</a:t>
            </a:fld>
            <a:endParaRPr lang="fr-FR" noProof="0"/>
          </a:p>
        </p:txBody>
      </p:sp>
      <p:sp>
        <p:nvSpPr>
          <p:cNvPr id="5" name="Espace réservé du contenu 2">
            <a:extLst>
              <a:ext uri="{FF2B5EF4-FFF2-40B4-BE49-F238E27FC236}">
                <a16:creationId xmlns:a16="http://schemas.microsoft.com/office/drawing/2014/main" id="{93946271-CD6C-69F7-A592-CBEB43510638}"/>
              </a:ext>
            </a:extLst>
          </p:cNvPr>
          <p:cNvSpPr>
            <a:spLocks noGrp="1"/>
          </p:cNvSpPr>
          <p:nvPr>
            <p:ph idx="1"/>
          </p:nvPr>
        </p:nvSpPr>
        <p:spPr>
          <a:xfrm>
            <a:off x="8686800" y="1274325"/>
            <a:ext cx="3352504" cy="758758"/>
          </a:xfrm>
          <a:noFill/>
          <a:ln>
            <a:noFill/>
          </a:ln>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rmAutofit/>
          </a:bodyPr>
          <a:lstStyle/>
          <a:p>
            <a:pPr marL="0" indent="0" algn="ctr">
              <a:buClr>
                <a:srgbClr val="C00000"/>
              </a:buClr>
              <a:buNone/>
            </a:pPr>
            <a:r>
              <a:rPr lang="fr-FR" sz="1800" noProof="0">
                <a:solidFill>
                  <a:schemeClr val="tx1"/>
                </a:solidFill>
              </a:rPr>
              <a:t>Démarche d’évitement et réduction (ERC)</a:t>
            </a:r>
          </a:p>
        </p:txBody>
      </p:sp>
      <p:sp>
        <p:nvSpPr>
          <p:cNvPr id="7" name="ZoneTexte 6">
            <a:extLst>
              <a:ext uri="{FF2B5EF4-FFF2-40B4-BE49-F238E27FC236}">
                <a16:creationId xmlns:a16="http://schemas.microsoft.com/office/drawing/2014/main" id="{155B438C-6FF9-821D-CFF8-97513CDD7951}"/>
              </a:ext>
            </a:extLst>
          </p:cNvPr>
          <p:cNvSpPr txBox="1"/>
          <p:nvPr/>
        </p:nvSpPr>
        <p:spPr>
          <a:xfrm>
            <a:off x="8588417" y="2395295"/>
            <a:ext cx="3450887" cy="2862322"/>
          </a:xfrm>
          <a:prstGeom prst="rect">
            <a:avLst/>
          </a:prstGeom>
          <a:noFill/>
        </p:spPr>
        <p:txBody>
          <a:bodyPr wrap="square">
            <a:spAutoFit/>
          </a:bodyPr>
          <a:lstStyle/>
          <a:p>
            <a:pPr marL="285750" indent="-285750">
              <a:buClr>
                <a:schemeClr val="accent6"/>
              </a:buClr>
              <a:buFont typeface="Wingdings" panose="05000000000000000000" pitchFamily="2" charset="2"/>
              <a:buChar char="Ø"/>
            </a:pPr>
            <a:r>
              <a:rPr lang="fr-FR" sz="1800" noProof="0">
                <a:solidFill>
                  <a:schemeClr val="tx1"/>
                </a:solidFill>
                <a:ea typeface="Calibri"/>
                <a:cs typeface="Calibri"/>
              </a:rPr>
              <a:t>Evitement des zones à enjeux environnementaux</a:t>
            </a:r>
          </a:p>
          <a:p>
            <a:pPr marL="285750" indent="-285750">
              <a:buClr>
                <a:schemeClr val="accent6"/>
              </a:buClr>
              <a:buFont typeface="Wingdings" panose="05000000000000000000" pitchFamily="2" charset="2"/>
              <a:buChar char="Ø"/>
            </a:pPr>
            <a:endParaRPr lang="fr-FR" noProof="0">
              <a:ea typeface="Calibri"/>
              <a:cs typeface="Calibri"/>
            </a:endParaRPr>
          </a:p>
          <a:p>
            <a:pPr marL="285750" indent="-285750">
              <a:buClr>
                <a:schemeClr val="accent6"/>
              </a:buClr>
              <a:buFont typeface="Wingdings" panose="05000000000000000000" pitchFamily="2" charset="2"/>
              <a:buChar char="Ø"/>
            </a:pPr>
            <a:r>
              <a:rPr lang="fr-FR" sz="1800">
                <a:solidFill>
                  <a:schemeClr val="tx1"/>
                </a:solidFill>
                <a:ea typeface="Calibri"/>
                <a:cs typeface="Calibri"/>
              </a:rPr>
              <a:t>Evitement des milieux boisés</a:t>
            </a:r>
          </a:p>
          <a:p>
            <a:pPr marL="285750" indent="-285750">
              <a:buClr>
                <a:schemeClr val="accent6"/>
              </a:buClr>
              <a:buFont typeface="Wingdings" panose="05000000000000000000" pitchFamily="2" charset="2"/>
              <a:buChar char="Ø"/>
            </a:pPr>
            <a:endParaRPr lang="fr-FR" noProof="0">
              <a:ea typeface="Calibri"/>
              <a:cs typeface="Calibri"/>
            </a:endParaRPr>
          </a:p>
          <a:p>
            <a:pPr marL="285750" indent="-285750">
              <a:buClr>
                <a:schemeClr val="accent6"/>
              </a:buClr>
              <a:buFont typeface="Wingdings" panose="05000000000000000000" pitchFamily="2" charset="2"/>
              <a:buChar char="Ø"/>
            </a:pPr>
            <a:r>
              <a:rPr lang="fr-FR">
                <a:ea typeface="Calibri"/>
                <a:cs typeface="Calibri"/>
              </a:rPr>
              <a:t>Evitement maximal et r</a:t>
            </a:r>
            <a:r>
              <a:rPr lang="fr-FR" sz="1800" noProof="0">
                <a:solidFill>
                  <a:schemeClr val="tx1"/>
                </a:solidFill>
                <a:ea typeface="Calibri"/>
                <a:cs typeface="Calibri"/>
              </a:rPr>
              <a:t>éduction de l’impact en zones humides</a:t>
            </a:r>
          </a:p>
          <a:p>
            <a:pPr marL="285750" indent="-285750">
              <a:buClr>
                <a:schemeClr val="accent6"/>
              </a:buClr>
              <a:buFont typeface="Wingdings" panose="05000000000000000000" pitchFamily="2" charset="2"/>
              <a:buChar char="Ø"/>
            </a:pPr>
            <a:endParaRPr lang="fr-FR">
              <a:ea typeface="Calibri"/>
              <a:cs typeface="Calibri"/>
            </a:endParaRPr>
          </a:p>
          <a:p>
            <a:pPr marL="285750" indent="-285750">
              <a:buClr>
                <a:schemeClr val="accent6"/>
              </a:buClr>
              <a:buFont typeface="Wingdings" panose="05000000000000000000" pitchFamily="2" charset="2"/>
              <a:buChar char="Ø"/>
            </a:pPr>
            <a:r>
              <a:rPr lang="fr-FR" sz="1800" noProof="0">
                <a:solidFill>
                  <a:schemeClr val="tx1"/>
                </a:solidFill>
                <a:ea typeface="Calibri"/>
                <a:cs typeface="Calibri"/>
              </a:rPr>
              <a:t>Evitement maximal et r</a:t>
            </a:r>
            <a:r>
              <a:rPr lang="fr-FR" sz="1800">
                <a:solidFill>
                  <a:schemeClr val="tx1"/>
                </a:solidFill>
                <a:ea typeface="Calibri"/>
                <a:cs typeface="Calibri"/>
              </a:rPr>
              <a:t>éduction de l’impact sur les haies</a:t>
            </a:r>
            <a:endParaRPr lang="fr-FR" sz="1800" noProof="0">
              <a:solidFill>
                <a:schemeClr val="tx1"/>
              </a:solidFill>
              <a:ea typeface="Calibri"/>
              <a:cs typeface="Calibri"/>
            </a:endParaRPr>
          </a:p>
        </p:txBody>
      </p:sp>
      <p:grpSp>
        <p:nvGrpSpPr>
          <p:cNvPr id="17" name="Groupe 16">
            <a:extLst>
              <a:ext uri="{FF2B5EF4-FFF2-40B4-BE49-F238E27FC236}">
                <a16:creationId xmlns:a16="http://schemas.microsoft.com/office/drawing/2014/main" id="{775E3A46-ADDF-96C8-0C90-4CE6889B7295}"/>
              </a:ext>
            </a:extLst>
          </p:cNvPr>
          <p:cNvGrpSpPr/>
          <p:nvPr/>
        </p:nvGrpSpPr>
        <p:grpSpPr>
          <a:xfrm>
            <a:off x="6397077" y="3826456"/>
            <a:ext cx="2116210" cy="1824418"/>
            <a:chOff x="4998351" y="1229784"/>
            <a:chExt cx="3727292" cy="3213357"/>
          </a:xfrm>
        </p:grpSpPr>
        <p:pic>
          <p:nvPicPr>
            <p:cNvPr id="18" name="Image 17">
              <a:extLst>
                <a:ext uri="{FF2B5EF4-FFF2-40B4-BE49-F238E27FC236}">
                  <a16:creationId xmlns:a16="http://schemas.microsoft.com/office/drawing/2014/main" id="{23512539-DEAE-C340-708F-0ECDA763579C}"/>
                </a:ext>
              </a:extLst>
            </p:cNvPr>
            <p:cNvPicPr>
              <a:picLocks noChangeAspect="1"/>
            </p:cNvPicPr>
            <p:nvPr/>
          </p:nvPicPr>
          <p:blipFill>
            <a:blip r:embed="rId3"/>
            <a:stretch>
              <a:fillRect/>
            </a:stretch>
          </p:blipFill>
          <p:spPr>
            <a:xfrm>
              <a:off x="4998392" y="3223198"/>
              <a:ext cx="2195215" cy="411603"/>
            </a:xfrm>
            <a:prstGeom prst="rect">
              <a:avLst/>
            </a:prstGeom>
          </p:spPr>
        </p:pic>
        <p:pic>
          <p:nvPicPr>
            <p:cNvPr id="19" name="Image 18">
              <a:extLst>
                <a:ext uri="{FF2B5EF4-FFF2-40B4-BE49-F238E27FC236}">
                  <a16:creationId xmlns:a16="http://schemas.microsoft.com/office/drawing/2014/main" id="{36027AD7-BA48-37B3-D3BD-47E8D31223E8}"/>
                </a:ext>
              </a:extLst>
            </p:cNvPr>
            <p:cNvPicPr>
              <a:picLocks noChangeAspect="1"/>
            </p:cNvPicPr>
            <p:nvPr/>
          </p:nvPicPr>
          <p:blipFill>
            <a:blip r:embed="rId4"/>
            <a:stretch>
              <a:fillRect/>
            </a:stretch>
          </p:blipFill>
          <p:spPr>
            <a:xfrm>
              <a:off x="4998392" y="2880196"/>
              <a:ext cx="1181452" cy="343002"/>
            </a:xfrm>
            <a:prstGeom prst="rect">
              <a:avLst/>
            </a:prstGeom>
          </p:spPr>
        </p:pic>
        <p:pic>
          <p:nvPicPr>
            <p:cNvPr id="20" name="Image 19">
              <a:extLst>
                <a:ext uri="{FF2B5EF4-FFF2-40B4-BE49-F238E27FC236}">
                  <a16:creationId xmlns:a16="http://schemas.microsoft.com/office/drawing/2014/main" id="{E5842C94-F720-CBC5-62CF-BB931BA0C67F}"/>
                </a:ext>
              </a:extLst>
            </p:cNvPr>
            <p:cNvPicPr>
              <a:picLocks noChangeAspect="1"/>
            </p:cNvPicPr>
            <p:nvPr/>
          </p:nvPicPr>
          <p:blipFill>
            <a:blip r:embed="rId5"/>
            <a:srcRect b="48214"/>
            <a:stretch/>
          </p:blipFill>
          <p:spPr>
            <a:xfrm>
              <a:off x="4998392" y="3619935"/>
              <a:ext cx="1570188" cy="442092"/>
            </a:xfrm>
            <a:prstGeom prst="rect">
              <a:avLst/>
            </a:prstGeom>
          </p:spPr>
        </p:pic>
        <p:pic>
          <p:nvPicPr>
            <p:cNvPr id="21" name="Image 20">
              <a:extLst>
                <a:ext uri="{FF2B5EF4-FFF2-40B4-BE49-F238E27FC236}">
                  <a16:creationId xmlns:a16="http://schemas.microsoft.com/office/drawing/2014/main" id="{D13E7CF6-4C68-6EAB-0452-DF1B5076C4D4}"/>
                </a:ext>
              </a:extLst>
            </p:cNvPr>
            <p:cNvPicPr>
              <a:picLocks noChangeAspect="1"/>
            </p:cNvPicPr>
            <p:nvPr/>
          </p:nvPicPr>
          <p:blipFill>
            <a:blip r:embed="rId6"/>
            <a:stretch>
              <a:fillRect/>
            </a:stretch>
          </p:blipFill>
          <p:spPr>
            <a:xfrm>
              <a:off x="4998392" y="2087480"/>
              <a:ext cx="1928435" cy="792716"/>
            </a:xfrm>
            <a:prstGeom prst="rect">
              <a:avLst/>
            </a:prstGeom>
          </p:spPr>
        </p:pic>
        <p:pic>
          <p:nvPicPr>
            <p:cNvPr id="22" name="Image 21">
              <a:extLst>
                <a:ext uri="{FF2B5EF4-FFF2-40B4-BE49-F238E27FC236}">
                  <a16:creationId xmlns:a16="http://schemas.microsoft.com/office/drawing/2014/main" id="{CC200BA6-2987-B924-CD80-37442D95AB32}"/>
                </a:ext>
              </a:extLst>
            </p:cNvPr>
            <p:cNvPicPr>
              <a:picLocks noChangeAspect="1"/>
            </p:cNvPicPr>
            <p:nvPr/>
          </p:nvPicPr>
          <p:blipFill>
            <a:blip r:embed="rId7"/>
            <a:stretch>
              <a:fillRect/>
            </a:stretch>
          </p:blipFill>
          <p:spPr>
            <a:xfrm>
              <a:off x="4998351" y="4062027"/>
              <a:ext cx="3727292" cy="381114"/>
            </a:xfrm>
            <a:prstGeom prst="rect">
              <a:avLst/>
            </a:prstGeom>
          </p:spPr>
        </p:pic>
        <p:pic>
          <p:nvPicPr>
            <p:cNvPr id="23" name="Image 22">
              <a:extLst>
                <a:ext uri="{FF2B5EF4-FFF2-40B4-BE49-F238E27FC236}">
                  <a16:creationId xmlns:a16="http://schemas.microsoft.com/office/drawing/2014/main" id="{94847626-0CD0-569C-935A-F73F154C66EE}"/>
                </a:ext>
              </a:extLst>
            </p:cNvPr>
            <p:cNvPicPr>
              <a:picLocks noChangeAspect="1"/>
            </p:cNvPicPr>
            <p:nvPr/>
          </p:nvPicPr>
          <p:blipFill>
            <a:blip r:embed="rId8"/>
            <a:stretch>
              <a:fillRect/>
            </a:stretch>
          </p:blipFill>
          <p:spPr>
            <a:xfrm>
              <a:off x="4998351" y="1229784"/>
              <a:ext cx="2362905" cy="853695"/>
            </a:xfrm>
            <a:prstGeom prst="rect">
              <a:avLst/>
            </a:prstGeom>
          </p:spPr>
        </p:pic>
      </p:grpSp>
      <p:pic>
        <p:nvPicPr>
          <p:cNvPr id="29" name="Image 28" descr="Une image contenant texte, capture d’écran, carte, diagramme&#10;&#10;Le contenu généré par l’IA peut être incorrect.">
            <a:extLst>
              <a:ext uri="{FF2B5EF4-FFF2-40B4-BE49-F238E27FC236}">
                <a16:creationId xmlns:a16="http://schemas.microsoft.com/office/drawing/2014/main" id="{78DA0E30-0F5E-DC4D-42AE-4A66E460F6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321" y="870330"/>
            <a:ext cx="8360591" cy="5912252"/>
          </a:xfrm>
          <a:prstGeom prst="rect">
            <a:avLst/>
          </a:prstGeom>
        </p:spPr>
      </p:pic>
    </p:spTree>
    <p:extLst>
      <p:ext uri="{BB962C8B-B14F-4D97-AF65-F5344CB8AC3E}">
        <p14:creationId xmlns:p14="http://schemas.microsoft.com/office/powerpoint/2010/main" val="3906186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8E22E-5FC2-8DE9-0A62-8A06023E017B}"/>
            </a:ext>
          </a:extLst>
        </p:cNvPr>
        <p:cNvGrpSpPr/>
        <p:nvPr/>
      </p:nvGrpSpPr>
      <p:grpSpPr>
        <a:xfrm>
          <a:off x="0" y="0"/>
          <a:ext cx="0" cy="0"/>
          <a:chOff x="0" y="0"/>
          <a:chExt cx="0" cy="0"/>
        </a:xfrm>
      </p:grpSpPr>
      <p:pic>
        <p:nvPicPr>
          <p:cNvPr id="30" name="Image 29" descr="Une image contenant texte, carte, diagramme, Plan&#10;&#10;Le contenu généré par l’IA peut être incorrect.">
            <a:extLst>
              <a:ext uri="{FF2B5EF4-FFF2-40B4-BE49-F238E27FC236}">
                <a16:creationId xmlns:a16="http://schemas.microsoft.com/office/drawing/2014/main" id="{46617308-AB80-C25D-BF66-977CE3F39F83}"/>
              </a:ext>
            </a:extLst>
          </p:cNvPr>
          <p:cNvPicPr>
            <a:picLocks noChangeAspect="1"/>
          </p:cNvPicPr>
          <p:nvPr/>
        </p:nvPicPr>
        <p:blipFill>
          <a:blip r:embed="rId3">
            <a:extLst>
              <a:ext uri="{28A0092B-C50C-407E-A947-70E740481C1C}">
                <a14:useLocalDpi xmlns:a14="http://schemas.microsoft.com/office/drawing/2010/main" val="0"/>
              </a:ext>
            </a:extLst>
          </a:blip>
          <a:srcRect l="1154" t="3536" r="27247" b="3536"/>
          <a:stretch/>
        </p:blipFill>
        <p:spPr>
          <a:xfrm>
            <a:off x="363870" y="986843"/>
            <a:ext cx="3109488" cy="2853997"/>
          </a:xfrm>
          <a:prstGeom prst="rect">
            <a:avLst/>
          </a:prstGeom>
        </p:spPr>
      </p:pic>
      <p:pic>
        <p:nvPicPr>
          <p:cNvPr id="34" name="Image 33" descr="Une image contenant texte, carte, diagramme, capture d’écran&#10;&#10;Le contenu généré par l’IA peut être incorrect.">
            <a:extLst>
              <a:ext uri="{FF2B5EF4-FFF2-40B4-BE49-F238E27FC236}">
                <a16:creationId xmlns:a16="http://schemas.microsoft.com/office/drawing/2014/main" id="{251E6625-386A-CB11-167C-656F91432E73}"/>
              </a:ext>
            </a:extLst>
          </p:cNvPr>
          <p:cNvPicPr>
            <a:picLocks noChangeAspect="1"/>
          </p:cNvPicPr>
          <p:nvPr/>
        </p:nvPicPr>
        <p:blipFill>
          <a:blip r:embed="rId4">
            <a:extLst>
              <a:ext uri="{28A0092B-C50C-407E-A947-70E740481C1C}">
                <a14:useLocalDpi xmlns:a14="http://schemas.microsoft.com/office/drawing/2010/main" val="0"/>
              </a:ext>
            </a:extLst>
          </a:blip>
          <a:srcRect t="3174" b="3174"/>
          <a:stretch/>
        </p:blipFill>
        <p:spPr>
          <a:xfrm>
            <a:off x="3799820" y="915395"/>
            <a:ext cx="8215619" cy="5440951"/>
          </a:xfrm>
          <a:prstGeom prst="rect">
            <a:avLst/>
          </a:prstGeom>
        </p:spPr>
      </p:pic>
      <p:sp>
        <p:nvSpPr>
          <p:cNvPr id="2" name="Title 1">
            <a:extLst>
              <a:ext uri="{FF2B5EF4-FFF2-40B4-BE49-F238E27FC236}">
                <a16:creationId xmlns:a16="http://schemas.microsoft.com/office/drawing/2014/main" id="{6666F2AE-8CE9-4329-A0E4-54FFA80C29E6}"/>
              </a:ext>
            </a:extLst>
          </p:cNvPr>
          <p:cNvSpPr>
            <a:spLocks noGrp="1"/>
          </p:cNvSpPr>
          <p:nvPr>
            <p:ph type="title"/>
          </p:nvPr>
        </p:nvSpPr>
        <p:spPr/>
        <p:txBody>
          <a:bodyPr>
            <a:normAutofit/>
          </a:bodyPr>
          <a:lstStyle/>
          <a:p>
            <a:r>
              <a:rPr lang="fr-FR" noProof="0"/>
              <a:t>Présentation du projet – Infrastructures finales</a:t>
            </a:r>
          </a:p>
        </p:txBody>
      </p:sp>
      <p:sp>
        <p:nvSpPr>
          <p:cNvPr id="4" name="Slide Number Placeholder 3">
            <a:extLst>
              <a:ext uri="{FF2B5EF4-FFF2-40B4-BE49-F238E27FC236}">
                <a16:creationId xmlns:a16="http://schemas.microsoft.com/office/drawing/2014/main" id="{C1505880-C366-9C8B-6FAD-D59F5164BD36}"/>
              </a:ext>
            </a:extLst>
          </p:cNvPr>
          <p:cNvSpPr>
            <a:spLocks noGrp="1"/>
          </p:cNvSpPr>
          <p:nvPr>
            <p:ph type="sldNum" sz="quarter" idx="12"/>
          </p:nvPr>
        </p:nvSpPr>
        <p:spPr/>
        <p:txBody>
          <a:bodyPr/>
          <a:lstStyle/>
          <a:p>
            <a:fld id="{2B96ECA3-19B4-40B5-B651-E252F6AEA781}" type="slidenum">
              <a:rPr lang="fr-FR" noProof="0" smtClean="0"/>
              <a:pPr/>
              <a:t>27</a:t>
            </a:fld>
            <a:endParaRPr lang="fr-FR" noProof="0"/>
          </a:p>
        </p:txBody>
      </p:sp>
      <p:grpSp>
        <p:nvGrpSpPr>
          <p:cNvPr id="28" name="Groupe 27">
            <a:extLst>
              <a:ext uri="{FF2B5EF4-FFF2-40B4-BE49-F238E27FC236}">
                <a16:creationId xmlns:a16="http://schemas.microsoft.com/office/drawing/2014/main" id="{1B4CAF0A-8CDF-C973-CB8D-C1A40ECA1073}"/>
              </a:ext>
            </a:extLst>
          </p:cNvPr>
          <p:cNvGrpSpPr/>
          <p:nvPr/>
        </p:nvGrpSpPr>
        <p:grpSpPr>
          <a:xfrm>
            <a:off x="9899229" y="3430877"/>
            <a:ext cx="2116210" cy="1824418"/>
            <a:chOff x="4998351" y="1229784"/>
            <a:chExt cx="3727292" cy="3213357"/>
          </a:xfrm>
        </p:grpSpPr>
        <p:pic>
          <p:nvPicPr>
            <p:cNvPr id="13" name="Image 12">
              <a:extLst>
                <a:ext uri="{FF2B5EF4-FFF2-40B4-BE49-F238E27FC236}">
                  <a16:creationId xmlns:a16="http://schemas.microsoft.com/office/drawing/2014/main" id="{C1F41942-92DC-3D9D-16CA-05FE83FE6523}"/>
                </a:ext>
              </a:extLst>
            </p:cNvPr>
            <p:cNvPicPr>
              <a:picLocks noChangeAspect="1"/>
            </p:cNvPicPr>
            <p:nvPr/>
          </p:nvPicPr>
          <p:blipFill>
            <a:blip r:embed="rId5"/>
            <a:stretch>
              <a:fillRect/>
            </a:stretch>
          </p:blipFill>
          <p:spPr>
            <a:xfrm>
              <a:off x="4998392" y="3223198"/>
              <a:ext cx="2195215" cy="411603"/>
            </a:xfrm>
            <a:prstGeom prst="rect">
              <a:avLst/>
            </a:prstGeom>
          </p:spPr>
        </p:pic>
        <p:pic>
          <p:nvPicPr>
            <p:cNvPr id="17" name="Image 16">
              <a:extLst>
                <a:ext uri="{FF2B5EF4-FFF2-40B4-BE49-F238E27FC236}">
                  <a16:creationId xmlns:a16="http://schemas.microsoft.com/office/drawing/2014/main" id="{41B6CE02-7B82-E1AC-3053-074C81757DAD}"/>
                </a:ext>
              </a:extLst>
            </p:cNvPr>
            <p:cNvPicPr>
              <a:picLocks noChangeAspect="1"/>
            </p:cNvPicPr>
            <p:nvPr/>
          </p:nvPicPr>
          <p:blipFill>
            <a:blip r:embed="rId6"/>
            <a:stretch>
              <a:fillRect/>
            </a:stretch>
          </p:blipFill>
          <p:spPr>
            <a:xfrm>
              <a:off x="4998392" y="2880196"/>
              <a:ext cx="1181452" cy="343002"/>
            </a:xfrm>
            <a:prstGeom prst="rect">
              <a:avLst/>
            </a:prstGeom>
          </p:spPr>
        </p:pic>
        <p:pic>
          <p:nvPicPr>
            <p:cNvPr id="21" name="Image 20">
              <a:extLst>
                <a:ext uri="{FF2B5EF4-FFF2-40B4-BE49-F238E27FC236}">
                  <a16:creationId xmlns:a16="http://schemas.microsoft.com/office/drawing/2014/main" id="{300D0E71-25A6-E6D3-91D2-A0C88C25C8C5}"/>
                </a:ext>
              </a:extLst>
            </p:cNvPr>
            <p:cNvPicPr>
              <a:picLocks noChangeAspect="1"/>
            </p:cNvPicPr>
            <p:nvPr/>
          </p:nvPicPr>
          <p:blipFill>
            <a:blip r:embed="rId7"/>
            <a:srcRect b="48214"/>
            <a:stretch/>
          </p:blipFill>
          <p:spPr>
            <a:xfrm>
              <a:off x="4998392" y="3619935"/>
              <a:ext cx="1570188" cy="442092"/>
            </a:xfrm>
            <a:prstGeom prst="rect">
              <a:avLst/>
            </a:prstGeom>
          </p:spPr>
        </p:pic>
        <p:pic>
          <p:nvPicPr>
            <p:cNvPr id="23" name="Image 22">
              <a:extLst>
                <a:ext uri="{FF2B5EF4-FFF2-40B4-BE49-F238E27FC236}">
                  <a16:creationId xmlns:a16="http://schemas.microsoft.com/office/drawing/2014/main" id="{1B8B7336-FC11-ACAC-C905-A333AC4F9C2B}"/>
                </a:ext>
              </a:extLst>
            </p:cNvPr>
            <p:cNvPicPr>
              <a:picLocks noChangeAspect="1"/>
            </p:cNvPicPr>
            <p:nvPr/>
          </p:nvPicPr>
          <p:blipFill>
            <a:blip r:embed="rId8"/>
            <a:stretch>
              <a:fillRect/>
            </a:stretch>
          </p:blipFill>
          <p:spPr>
            <a:xfrm>
              <a:off x="4998392" y="2087480"/>
              <a:ext cx="1928435" cy="792716"/>
            </a:xfrm>
            <a:prstGeom prst="rect">
              <a:avLst/>
            </a:prstGeom>
          </p:spPr>
        </p:pic>
        <p:pic>
          <p:nvPicPr>
            <p:cNvPr id="25" name="Image 24">
              <a:extLst>
                <a:ext uri="{FF2B5EF4-FFF2-40B4-BE49-F238E27FC236}">
                  <a16:creationId xmlns:a16="http://schemas.microsoft.com/office/drawing/2014/main" id="{75B32E8C-31DF-2DB9-0503-FBC8791FA3D9}"/>
                </a:ext>
              </a:extLst>
            </p:cNvPr>
            <p:cNvPicPr>
              <a:picLocks noChangeAspect="1"/>
            </p:cNvPicPr>
            <p:nvPr/>
          </p:nvPicPr>
          <p:blipFill>
            <a:blip r:embed="rId9"/>
            <a:stretch>
              <a:fillRect/>
            </a:stretch>
          </p:blipFill>
          <p:spPr>
            <a:xfrm>
              <a:off x="4998351" y="4062027"/>
              <a:ext cx="3727292" cy="381114"/>
            </a:xfrm>
            <a:prstGeom prst="rect">
              <a:avLst/>
            </a:prstGeom>
          </p:spPr>
        </p:pic>
        <p:pic>
          <p:nvPicPr>
            <p:cNvPr id="27" name="Image 26">
              <a:extLst>
                <a:ext uri="{FF2B5EF4-FFF2-40B4-BE49-F238E27FC236}">
                  <a16:creationId xmlns:a16="http://schemas.microsoft.com/office/drawing/2014/main" id="{37A5086D-DDFD-0C86-C04C-D7CA3195E4BC}"/>
                </a:ext>
              </a:extLst>
            </p:cNvPr>
            <p:cNvPicPr>
              <a:picLocks noChangeAspect="1"/>
            </p:cNvPicPr>
            <p:nvPr/>
          </p:nvPicPr>
          <p:blipFill>
            <a:blip r:embed="rId10"/>
            <a:stretch>
              <a:fillRect/>
            </a:stretch>
          </p:blipFill>
          <p:spPr>
            <a:xfrm>
              <a:off x="4998351" y="1229784"/>
              <a:ext cx="2362905" cy="853695"/>
            </a:xfrm>
            <a:prstGeom prst="rect">
              <a:avLst/>
            </a:prstGeom>
          </p:spPr>
        </p:pic>
      </p:grpSp>
      <p:pic>
        <p:nvPicPr>
          <p:cNvPr id="32" name="Image 31" descr="Une image contenant texte, carte, diagramme, Plan&#10;&#10;Le contenu généré par l’IA peut être incorrect.">
            <a:extLst>
              <a:ext uri="{FF2B5EF4-FFF2-40B4-BE49-F238E27FC236}">
                <a16:creationId xmlns:a16="http://schemas.microsoft.com/office/drawing/2014/main" id="{88541756-3BC9-AEE4-F6D8-E3BDFF46A978}"/>
              </a:ext>
            </a:extLst>
          </p:cNvPr>
          <p:cNvPicPr>
            <a:picLocks noChangeAspect="1"/>
          </p:cNvPicPr>
          <p:nvPr/>
        </p:nvPicPr>
        <p:blipFill>
          <a:blip r:embed="rId11">
            <a:extLst>
              <a:ext uri="{28A0092B-C50C-407E-A947-70E740481C1C}">
                <a14:useLocalDpi xmlns:a14="http://schemas.microsoft.com/office/drawing/2010/main" val="0"/>
              </a:ext>
            </a:extLst>
          </a:blip>
          <a:srcRect l="1242" t="3241" r="27159" b="3241"/>
          <a:stretch/>
        </p:blipFill>
        <p:spPr>
          <a:xfrm>
            <a:off x="363870" y="3886967"/>
            <a:ext cx="3109488" cy="2872086"/>
          </a:xfrm>
          <a:prstGeom prst="rect">
            <a:avLst/>
          </a:prstGeom>
        </p:spPr>
      </p:pic>
    </p:spTree>
    <p:extLst>
      <p:ext uri="{BB962C8B-B14F-4D97-AF65-F5344CB8AC3E}">
        <p14:creationId xmlns:p14="http://schemas.microsoft.com/office/powerpoint/2010/main" val="1314476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dirty="0"/>
              <a:t>Gabarit éolienne envisagé</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28</a:t>
            </a:fld>
            <a:endParaRPr lang="fr-FR" noProof="0"/>
          </a:p>
        </p:txBody>
      </p:sp>
      <p:pic>
        <p:nvPicPr>
          <p:cNvPr id="6" name="Image 5" descr="Photo gratuite tir vertical de plusieurs moulins à vent électriques blancs sur une colline">
            <a:extLst>
              <a:ext uri="{FF2B5EF4-FFF2-40B4-BE49-F238E27FC236}">
                <a16:creationId xmlns:a16="http://schemas.microsoft.com/office/drawing/2014/main" id="{DD751A4E-D211-E8BE-988E-FC2372B56EA6}"/>
              </a:ext>
            </a:extLst>
          </p:cNvPr>
          <p:cNvPicPr>
            <a:picLocks noChangeAspect="1"/>
          </p:cNvPicPr>
          <p:nvPr/>
        </p:nvPicPr>
        <p:blipFill>
          <a:blip r:embed="rId3"/>
          <a:stretch>
            <a:fillRect/>
          </a:stretch>
        </p:blipFill>
        <p:spPr>
          <a:xfrm>
            <a:off x="350429" y="1221346"/>
            <a:ext cx="3044745" cy="4844602"/>
          </a:xfrm>
          <a:prstGeom prst="rect">
            <a:avLst/>
          </a:prstGeom>
        </p:spPr>
      </p:pic>
      <p:sp>
        <p:nvSpPr>
          <p:cNvPr id="8" name="ZoneTexte 7">
            <a:extLst>
              <a:ext uri="{FF2B5EF4-FFF2-40B4-BE49-F238E27FC236}">
                <a16:creationId xmlns:a16="http://schemas.microsoft.com/office/drawing/2014/main" id="{B0B885D3-8106-DD3B-A3F9-D5463336A773}"/>
              </a:ext>
            </a:extLst>
          </p:cNvPr>
          <p:cNvSpPr txBox="1"/>
          <p:nvPr/>
        </p:nvSpPr>
        <p:spPr>
          <a:xfrm>
            <a:off x="3463750" y="1533127"/>
            <a:ext cx="6457443" cy="3939540"/>
          </a:xfrm>
          <a:prstGeom prst="rect">
            <a:avLst/>
          </a:prstGeom>
          <a:solidFill>
            <a:schemeClr val="bg2">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rtl="0"/>
            <a:r>
              <a:rPr lang="fr-FR" sz="2000" b="1" baseline="0" noProof="0">
                <a:solidFill>
                  <a:srgbClr val="008C46"/>
                </a:solidFill>
                <a:latin typeface="Calibri Light"/>
                <a:ea typeface="Arial"/>
                <a:cs typeface="Arial"/>
              </a:rPr>
              <a:t>CARACTERISTIQUES GENERALES</a:t>
            </a:r>
            <a:r>
              <a:rPr lang="fr-FR" sz="2000" b="1" noProof="0">
                <a:solidFill>
                  <a:srgbClr val="008C46"/>
                </a:solidFill>
                <a:latin typeface="Calibri Light"/>
                <a:ea typeface="Arial"/>
                <a:cs typeface="Arial"/>
              </a:rPr>
              <a:t>​</a:t>
            </a:r>
          </a:p>
          <a:p>
            <a:pPr algn="just" rtl="0"/>
            <a:r>
              <a:rPr lang="fr-FR" sz="1400" noProof="0">
                <a:solidFill>
                  <a:srgbClr val="4472C4"/>
                </a:solidFill>
                <a:latin typeface="Calibri Light"/>
                <a:ea typeface="Arial"/>
                <a:cs typeface="Arial"/>
              </a:rPr>
              <a:t>​</a:t>
            </a:r>
          </a:p>
          <a:p>
            <a:pPr marL="457200" indent="-457200" algn="just">
              <a:buChar char="•"/>
            </a:pPr>
            <a:r>
              <a:rPr lang="fr-FR" sz="1800" baseline="0" noProof="0">
                <a:latin typeface="Calibri Light"/>
                <a:ea typeface="Arial"/>
                <a:cs typeface="Arial"/>
              </a:rPr>
              <a:t>Puissance unitaire maximale : </a:t>
            </a:r>
            <a:r>
              <a:rPr lang="fr-FR" sz="1800" noProof="0">
                <a:latin typeface="Calibri Light"/>
                <a:ea typeface="Arial"/>
                <a:cs typeface="Arial"/>
              </a:rPr>
              <a:t>​</a:t>
            </a:r>
            <a:r>
              <a:rPr lang="fr-FR" b="1" noProof="0">
                <a:latin typeface="Calibri Light"/>
                <a:ea typeface="Arial"/>
                <a:cs typeface="Arial"/>
              </a:rPr>
              <a:t>4,8 MW</a:t>
            </a:r>
            <a:endParaRPr lang="fr-FR" sz="1800" b="1" noProof="0">
              <a:latin typeface="Calibri Light"/>
              <a:ea typeface="Arial"/>
              <a:cs typeface="Arial"/>
            </a:endParaRPr>
          </a:p>
          <a:p>
            <a:pPr marL="457200" indent="-457200" algn="just">
              <a:buChar char="•"/>
            </a:pPr>
            <a:r>
              <a:rPr lang="fr-FR" sz="1800" baseline="0" noProof="0">
                <a:latin typeface="Calibri Light"/>
                <a:ea typeface="Arial"/>
                <a:cs typeface="Arial"/>
              </a:rPr>
              <a:t>Hauteur bout de pale</a:t>
            </a:r>
            <a:r>
              <a:rPr lang="fr-FR" sz="1800" noProof="0">
                <a:latin typeface="Calibri Light"/>
                <a:ea typeface="Arial"/>
                <a:cs typeface="Arial"/>
              </a:rPr>
              <a:t>​</a:t>
            </a:r>
            <a:r>
              <a:rPr lang="fr-FR" noProof="0">
                <a:latin typeface="Calibri Light"/>
                <a:ea typeface="Arial"/>
                <a:cs typeface="Arial"/>
              </a:rPr>
              <a:t> </a:t>
            </a:r>
            <a:r>
              <a:rPr lang="fr-FR" sz="1800" baseline="0" noProof="0">
                <a:latin typeface="Calibri Light"/>
                <a:ea typeface="Arial"/>
                <a:cs typeface="Arial"/>
              </a:rPr>
              <a:t>maximale </a:t>
            </a:r>
            <a:r>
              <a:rPr lang="fr-FR" noProof="0">
                <a:latin typeface="Calibri Light"/>
                <a:ea typeface="Arial"/>
                <a:cs typeface="Arial"/>
              </a:rPr>
              <a:t>: </a:t>
            </a:r>
            <a:r>
              <a:rPr lang="fr-FR" b="1" noProof="0">
                <a:latin typeface="Calibri Light"/>
                <a:ea typeface="Arial"/>
                <a:cs typeface="Arial"/>
              </a:rPr>
              <a:t>180 m </a:t>
            </a:r>
          </a:p>
          <a:p>
            <a:pPr marL="457200" indent="-457200" algn="just">
              <a:buChar char="•"/>
            </a:pPr>
            <a:r>
              <a:rPr lang="fr-FR" sz="1800" noProof="0">
                <a:latin typeface="Calibri Light"/>
                <a:ea typeface="Arial"/>
                <a:cs typeface="Arial"/>
              </a:rPr>
              <a:t>Garde au sol minimum : </a:t>
            </a:r>
            <a:r>
              <a:rPr lang="fr-FR" sz="1800" b="1" noProof="0">
                <a:latin typeface="Calibri Light"/>
                <a:ea typeface="Arial"/>
                <a:cs typeface="Arial"/>
              </a:rPr>
              <a:t>41m</a:t>
            </a:r>
          </a:p>
          <a:p>
            <a:pPr marL="457200" indent="-457200" algn="just">
              <a:buChar char="•"/>
            </a:pPr>
            <a:r>
              <a:rPr lang="fr-FR" b="1" noProof="0">
                <a:latin typeface="Calibri Light"/>
                <a:ea typeface="Arial"/>
                <a:cs typeface="Arial"/>
              </a:rPr>
              <a:t>3 modèles envisagés </a:t>
            </a:r>
            <a:r>
              <a:rPr lang="fr-FR" noProof="0">
                <a:latin typeface="Calibri Light"/>
                <a:ea typeface="Arial"/>
                <a:cs typeface="Arial"/>
              </a:rPr>
              <a:t>pour répondre aux enjeux</a:t>
            </a:r>
            <a:endParaRPr lang="fr-FR" sz="1800" noProof="0">
              <a:latin typeface="Calibri Light"/>
              <a:ea typeface="Arial"/>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a:p>
            <a:pPr marL="914400" lvl="1" indent="-457200" algn="just">
              <a:buFont typeface="Arial"/>
              <a:buChar char="•"/>
            </a:pPr>
            <a:endParaRPr lang="fr-FR" b="1" noProof="0">
              <a:solidFill>
                <a:srgbClr val="000000"/>
              </a:solidFill>
              <a:latin typeface="Calibri Light"/>
              <a:cs typeface="Arial"/>
            </a:endParaRPr>
          </a:p>
        </p:txBody>
      </p:sp>
      <p:graphicFrame>
        <p:nvGraphicFramePr>
          <p:cNvPr id="3" name="Tableau 2">
            <a:extLst>
              <a:ext uri="{FF2B5EF4-FFF2-40B4-BE49-F238E27FC236}">
                <a16:creationId xmlns:a16="http://schemas.microsoft.com/office/drawing/2014/main" id="{74B3FC1D-9FBA-82CC-E206-24CF74829682}"/>
              </a:ext>
            </a:extLst>
          </p:cNvPr>
          <p:cNvGraphicFramePr>
            <a:graphicFrameLocks noGrp="1"/>
          </p:cNvGraphicFramePr>
          <p:nvPr>
            <p:extLst>
              <p:ext uri="{D42A27DB-BD31-4B8C-83A1-F6EECF244321}">
                <p14:modId xmlns:p14="http://schemas.microsoft.com/office/powerpoint/2010/main" val="3245493741"/>
              </p:ext>
            </p:extLst>
          </p:nvPr>
        </p:nvGraphicFramePr>
        <p:xfrm>
          <a:off x="3579395" y="3428999"/>
          <a:ext cx="6240374" cy="1711692"/>
        </p:xfrm>
        <a:graphic>
          <a:graphicData uri="http://schemas.openxmlformats.org/drawingml/2006/table">
            <a:tbl>
              <a:tblPr firstRow="1" bandRow="1">
                <a:tableStyleId>{5C22544A-7EE6-4342-B048-85BDC9FD1C3A}</a:tableStyleId>
              </a:tblPr>
              <a:tblGrid>
                <a:gridCol w="1957135">
                  <a:extLst>
                    <a:ext uri="{9D8B030D-6E8A-4147-A177-3AD203B41FA5}">
                      <a16:colId xmlns:a16="http://schemas.microsoft.com/office/drawing/2014/main" val="346860933"/>
                    </a:ext>
                  </a:extLst>
                </a:gridCol>
                <a:gridCol w="1283367">
                  <a:extLst>
                    <a:ext uri="{9D8B030D-6E8A-4147-A177-3AD203B41FA5}">
                      <a16:colId xmlns:a16="http://schemas.microsoft.com/office/drawing/2014/main" val="3241647245"/>
                    </a:ext>
                  </a:extLst>
                </a:gridCol>
                <a:gridCol w="1323472">
                  <a:extLst>
                    <a:ext uri="{9D8B030D-6E8A-4147-A177-3AD203B41FA5}">
                      <a16:colId xmlns:a16="http://schemas.microsoft.com/office/drawing/2014/main" val="541985455"/>
                    </a:ext>
                  </a:extLst>
                </a:gridCol>
                <a:gridCol w="1676400">
                  <a:extLst>
                    <a:ext uri="{9D8B030D-6E8A-4147-A177-3AD203B41FA5}">
                      <a16:colId xmlns:a16="http://schemas.microsoft.com/office/drawing/2014/main" val="1116347672"/>
                    </a:ext>
                  </a:extLst>
                </a:gridCol>
              </a:tblGrid>
              <a:tr h="401052">
                <a:tc>
                  <a:txBody>
                    <a:bodyPr/>
                    <a:lstStyle/>
                    <a:p>
                      <a:pPr lvl="0" algn="ctr">
                        <a:buNone/>
                      </a:pPr>
                      <a:endParaRPr lang="fr-FR" noProof="0"/>
                    </a:p>
                  </a:txBody>
                  <a:tcPr/>
                </a:tc>
                <a:tc>
                  <a:txBody>
                    <a:bodyPr/>
                    <a:lstStyle/>
                    <a:p>
                      <a:pPr algn="ctr"/>
                      <a:r>
                        <a:rPr lang="fr-FR" sz="1600" noProof="0"/>
                        <a:t>Modèle n°1</a:t>
                      </a:r>
                    </a:p>
                  </a:txBody>
                  <a:tcPr/>
                </a:tc>
                <a:tc>
                  <a:txBody>
                    <a:bodyPr/>
                    <a:lstStyle/>
                    <a:p>
                      <a:pPr lvl="0" algn="ctr">
                        <a:buNone/>
                      </a:pPr>
                      <a:r>
                        <a:rPr lang="fr-FR" sz="1600" b="1" i="0" u="none" strike="noStrike" noProof="0">
                          <a:solidFill>
                            <a:srgbClr val="FFFFFF"/>
                          </a:solidFill>
                          <a:latin typeface="Calibri"/>
                        </a:rPr>
                        <a:t>Modèle n°2</a:t>
                      </a:r>
                      <a:endParaRPr lang="fr-FR" sz="1600" noProof="0"/>
                    </a:p>
                  </a:txBody>
                  <a:tcPr/>
                </a:tc>
                <a:tc>
                  <a:txBody>
                    <a:bodyPr/>
                    <a:lstStyle/>
                    <a:p>
                      <a:pPr lvl="0" algn="ctr">
                        <a:buNone/>
                      </a:pPr>
                      <a:r>
                        <a:rPr lang="fr-FR" sz="1600" b="1" i="0" u="none" strike="noStrike" noProof="0">
                          <a:solidFill>
                            <a:srgbClr val="FFFFFF"/>
                          </a:solidFill>
                          <a:latin typeface="Calibri"/>
                        </a:rPr>
                        <a:t>Modèle n°3</a:t>
                      </a:r>
                      <a:endParaRPr lang="fr-FR" sz="1600" noProof="0"/>
                    </a:p>
                  </a:txBody>
                  <a:tcPr/>
                </a:tc>
                <a:extLst>
                  <a:ext uri="{0D108BD9-81ED-4DB2-BD59-A6C34878D82A}">
                    <a16:rowId xmlns:a16="http://schemas.microsoft.com/office/drawing/2014/main" val="282109725"/>
                  </a:ext>
                </a:extLst>
              </a:tr>
              <a:tr h="370840">
                <a:tc>
                  <a:txBody>
                    <a:bodyPr/>
                    <a:lstStyle/>
                    <a:p>
                      <a:pPr lvl="0" algn="r">
                        <a:buNone/>
                      </a:pPr>
                      <a:r>
                        <a:rPr lang="fr-FR" sz="1600" noProof="0"/>
                        <a:t>Modèle</a:t>
                      </a:r>
                    </a:p>
                    <a:p>
                      <a:pPr lvl="0" algn="r">
                        <a:buNone/>
                      </a:pPr>
                      <a:r>
                        <a:rPr lang="fr-FR" sz="1600" noProof="0"/>
                        <a:t>Puissance nominale</a:t>
                      </a:r>
                    </a:p>
                    <a:p>
                      <a:pPr lvl="0" algn="r">
                        <a:buNone/>
                      </a:pPr>
                      <a:r>
                        <a:rPr lang="fr-FR" sz="1600" noProof="0"/>
                        <a:t>Hauteur moyeu</a:t>
                      </a:r>
                    </a:p>
                    <a:p>
                      <a:pPr lvl="0" algn="r">
                        <a:buNone/>
                      </a:pPr>
                      <a:r>
                        <a:rPr lang="fr-FR" sz="1600" noProof="0"/>
                        <a:t>Diamètre</a:t>
                      </a:r>
                    </a:p>
                    <a:p>
                      <a:pPr lvl="0" algn="r">
                        <a:buNone/>
                      </a:pPr>
                      <a:r>
                        <a:rPr lang="fr-FR" sz="1600" noProof="0"/>
                        <a:t>Hauteur bout de pale</a:t>
                      </a:r>
                    </a:p>
                  </a:txBody>
                  <a:tcPr/>
                </a:tc>
                <a:tc>
                  <a:txBody>
                    <a:bodyPr/>
                    <a:lstStyle/>
                    <a:p>
                      <a:pPr algn="ctr"/>
                      <a:r>
                        <a:rPr lang="fr-FR" sz="1600" noProof="0" err="1"/>
                        <a:t>Nordex</a:t>
                      </a:r>
                      <a:r>
                        <a:rPr lang="fr-FR" sz="1600" noProof="0"/>
                        <a:t> N133</a:t>
                      </a:r>
                      <a:br>
                        <a:rPr lang="fr-FR" sz="1600" noProof="0"/>
                      </a:br>
                      <a:r>
                        <a:rPr lang="fr-FR" sz="1600" noProof="0"/>
                        <a:t>4,8 MW</a:t>
                      </a:r>
                    </a:p>
                    <a:p>
                      <a:pPr lvl="0" algn="ctr">
                        <a:buNone/>
                      </a:pPr>
                      <a:r>
                        <a:rPr lang="fr-FR" sz="1600" noProof="0"/>
                        <a:t>110m</a:t>
                      </a:r>
                    </a:p>
                    <a:p>
                      <a:pPr lvl="0" algn="ctr">
                        <a:buNone/>
                      </a:pPr>
                      <a:r>
                        <a:rPr lang="fr-FR" sz="1600" noProof="0"/>
                        <a:t>133m</a:t>
                      </a:r>
                    </a:p>
                    <a:p>
                      <a:pPr lvl="0" algn="ctr">
                        <a:buNone/>
                      </a:pPr>
                      <a:r>
                        <a:rPr lang="fr-FR" sz="1600" noProof="0"/>
                        <a:t>176,6m</a:t>
                      </a:r>
                    </a:p>
                  </a:txBody>
                  <a:tcPr/>
                </a:tc>
                <a:tc>
                  <a:txBody>
                    <a:bodyPr/>
                    <a:lstStyle/>
                    <a:p>
                      <a:pPr algn="ctr"/>
                      <a:r>
                        <a:rPr lang="fr-FR" sz="1600" noProof="0" err="1"/>
                        <a:t>Vestas</a:t>
                      </a:r>
                      <a:r>
                        <a:rPr lang="fr-FR" sz="1600" noProof="0"/>
                        <a:t> V136</a:t>
                      </a:r>
                    </a:p>
                    <a:p>
                      <a:pPr lvl="0" algn="ctr">
                        <a:buNone/>
                      </a:pPr>
                      <a:r>
                        <a:rPr lang="fr-FR" sz="1600" noProof="0"/>
                        <a:t>4,2 MW</a:t>
                      </a:r>
                    </a:p>
                    <a:p>
                      <a:pPr lvl="0" algn="ctr">
                        <a:buNone/>
                      </a:pPr>
                      <a:r>
                        <a:rPr lang="fr-FR" sz="1600" noProof="0"/>
                        <a:t>112m</a:t>
                      </a:r>
                    </a:p>
                    <a:p>
                      <a:pPr lvl="0" algn="ctr">
                        <a:buNone/>
                      </a:pPr>
                      <a:r>
                        <a:rPr lang="fr-FR" sz="1600" noProof="0"/>
                        <a:t>136m</a:t>
                      </a:r>
                    </a:p>
                    <a:p>
                      <a:pPr lvl="0" algn="ctr">
                        <a:buNone/>
                      </a:pPr>
                      <a:r>
                        <a:rPr lang="fr-FR" sz="1600" noProof="0"/>
                        <a:t>180m</a:t>
                      </a:r>
                    </a:p>
                  </a:txBody>
                  <a:tcPr/>
                </a:tc>
                <a:tc>
                  <a:txBody>
                    <a:bodyPr/>
                    <a:lstStyle/>
                    <a:p>
                      <a:pPr algn="ctr"/>
                      <a:r>
                        <a:rPr lang="fr-FR" sz="1600" noProof="0" err="1"/>
                        <a:t>Enercon</a:t>
                      </a:r>
                      <a:r>
                        <a:rPr lang="fr-FR" sz="1600" noProof="0"/>
                        <a:t> E138 EP3</a:t>
                      </a:r>
                    </a:p>
                    <a:p>
                      <a:pPr lvl="0" algn="ctr">
                        <a:buNone/>
                      </a:pPr>
                      <a:r>
                        <a:rPr lang="fr-FR" sz="1600" noProof="0"/>
                        <a:t>4,26 MW</a:t>
                      </a:r>
                    </a:p>
                    <a:p>
                      <a:pPr lvl="0" algn="ctr">
                        <a:buNone/>
                      </a:pPr>
                      <a:r>
                        <a:rPr lang="fr-FR" sz="1600" noProof="0"/>
                        <a:t>110,2m</a:t>
                      </a:r>
                    </a:p>
                    <a:p>
                      <a:pPr lvl="0" algn="ctr">
                        <a:buNone/>
                      </a:pPr>
                      <a:r>
                        <a:rPr lang="fr-FR" sz="1600" noProof="0"/>
                        <a:t>138m</a:t>
                      </a:r>
                    </a:p>
                    <a:p>
                      <a:pPr lvl="0" algn="ctr">
                        <a:buNone/>
                      </a:pPr>
                      <a:r>
                        <a:rPr lang="fr-FR" sz="1600" noProof="0"/>
                        <a:t>179,4m</a:t>
                      </a:r>
                    </a:p>
                  </a:txBody>
                  <a:tcPr/>
                </a:tc>
                <a:extLst>
                  <a:ext uri="{0D108BD9-81ED-4DB2-BD59-A6C34878D82A}">
                    <a16:rowId xmlns:a16="http://schemas.microsoft.com/office/drawing/2014/main" val="1890401913"/>
                  </a:ext>
                </a:extLst>
              </a:tr>
            </a:tbl>
          </a:graphicData>
        </a:graphic>
      </p:graphicFrame>
      <p:pic>
        <p:nvPicPr>
          <p:cNvPr id="5" name="Image 4" descr="Une image contenant noir, obscurité&#10;&#10;Description générée automatiquement">
            <a:extLst>
              <a:ext uri="{FF2B5EF4-FFF2-40B4-BE49-F238E27FC236}">
                <a16:creationId xmlns:a16="http://schemas.microsoft.com/office/drawing/2014/main" id="{D0A3614A-3FA2-DF17-6B4C-83AA63A25FF7}"/>
              </a:ext>
            </a:extLst>
          </p:cNvPr>
          <p:cNvPicPr>
            <a:picLocks noChangeAspect="1"/>
          </p:cNvPicPr>
          <p:nvPr/>
        </p:nvPicPr>
        <p:blipFill>
          <a:blip r:embed="rId4"/>
          <a:stretch>
            <a:fillRect/>
          </a:stretch>
        </p:blipFill>
        <p:spPr>
          <a:xfrm>
            <a:off x="8656663" y="1211715"/>
            <a:ext cx="2782105" cy="4851445"/>
          </a:xfrm>
          <a:prstGeom prst="rect">
            <a:avLst/>
          </a:prstGeom>
        </p:spPr>
      </p:pic>
    </p:spTree>
    <p:extLst>
      <p:ext uri="{BB962C8B-B14F-4D97-AF65-F5344CB8AC3E}">
        <p14:creationId xmlns:p14="http://schemas.microsoft.com/office/powerpoint/2010/main" val="274418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5264-BD22-F590-1C5C-E1F70FAF09E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7694054-0E1B-486C-B86E-8F2AEA3D833A}"/>
              </a:ext>
            </a:extLst>
          </p:cNvPr>
          <p:cNvSpPr>
            <a:spLocks noGrp="1"/>
          </p:cNvSpPr>
          <p:nvPr>
            <p:ph type="sldNum" sz="quarter" idx="12"/>
          </p:nvPr>
        </p:nvSpPr>
        <p:spPr/>
        <p:txBody>
          <a:bodyPr/>
          <a:lstStyle/>
          <a:p>
            <a:fld id="{2B96ECA3-19B4-40B5-B651-E252F6AEA781}" type="slidenum">
              <a:rPr lang="fr-FR" noProof="0" smtClean="0"/>
              <a:pPr/>
              <a:t>29</a:t>
            </a:fld>
            <a:endParaRPr lang="fr-FR" noProof="0"/>
          </a:p>
        </p:txBody>
      </p:sp>
      <p:sp>
        <p:nvSpPr>
          <p:cNvPr id="9" name="Title 1">
            <a:extLst>
              <a:ext uri="{FF2B5EF4-FFF2-40B4-BE49-F238E27FC236}">
                <a16:creationId xmlns:a16="http://schemas.microsoft.com/office/drawing/2014/main" id="{C258901E-10A3-8A7F-3514-51BC6028877F}"/>
              </a:ext>
            </a:extLst>
          </p:cNvPr>
          <p:cNvSpPr>
            <a:spLocks noGrp="1"/>
          </p:cNvSpPr>
          <p:nvPr>
            <p:ph type="title"/>
          </p:nvPr>
        </p:nvSpPr>
        <p:spPr>
          <a:xfrm>
            <a:off x="363870" y="367599"/>
            <a:ext cx="10989930" cy="544512"/>
          </a:xfrm>
        </p:spPr>
        <p:txBody>
          <a:bodyPr>
            <a:normAutofit/>
          </a:bodyPr>
          <a:lstStyle/>
          <a:p>
            <a:r>
              <a:rPr lang="fr-FR" noProof="0"/>
              <a:t>Option de raccordement pressentie</a:t>
            </a:r>
          </a:p>
        </p:txBody>
      </p:sp>
      <p:pic>
        <p:nvPicPr>
          <p:cNvPr id="2" name="Picture 1" descr="Une image contenant carte, atlas, texte&#10;&#10;Description générée automatiquement">
            <a:extLst>
              <a:ext uri="{FF2B5EF4-FFF2-40B4-BE49-F238E27FC236}">
                <a16:creationId xmlns:a16="http://schemas.microsoft.com/office/drawing/2014/main" id="{60A24DF9-3F27-5FCA-60FE-DFCFD0312F8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63870" y="1764353"/>
            <a:ext cx="7867683" cy="3891130"/>
          </a:xfrm>
          <a:prstGeom prst="rect">
            <a:avLst/>
          </a:prstGeom>
          <a:noFill/>
          <a:ln>
            <a:noFill/>
          </a:ln>
        </p:spPr>
      </p:pic>
      <p:sp>
        <p:nvSpPr>
          <p:cNvPr id="8" name="ZoneTexte 7">
            <a:extLst>
              <a:ext uri="{FF2B5EF4-FFF2-40B4-BE49-F238E27FC236}">
                <a16:creationId xmlns:a16="http://schemas.microsoft.com/office/drawing/2014/main" id="{3FE3B51F-D07A-2C69-D1DD-F285954464E8}"/>
              </a:ext>
            </a:extLst>
          </p:cNvPr>
          <p:cNvSpPr txBox="1"/>
          <p:nvPr/>
        </p:nvSpPr>
        <p:spPr>
          <a:xfrm>
            <a:off x="8408391" y="1901286"/>
            <a:ext cx="3673723" cy="1200329"/>
          </a:xfrm>
          <a:prstGeom prst="rect">
            <a:avLst/>
          </a:prstGeom>
          <a:noFill/>
        </p:spPr>
        <p:txBody>
          <a:bodyPr wrap="square">
            <a:spAutoFit/>
          </a:bodyPr>
          <a:lstStyle/>
          <a:p>
            <a:pPr fontAlgn="base"/>
            <a:r>
              <a:rPr lang="fr-FR" sz="1800" noProof="0">
                <a:effectLst/>
                <a:latin typeface="Calibri" panose="020F0502020204030204" pitchFamily="34" charset="0"/>
                <a:ea typeface="Calibri" panose="020F0502020204030204" pitchFamily="34" charset="0"/>
              </a:rPr>
              <a:t>Scénario de raccordement actuel : </a:t>
            </a:r>
            <a:endParaRPr lang="fr-FR">
              <a:latin typeface="Calibri" panose="020F0502020204030204" pitchFamily="34" charset="0"/>
              <a:ea typeface="Calibri" panose="020F0502020204030204" pitchFamily="34" charset="0"/>
            </a:endParaRPr>
          </a:p>
          <a:p>
            <a:pPr fontAlgn="base"/>
            <a:r>
              <a:rPr lang="fr-FR" sz="1800" noProof="0">
                <a:effectLst/>
                <a:latin typeface="Calibri" panose="020F0502020204030204" pitchFamily="34" charset="0"/>
                <a:ea typeface="Calibri" panose="020F0502020204030204" pitchFamily="34" charset="0"/>
              </a:rPr>
              <a:t>- 2 postes de livraison,</a:t>
            </a:r>
          </a:p>
          <a:p>
            <a:pPr fontAlgn="base"/>
            <a:r>
              <a:rPr lang="fr-FR">
                <a:latin typeface="Calibri" panose="020F0502020204030204" pitchFamily="34" charset="0"/>
                <a:ea typeface="Calibri" panose="020F0502020204030204" pitchFamily="34" charset="0"/>
              </a:rPr>
              <a:t>- r</a:t>
            </a:r>
            <a:r>
              <a:rPr lang="fr-FR" sz="1800" noProof="0">
                <a:effectLst/>
                <a:latin typeface="Calibri" panose="020F0502020204030204" pitchFamily="34" charset="0"/>
                <a:ea typeface="Calibri" panose="020F0502020204030204" pitchFamily="34" charset="0"/>
              </a:rPr>
              <a:t>accordés par des câbles de 13,1 km jusqu’au poste source de Gael </a:t>
            </a:r>
          </a:p>
        </p:txBody>
      </p:sp>
      <p:sp>
        <p:nvSpPr>
          <p:cNvPr id="12" name="ZoneTexte 11">
            <a:extLst>
              <a:ext uri="{FF2B5EF4-FFF2-40B4-BE49-F238E27FC236}">
                <a16:creationId xmlns:a16="http://schemas.microsoft.com/office/drawing/2014/main" id="{7F274B69-D200-4317-DAC0-BC914FEB1F1A}"/>
              </a:ext>
            </a:extLst>
          </p:cNvPr>
          <p:cNvSpPr txBox="1"/>
          <p:nvPr/>
        </p:nvSpPr>
        <p:spPr>
          <a:xfrm>
            <a:off x="8408391" y="3208284"/>
            <a:ext cx="3487953" cy="1200329"/>
          </a:xfrm>
          <a:prstGeom prst="rect">
            <a:avLst/>
          </a:prstGeom>
          <a:noFill/>
        </p:spPr>
        <p:txBody>
          <a:bodyPr wrap="square">
            <a:spAutoFit/>
          </a:bodyPr>
          <a:lstStyle/>
          <a:p>
            <a:pPr fontAlgn="base"/>
            <a:r>
              <a:rPr lang="fr-FR" sz="1800" b="1" noProof="0">
                <a:effectLst/>
                <a:latin typeface="Calibri" panose="020F0502020204030204" pitchFamily="34" charset="0"/>
                <a:ea typeface="Calibri" panose="020F0502020204030204" pitchFamily="34" charset="0"/>
              </a:rPr>
              <a:t>Solution finale inconnue à ce stade </a:t>
            </a:r>
            <a:r>
              <a:rPr lang="fr-FR" sz="1800" noProof="0">
                <a:effectLst/>
                <a:latin typeface="Calibri" panose="020F0502020204030204" pitchFamily="34" charset="0"/>
                <a:ea typeface="Calibri" panose="020F0502020204030204" pitchFamily="34" charset="0"/>
              </a:rPr>
              <a:t>(</a:t>
            </a:r>
            <a:r>
              <a:rPr lang="fr-FR" sz="1800" i="1" noProof="0">
                <a:effectLst/>
                <a:latin typeface="Calibri" panose="020F0502020204030204" pitchFamily="34" charset="0"/>
                <a:ea typeface="Calibri" panose="020F0502020204030204" pitchFamily="34" charset="0"/>
              </a:rPr>
              <a:t>demande de raccordement effectuée après autorisation environnementale</a:t>
            </a:r>
            <a:r>
              <a:rPr lang="fr-FR" sz="1800" noProof="0">
                <a:effectLst/>
                <a:latin typeface="Calibri" panose="020F0502020204030204" pitchFamily="34" charset="0"/>
                <a:ea typeface="Calibri" panose="020F0502020204030204" pitchFamily="34" charset="0"/>
              </a:rPr>
              <a:t>)</a:t>
            </a:r>
          </a:p>
        </p:txBody>
      </p:sp>
    </p:spTree>
    <p:extLst>
      <p:ext uri="{BB962C8B-B14F-4D97-AF65-F5344CB8AC3E}">
        <p14:creationId xmlns:p14="http://schemas.microsoft.com/office/powerpoint/2010/main" val="47233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D4C42-DFF4-CE09-C8B2-8FA4F154BA5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D6A90ED3-2BB9-22CA-30E7-BACA3EB22F60}"/>
              </a:ext>
            </a:extLst>
          </p:cNvPr>
          <p:cNvSpPr>
            <a:spLocks noGrp="1"/>
          </p:cNvSpPr>
          <p:nvPr>
            <p:ph type="title"/>
          </p:nvPr>
        </p:nvSpPr>
        <p:spPr/>
        <p:txBody>
          <a:bodyPr>
            <a:noAutofit/>
          </a:bodyPr>
          <a:lstStyle/>
          <a:p>
            <a:r>
              <a:rPr lang="fr-FR" sz="4800" b="0" noProof="0">
                <a:latin typeface="Quicksand SemiBold" pitchFamily="2" charset="0"/>
              </a:rPr>
              <a:t>Sommaire</a:t>
            </a:r>
            <a:endParaRPr lang="fr-FR" sz="4800" noProof="0"/>
          </a:p>
        </p:txBody>
      </p:sp>
      <p:sp>
        <p:nvSpPr>
          <p:cNvPr id="3" name="Espace réservé du contenu 2">
            <a:extLst>
              <a:ext uri="{FF2B5EF4-FFF2-40B4-BE49-F238E27FC236}">
                <a16:creationId xmlns:a16="http://schemas.microsoft.com/office/drawing/2014/main" id="{A8CDD2D2-A37E-C8FA-9DA9-41495BB9517F}"/>
              </a:ext>
            </a:extLst>
          </p:cNvPr>
          <p:cNvSpPr>
            <a:spLocks noGrp="1"/>
          </p:cNvSpPr>
          <p:nvPr>
            <p:ph idx="1"/>
          </p:nvPr>
        </p:nvSpPr>
        <p:spPr>
          <a:xfrm>
            <a:off x="635289" y="1321995"/>
            <a:ext cx="9895918" cy="4735905"/>
          </a:xfrm>
        </p:spPr>
        <p:txBody>
          <a:bodyPr vert="horz" lIns="91440" tIns="45720" rIns="91440" bIns="45720" rtlCol="0" anchor="t">
            <a:noAutofit/>
          </a:bodyPr>
          <a:lstStyle/>
          <a:p>
            <a:pPr marL="571500" indent="-571500">
              <a:lnSpc>
                <a:spcPct val="100000"/>
              </a:lnSpc>
              <a:spcBef>
                <a:spcPts val="600"/>
              </a:spcBef>
              <a:spcAft>
                <a:spcPts val="1200"/>
              </a:spcAft>
              <a:buClr>
                <a:srgbClr val="007893"/>
              </a:buClr>
              <a:buFont typeface="+mj-lt"/>
              <a:buAutoNum type="romanUcPeriod"/>
            </a:pPr>
            <a:r>
              <a:rPr lang="fr-FR" sz="2000">
                <a:solidFill>
                  <a:srgbClr val="004150"/>
                </a:solidFill>
                <a:latin typeface="Quicksand Medium"/>
              </a:rPr>
              <a:t>Le porteur de projet</a:t>
            </a:r>
          </a:p>
          <a:p>
            <a:pPr marL="571500" indent="-571500">
              <a:lnSpc>
                <a:spcPct val="100000"/>
              </a:lnSpc>
              <a:spcBef>
                <a:spcPts val="600"/>
              </a:spcBef>
              <a:spcAft>
                <a:spcPts val="1200"/>
              </a:spcAft>
              <a:buClr>
                <a:srgbClr val="007893"/>
              </a:buClr>
              <a:buFont typeface="+mj-lt"/>
              <a:buAutoNum type="romanUcPeriod"/>
            </a:pPr>
            <a:r>
              <a:rPr lang="fr-FR" sz="2000" noProof="0">
                <a:latin typeface="Quicksand Medium"/>
              </a:rPr>
              <a:t>Enjeux énergétiques et socio-économiques</a:t>
            </a:r>
          </a:p>
          <a:p>
            <a:pPr marL="571500" indent="-571500">
              <a:lnSpc>
                <a:spcPct val="100000"/>
              </a:lnSpc>
              <a:spcBef>
                <a:spcPts val="600"/>
              </a:spcBef>
              <a:spcAft>
                <a:spcPts val="1200"/>
              </a:spcAft>
              <a:buClr>
                <a:srgbClr val="007893"/>
              </a:buClr>
              <a:buFont typeface="+mj-lt"/>
              <a:buAutoNum type="romanUcPeriod"/>
            </a:pPr>
            <a:r>
              <a:rPr lang="fr-FR" sz="2000" noProof="0">
                <a:solidFill>
                  <a:srgbClr val="004150"/>
                </a:solidFill>
                <a:latin typeface="Quicksand Medium"/>
              </a:rPr>
              <a:t>La zone d’étude</a:t>
            </a:r>
          </a:p>
          <a:p>
            <a:pPr marL="571500" indent="-571500">
              <a:lnSpc>
                <a:spcPct val="100000"/>
              </a:lnSpc>
              <a:spcBef>
                <a:spcPts val="600"/>
              </a:spcBef>
              <a:spcAft>
                <a:spcPts val="1200"/>
              </a:spcAft>
              <a:buClr>
                <a:srgbClr val="007893"/>
              </a:buClr>
              <a:buFont typeface="+mj-lt"/>
              <a:buAutoNum type="romanUcPeriod"/>
            </a:pPr>
            <a:r>
              <a:rPr lang="fr-FR" sz="2000" noProof="0">
                <a:latin typeface="Quicksand Medium"/>
              </a:rPr>
              <a:t>Synthèse des états initiaux</a:t>
            </a:r>
          </a:p>
          <a:p>
            <a:pPr marL="571500" indent="-571500">
              <a:lnSpc>
                <a:spcPct val="100000"/>
              </a:lnSpc>
              <a:spcBef>
                <a:spcPts val="600"/>
              </a:spcBef>
              <a:spcAft>
                <a:spcPts val="1200"/>
              </a:spcAft>
              <a:buClr>
                <a:srgbClr val="007893"/>
              </a:buClr>
              <a:buFont typeface="+mj-lt"/>
              <a:buAutoNum type="romanUcPeriod"/>
            </a:pPr>
            <a:r>
              <a:rPr lang="fr-FR" sz="2000" noProof="0">
                <a:solidFill>
                  <a:srgbClr val="004150"/>
                </a:solidFill>
                <a:latin typeface="Quicksand Medium"/>
              </a:rPr>
              <a:t>Variantes d’implantation et présentation du projet retenu</a:t>
            </a:r>
          </a:p>
          <a:p>
            <a:pPr marL="571500" indent="-571500">
              <a:lnSpc>
                <a:spcPct val="100000"/>
              </a:lnSpc>
              <a:spcBef>
                <a:spcPts val="600"/>
              </a:spcBef>
              <a:spcAft>
                <a:spcPts val="1200"/>
              </a:spcAft>
              <a:buClr>
                <a:srgbClr val="007893"/>
              </a:buClr>
              <a:buFont typeface="+mj-lt"/>
              <a:buAutoNum type="romanUcPeriod"/>
            </a:pPr>
            <a:r>
              <a:rPr lang="fr-FR" sz="2000" noProof="0">
                <a:latin typeface="Quicksand Medium"/>
              </a:rPr>
              <a:t>Impacts et mesures </a:t>
            </a:r>
            <a:r>
              <a:rPr lang="fr-FR" sz="2000">
                <a:latin typeface="Quicksand Medium"/>
              </a:rPr>
              <a:t>(</a:t>
            </a:r>
            <a:r>
              <a:rPr lang="fr-FR" sz="2000" noProof="0">
                <a:latin typeface="Quicksand Medium"/>
              </a:rPr>
              <a:t>ERCA)</a:t>
            </a:r>
          </a:p>
          <a:p>
            <a:pPr marL="571500" indent="-571500">
              <a:lnSpc>
                <a:spcPct val="100000"/>
              </a:lnSpc>
              <a:spcBef>
                <a:spcPts val="600"/>
              </a:spcBef>
              <a:spcAft>
                <a:spcPts val="1200"/>
              </a:spcAft>
              <a:buClr>
                <a:srgbClr val="007893"/>
              </a:buClr>
              <a:buFont typeface="+mj-lt"/>
              <a:buAutoNum type="romanUcPeriod"/>
            </a:pPr>
            <a:r>
              <a:rPr lang="fr-FR" sz="2000">
                <a:solidFill>
                  <a:srgbClr val="004150"/>
                </a:solidFill>
                <a:latin typeface="Quicksand Medium"/>
              </a:rPr>
              <a:t>Calendrier du projet</a:t>
            </a:r>
          </a:p>
          <a:p>
            <a:pPr marL="571500" indent="-571500">
              <a:lnSpc>
                <a:spcPct val="100000"/>
              </a:lnSpc>
              <a:spcBef>
                <a:spcPts val="600"/>
              </a:spcBef>
              <a:spcAft>
                <a:spcPts val="1200"/>
              </a:spcAft>
              <a:buClr>
                <a:srgbClr val="007893"/>
              </a:buClr>
              <a:buFont typeface="+mj-lt"/>
              <a:buAutoNum type="romanUcPeriod"/>
            </a:pPr>
            <a:r>
              <a:rPr lang="fr-FR" sz="2000">
                <a:latin typeface="Quicksand Medium"/>
              </a:rPr>
              <a:t>Questions / Réponses</a:t>
            </a:r>
          </a:p>
        </p:txBody>
      </p:sp>
      <p:sp>
        <p:nvSpPr>
          <p:cNvPr id="4" name="Espace réservé du numéro de diapositive 3">
            <a:extLst>
              <a:ext uri="{FF2B5EF4-FFF2-40B4-BE49-F238E27FC236}">
                <a16:creationId xmlns:a16="http://schemas.microsoft.com/office/drawing/2014/main" id="{C72E9E56-456A-1088-DA41-81ED45FFBCDD}"/>
              </a:ext>
            </a:extLst>
          </p:cNvPr>
          <p:cNvSpPr>
            <a:spLocks noGrp="1"/>
          </p:cNvSpPr>
          <p:nvPr>
            <p:ph type="sldNum" sz="quarter" idx="12"/>
          </p:nvPr>
        </p:nvSpPr>
        <p:spPr/>
        <p:txBody>
          <a:bodyPr/>
          <a:lstStyle/>
          <a:p>
            <a:fld id="{2B96ECA3-19B4-40B5-B651-E252F6AEA781}" type="slidenum">
              <a:rPr lang="fr-FR" noProof="0" smtClean="0"/>
              <a:pPr/>
              <a:t>3</a:t>
            </a:fld>
            <a:endParaRPr lang="fr-FR" noProof="0"/>
          </a:p>
        </p:txBody>
      </p:sp>
    </p:spTree>
    <p:extLst>
      <p:ext uri="{BB962C8B-B14F-4D97-AF65-F5344CB8AC3E}">
        <p14:creationId xmlns:p14="http://schemas.microsoft.com/office/powerpoint/2010/main" val="46419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C983B-EEE1-D93E-2485-B90792D7EF46}"/>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Impacts et mesures (ERCA)</a:t>
            </a:r>
            <a:endParaRPr lang="fr-FR" noProof="0"/>
          </a:p>
        </p:txBody>
      </p:sp>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30</a:t>
            </a:fld>
            <a:endParaRPr lang="fr-FR" noProof="0"/>
          </a:p>
        </p:txBody>
      </p:sp>
    </p:spTree>
    <p:extLst>
      <p:ext uri="{BB962C8B-B14F-4D97-AF65-F5344CB8AC3E}">
        <p14:creationId xmlns:p14="http://schemas.microsoft.com/office/powerpoint/2010/main" val="3739097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Étude paysagère – Sensibilités paysagères et patrimoniales</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31</a:t>
            </a:fld>
            <a:endParaRPr lang="fr-FR" noProof="0"/>
          </a:p>
        </p:txBody>
      </p:sp>
      <p:sp>
        <p:nvSpPr>
          <p:cNvPr id="5" name="Sous-titre 4">
            <a:extLst>
              <a:ext uri="{FF2B5EF4-FFF2-40B4-BE49-F238E27FC236}">
                <a16:creationId xmlns:a16="http://schemas.microsoft.com/office/drawing/2014/main" id="{18FC1446-940D-5DDA-FDC6-A712B6A4C939}"/>
              </a:ext>
            </a:extLst>
          </p:cNvPr>
          <p:cNvSpPr txBox="1">
            <a:spLocks/>
          </p:cNvSpPr>
          <p:nvPr/>
        </p:nvSpPr>
        <p:spPr>
          <a:xfrm>
            <a:off x="363870" y="838735"/>
            <a:ext cx="7108422"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noProof="0">
                <a:solidFill>
                  <a:srgbClr val="008C46"/>
                </a:solidFill>
              </a:rPr>
              <a:t>Aires d’étude rapprochée et éloignée</a:t>
            </a:r>
          </a:p>
        </p:txBody>
      </p:sp>
      <p:pic>
        <p:nvPicPr>
          <p:cNvPr id="10" name="Image 9">
            <a:extLst>
              <a:ext uri="{FF2B5EF4-FFF2-40B4-BE49-F238E27FC236}">
                <a16:creationId xmlns:a16="http://schemas.microsoft.com/office/drawing/2014/main" id="{ECAC958E-A87F-1989-BF80-7A965AA12157}"/>
              </a:ext>
            </a:extLst>
          </p:cNvPr>
          <p:cNvPicPr>
            <a:picLocks noChangeAspect="1"/>
          </p:cNvPicPr>
          <p:nvPr/>
        </p:nvPicPr>
        <p:blipFill>
          <a:blip r:embed="rId3"/>
          <a:stretch>
            <a:fillRect/>
          </a:stretch>
        </p:blipFill>
        <p:spPr>
          <a:xfrm>
            <a:off x="457200" y="1266096"/>
            <a:ext cx="7564697" cy="5455376"/>
          </a:xfrm>
          <a:prstGeom prst="rect">
            <a:avLst/>
          </a:prstGeom>
        </p:spPr>
      </p:pic>
      <p:pic>
        <p:nvPicPr>
          <p:cNvPr id="11" name="Image 10">
            <a:extLst>
              <a:ext uri="{FF2B5EF4-FFF2-40B4-BE49-F238E27FC236}">
                <a16:creationId xmlns:a16="http://schemas.microsoft.com/office/drawing/2014/main" id="{E988CDAE-728A-8C58-E67E-FA6261576E7E}"/>
              </a:ext>
            </a:extLst>
          </p:cNvPr>
          <p:cNvPicPr>
            <a:picLocks noChangeAspect="1"/>
          </p:cNvPicPr>
          <p:nvPr/>
        </p:nvPicPr>
        <p:blipFill>
          <a:blip r:embed="rId3"/>
          <a:srcRect l="71380" t="31579" b="31332"/>
          <a:stretch/>
        </p:blipFill>
        <p:spPr>
          <a:xfrm>
            <a:off x="5863668" y="1772582"/>
            <a:ext cx="3475246" cy="3247822"/>
          </a:xfrm>
          <a:prstGeom prst="rect">
            <a:avLst/>
          </a:prstGeom>
        </p:spPr>
      </p:pic>
      <p:sp>
        <p:nvSpPr>
          <p:cNvPr id="12" name="ZoneTexte 11">
            <a:extLst>
              <a:ext uri="{FF2B5EF4-FFF2-40B4-BE49-F238E27FC236}">
                <a16:creationId xmlns:a16="http://schemas.microsoft.com/office/drawing/2014/main" id="{C926C81B-011B-558F-C858-6E87FA05BD58}"/>
              </a:ext>
            </a:extLst>
          </p:cNvPr>
          <p:cNvSpPr txBox="1"/>
          <p:nvPr/>
        </p:nvSpPr>
        <p:spPr>
          <a:xfrm>
            <a:off x="8169553" y="3635410"/>
            <a:ext cx="3727172" cy="2462213"/>
          </a:xfrm>
          <a:prstGeom prst="rect">
            <a:avLst/>
          </a:prstGeom>
          <a:noFill/>
        </p:spPr>
        <p:txBody>
          <a:bodyPr wrap="square">
            <a:spAutoFit/>
          </a:bodyPr>
          <a:lstStyle/>
          <a:p>
            <a:pPr indent="-285750" fontAlgn="base">
              <a:buFont typeface="Wingdings" panose="05000000000000000000" pitchFamily="2" charset="2"/>
              <a:buChar char="Ø"/>
            </a:pPr>
            <a:r>
              <a:rPr lang="fr-FR" sz="1400" b="1" noProof="0">
                <a:effectLst/>
                <a:latin typeface="Calibri" panose="020F0502020204030204" pitchFamily="34" charset="0"/>
                <a:ea typeface="Calibri" panose="020F0502020204030204" pitchFamily="34" charset="0"/>
              </a:rPr>
              <a:t>Patrimoine </a:t>
            </a:r>
            <a:r>
              <a:rPr lang="fr-FR" sz="1400" noProof="0">
                <a:effectLst/>
                <a:latin typeface="Calibri" panose="020F0502020204030204" pitchFamily="34" charset="0"/>
                <a:ea typeface="Calibri" panose="020F0502020204030204" pitchFamily="34" charset="0"/>
              </a:rPr>
              <a:t>: peu nombreux et peu concerné par le projet. </a:t>
            </a:r>
            <a:r>
              <a:rPr lang="fr-FR" sz="1400" noProof="0">
                <a:solidFill>
                  <a:schemeClr val="accent2">
                    <a:lumMod val="50000"/>
                  </a:schemeClr>
                </a:solidFill>
                <a:effectLst/>
                <a:latin typeface="Calibri" panose="020F0502020204030204" pitchFamily="34" charset="0"/>
                <a:ea typeface="Calibri" panose="020F0502020204030204" pitchFamily="34" charset="0"/>
              </a:rPr>
              <a:t>Impact sur le manoir du Vieux Bourg</a:t>
            </a:r>
          </a:p>
          <a:p>
            <a:pPr indent="-285750" fontAlgn="base">
              <a:buFont typeface="Wingdings" panose="05000000000000000000" pitchFamily="2" charset="2"/>
              <a:buChar char="Ø"/>
            </a:pPr>
            <a:endParaRPr lang="fr-FR" sz="1400" noProof="0">
              <a:solidFill>
                <a:schemeClr val="accent2">
                  <a:lumMod val="50000"/>
                </a:schemeClr>
              </a:solidFill>
              <a:effectLst/>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r>
              <a:rPr lang="fr-FR" sz="1400" b="1" noProof="0">
                <a:effectLst/>
                <a:latin typeface="Calibri" panose="020F0502020204030204" pitchFamily="34" charset="0"/>
                <a:ea typeface="Calibri" panose="020F0502020204030204" pitchFamily="34" charset="0"/>
              </a:rPr>
              <a:t>Habitat </a:t>
            </a:r>
            <a:r>
              <a:rPr lang="fr-FR" sz="1400" b="1" noProof="0" err="1">
                <a:effectLst/>
                <a:latin typeface="Calibri" panose="020F0502020204030204" pitchFamily="34" charset="0"/>
                <a:ea typeface="Calibri" panose="020F0502020204030204" pitchFamily="34" charset="0"/>
              </a:rPr>
              <a:t>urbai</a:t>
            </a:r>
            <a:r>
              <a:rPr lang="fr-FR" sz="1400" b="1">
                <a:latin typeface="Calibri" panose="020F0502020204030204" pitchFamily="34" charset="0"/>
                <a:ea typeface="Calibri" panose="020F0502020204030204" pitchFamily="34" charset="0"/>
              </a:rPr>
              <a:t>n :</a:t>
            </a:r>
            <a:r>
              <a:rPr lang="fr-FR" sz="1400">
                <a:latin typeface="Calibri" panose="020F0502020204030204" pitchFamily="34" charset="0"/>
                <a:ea typeface="Calibri" panose="020F0502020204030204" pitchFamily="34" charset="0"/>
              </a:rPr>
              <a:t> </a:t>
            </a:r>
            <a:r>
              <a:rPr lang="fr-FR" sz="1400">
                <a:solidFill>
                  <a:schemeClr val="accent6"/>
                </a:solidFill>
                <a:latin typeface="Calibri" panose="020F0502020204030204" pitchFamily="34" charset="0"/>
                <a:ea typeface="Calibri" panose="020F0502020204030204" pitchFamily="34" charset="0"/>
              </a:rPr>
              <a:t>impact faible à très faible</a:t>
            </a:r>
            <a:endParaRPr lang="fr-FR" sz="1400" noProof="0">
              <a:solidFill>
                <a:schemeClr val="accent6"/>
              </a:solidFill>
              <a:effectLst/>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endParaRPr lang="fr-FR" sz="1400" b="1">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r>
              <a:rPr lang="fr-FR" sz="1400" b="1" noProof="0">
                <a:effectLst/>
                <a:latin typeface="Calibri" panose="020F0502020204030204" pitchFamily="34" charset="0"/>
                <a:ea typeface="Calibri" panose="020F0502020204030204" pitchFamily="34" charset="0"/>
              </a:rPr>
              <a:t>Axes de circulation </a:t>
            </a:r>
            <a:r>
              <a:rPr lang="fr-FR" sz="1400" noProof="0">
                <a:effectLst/>
                <a:latin typeface="Calibri" panose="020F0502020204030204" pitchFamily="34" charset="0"/>
                <a:ea typeface="Calibri" panose="020F0502020204030204" pitchFamily="34" charset="0"/>
              </a:rPr>
              <a:t>: impact globalement </a:t>
            </a:r>
            <a:r>
              <a:rPr lang="fr-FR" sz="1400" noProof="0">
                <a:solidFill>
                  <a:schemeClr val="accent6"/>
                </a:solidFill>
                <a:effectLst/>
                <a:latin typeface="Calibri" panose="020F0502020204030204" pitchFamily="34" charset="0"/>
                <a:ea typeface="Calibri" panose="020F0502020204030204" pitchFamily="34" charset="0"/>
              </a:rPr>
              <a:t>très faible à faible</a:t>
            </a:r>
          </a:p>
          <a:p>
            <a:pPr indent="-285750" fontAlgn="base">
              <a:buFont typeface="Wingdings" panose="05000000000000000000" pitchFamily="2" charset="2"/>
              <a:buChar char="Ø"/>
            </a:pPr>
            <a:endParaRPr lang="fr-FR" sz="1400">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r>
              <a:rPr lang="fr-FR" sz="1400" b="1">
                <a:latin typeface="Calibri" panose="020F0502020204030204" pitchFamily="34" charset="0"/>
                <a:ea typeface="Calibri" panose="020F0502020204030204" pitchFamily="34" charset="0"/>
              </a:rPr>
              <a:t>Contexte éolien </a:t>
            </a:r>
            <a:r>
              <a:rPr lang="fr-FR" sz="1400">
                <a:latin typeface="Calibri" panose="020F0502020204030204" pitchFamily="34" charset="0"/>
                <a:ea typeface="Calibri" panose="020F0502020204030204" pitchFamily="34" charset="0"/>
              </a:rPr>
              <a:t>existant et futur : </a:t>
            </a:r>
            <a:r>
              <a:rPr lang="fr-FR" sz="1400">
                <a:solidFill>
                  <a:schemeClr val="accent6"/>
                </a:solidFill>
                <a:latin typeface="Calibri" panose="020F0502020204030204" pitchFamily="34" charset="0"/>
                <a:ea typeface="Calibri" panose="020F0502020204030204" pitchFamily="34" charset="0"/>
              </a:rPr>
              <a:t>impact faible</a:t>
            </a:r>
            <a:endParaRPr lang="fr-FR" sz="1400" noProof="0">
              <a:solidFill>
                <a:schemeClr val="accent6"/>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80452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58750-DFF7-C329-41B8-D7C6614F75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4DE814-C1E4-32D4-0B57-BE78BE4747DB}"/>
              </a:ext>
            </a:extLst>
          </p:cNvPr>
          <p:cNvSpPr>
            <a:spLocks noGrp="1"/>
          </p:cNvSpPr>
          <p:nvPr>
            <p:ph type="title"/>
          </p:nvPr>
        </p:nvSpPr>
        <p:spPr/>
        <p:txBody>
          <a:bodyPr>
            <a:normAutofit/>
          </a:bodyPr>
          <a:lstStyle/>
          <a:p>
            <a:r>
              <a:rPr lang="fr-FR" noProof="0"/>
              <a:t>Étude paysagère – Sensibilités paysagères et patrimoniales</a:t>
            </a:r>
          </a:p>
        </p:txBody>
      </p:sp>
      <p:sp>
        <p:nvSpPr>
          <p:cNvPr id="4" name="Slide Number Placeholder 3">
            <a:extLst>
              <a:ext uri="{FF2B5EF4-FFF2-40B4-BE49-F238E27FC236}">
                <a16:creationId xmlns:a16="http://schemas.microsoft.com/office/drawing/2014/main" id="{6D728C01-409D-E101-D46D-05469B485987}"/>
              </a:ext>
            </a:extLst>
          </p:cNvPr>
          <p:cNvSpPr>
            <a:spLocks noGrp="1"/>
          </p:cNvSpPr>
          <p:nvPr>
            <p:ph type="sldNum" sz="quarter" idx="12"/>
          </p:nvPr>
        </p:nvSpPr>
        <p:spPr/>
        <p:txBody>
          <a:bodyPr/>
          <a:lstStyle/>
          <a:p>
            <a:fld id="{2B96ECA3-19B4-40B5-B651-E252F6AEA781}" type="slidenum">
              <a:rPr lang="fr-FR" noProof="0" smtClean="0"/>
              <a:pPr/>
              <a:t>32</a:t>
            </a:fld>
            <a:endParaRPr lang="fr-FR" noProof="0"/>
          </a:p>
        </p:txBody>
      </p:sp>
      <p:sp>
        <p:nvSpPr>
          <p:cNvPr id="5" name="Sous-titre 4">
            <a:extLst>
              <a:ext uri="{FF2B5EF4-FFF2-40B4-BE49-F238E27FC236}">
                <a16:creationId xmlns:a16="http://schemas.microsoft.com/office/drawing/2014/main" id="{6DDDDAA8-DD81-E28B-7A83-6CC680AE4733}"/>
              </a:ext>
            </a:extLst>
          </p:cNvPr>
          <p:cNvSpPr txBox="1">
            <a:spLocks/>
          </p:cNvSpPr>
          <p:nvPr/>
        </p:nvSpPr>
        <p:spPr>
          <a:xfrm>
            <a:off x="363870" y="838735"/>
            <a:ext cx="7108422"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noProof="0">
                <a:solidFill>
                  <a:srgbClr val="008C46"/>
                </a:solidFill>
              </a:rPr>
              <a:t>Aire d’étude immédiate</a:t>
            </a:r>
          </a:p>
        </p:txBody>
      </p:sp>
      <p:pic>
        <p:nvPicPr>
          <p:cNvPr id="7" name="Image 6">
            <a:extLst>
              <a:ext uri="{FF2B5EF4-FFF2-40B4-BE49-F238E27FC236}">
                <a16:creationId xmlns:a16="http://schemas.microsoft.com/office/drawing/2014/main" id="{3E6746CC-A4BB-68AC-6518-4579D244253A}"/>
              </a:ext>
            </a:extLst>
          </p:cNvPr>
          <p:cNvPicPr>
            <a:picLocks noChangeAspect="1"/>
          </p:cNvPicPr>
          <p:nvPr/>
        </p:nvPicPr>
        <p:blipFill>
          <a:blip r:embed="rId3"/>
          <a:stretch>
            <a:fillRect/>
          </a:stretch>
        </p:blipFill>
        <p:spPr>
          <a:xfrm>
            <a:off x="52735" y="1333938"/>
            <a:ext cx="8070191" cy="5478909"/>
          </a:xfrm>
          <a:prstGeom prst="rect">
            <a:avLst/>
          </a:prstGeom>
        </p:spPr>
      </p:pic>
      <p:pic>
        <p:nvPicPr>
          <p:cNvPr id="8" name="Image 7">
            <a:extLst>
              <a:ext uri="{FF2B5EF4-FFF2-40B4-BE49-F238E27FC236}">
                <a16:creationId xmlns:a16="http://schemas.microsoft.com/office/drawing/2014/main" id="{8E291F80-A548-1149-ADEB-EDA11E0F8EE1}"/>
              </a:ext>
            </a:extLst>
          </p:cNvPr>
          <p:cNvPicPr>
            <a:picLocks noChangeAspect="1"/>
          </p:cNvPicPr>
          <p:nvPr/>
        </p:nvPicPr>
        <p:blipFill>
          <a:blip r:embed="rId3"/>
          <a:srcRect l="70399" t="39282" b="26304"/>
          <a:stretch/>
        </p:blipFill>
        <p:spPr>
          <a:xfrm>
            <a:off x="5734801" y="1809969"/>
            <a:ext cx="4380343" cy="3457356"/>
          </a:xfrm>
          <a:prstGeom prst="rect">
            <a:avLst/>
          </a:prstGeom>
        </p:spPr>
      </p:pic>
      <p:sp>
        <p:nvSpPr>
          <p:cNvPr id="12" name="ZoneTexte 11">
            <a:extLst>
              <a:ext uri="{FF2B5EF4-FFF2-40B4-BE49-F238E27FC236}">
                <a16:creationId xmlns:a16="http://schemas.microsoft.com/office/drawing/2014/main" id="{7D785966-1F86-2724-CA31-B6AC0224D3BE}"/>
              </a:ext>
            </a:extLst>
          </p:cNvPr>
          <p:cNvSpPr txBox="1"/>
          <p:nvPr/>
        </p:nvSpPr>
        <p:spPr>
          <a:xfrm>
            <a:off x="8312428" y="3956648"/>
            <a:ext cx="3650972" cy="2308324"/>
          </a:xfrm>
          <a:prstGeom prst="rect">
            <a:avLst/>
          </a:prstGeom>
          <a:noFill/>
        </p:spPr>
        <p:txBody>
          <a:bodyPr wrap="square">
            <a:spAutoFit/>
          </a:bodyPr>
          <a:lstStyle/>
          <a:p>
            <a:pPr indent="-285750" fontAlgn="base">
              <a:buFont typeface="Wingdings" panose="05000000000000000000" pitchFamily="2" charset="2"/>
              <a:buChar char="Ø"/>
            </a:pPr>
            <a:r>
              <a:rPr lang="fr-FR" sz="1600" b="1" noProof="0">
                <a:effectLst/>
                <a:latin typeface="Calibri" panose="020F0502020204030204" pitchFamily="34" charset="0"/>
                <a:ea typeface="Calibri" panose="020F0502020204030204" pitchFamily="34" charset="0"/>
              </a:rPr>
              <a:t>Habitat proche </a:t>
            </a:r>
            <a:r>
              <a:rPr lang="fr-FR" sz="1600" noProof="0">
                <a:effectLst/>
                <a:latin typeface="Calibri" panose="020F0502020204030204" pitchFamily="34" charset="0"/>
                <a:ea typeface="Calibri" panose="020F0502020204030204" pitchFamily="34" charset="0"/>
              </a:rPr>
              <a:t>: impact globalement </a:t>
            </a:r>
            <a:r>
              <a:rPr lang="fr-FR" sz="1600" noProof="0">
                <a:solidFill>
                  <a:srgbClr val="FFC000"/>
                </a:solidFill>
                <a:effectLst/>
                <a:latin typeface="Calibri" panose="020F0502020204030204" pitchFamily="34" charset="0"/>
                <a:ea typeface="Calibri" panose="020F0502020204030204" pitchFamily="34" charset="0"/>
              </a:rPr>
              <a:t>modéré </a:t>
            </a:r>
          </a:p>
          <a:p>
            <a:pPr indent="-285750" fontAlgn="base">
              <a:buFont typeface="Wingdings" panose="05000000000000000000" pitchFamily="2" charset="2"/>
              <a:buChar char="Ø"/>
            </a:pPr>
            <a:endParaRPr lang="fr-FR" sz="1600">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r>
              <a:rPr lang="fr-FR" sz="1600" b="1" noProof="0">
                <a:effectLst/>
                <a:latin typeface="Calibri" panose="020F0502020204030204" pitchFamily="34" charset="0"/>
                <a:ea typeface="Calibri" panose="020F0502020204030204" pitchFamily="34" charset="0"/>
              </a:rPr>
              <a:t>Axes de circulation </a:t>
            </a:r>
            <a:r>
              <a:rPr lang="fr-FR" sz="1600" noProof="0">
                <a:effectLst/>
                <a:latin typeface="Calibri" panose="020F0502020204030204" pitchFamily="34" charset="0"/>
                <a:ea typeface="Calibri" panose="020F0502020204030204" pitchFamily="34" charset="0"/>
              </a:rPr>
              <a:t>: </a:t>
            </a:r>
            <a:r>
              <a:rPr lang="fr-FR" sz="1600" noProof="0">
                <a:solidFill>
                  <a:srgbClr val="FFC000"/>
                </a:solidFill>
                <a:effectLst/>
                <a:latin typeface="Calibri" panose="020F0502020204030204" pitchFamily="34" charset="0"/>
                <a:ea typeface="Calibri" panose="020F0502020204030204" pitchFamily="34" charset="0"/>
              </a:rPr>
              <a:t>impact modéré </a:t>
            </a:r>
            <a:r>
              <a:rPr lang="fr-FR" sz="1600" noProof="0">
                <a:effectLst/>
                <a:latin typeface="Calibri" panose="020F0502020204030204" pitchFamily="34" charset="0"/>
                <a:ea typeface="Calibri" panose="020F0502020204030204" pitchFamily="34" charset="0"/>
              </a:rPr>
              <a:t>sur la N 164, </a:t>
            </a:r>
            <a:r>
              <a:rPr lang="fr-FR" sz="1600" noProof="0">
                <a:solidFill>
                  <a:schemeClr val="accent6"/>
                </a:solidFill>
                <a:effectLst/>
                <a:latin typeface="Calibri" panose="020F0502020204030204" pitchFamily="34" charset="0"/>
                <a:ea typeface="Calibri" panose="020F0502020204030204" pitchFamily="34" charset="0"/>
              </a:rPr>
              <a:t>faible à modéré </a:t>
            </a:r>
            <a:r>
              <a:rPr lang="fr-FR" sz="1600" noProof="0">
                <a:effectLst/>
                <a:latin typeface="Calibri" panose="020F0502020204030204" pitchFamily="34" charset="0"/>
                <a:ea typeface="Calibri" panose="020F0502020204030204" pitchFamily="34" charset="0"/>
              </a:rPr>
              <a:t>sur la desserte locale</a:t>
            </a:r>
            <a:endParaRPr lang="fr-FR" sz="1600" noProof="0">
              <a:solidFill>
                <a:schemeClr val="accent6"/>
              </a:solidFill>
              <a:effectLst/>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endParaRPr lang="fr-FR" sz="1600">
              <a:latin typeface="Calibri" panose="020F0502020204030204" pitchFamily="34" charset="0"/>
              <a:ea typeface="Calibri" panose="020F0502020204030204" pitchFamily="34" charset="0"/>
            </a:endParaRPr>
          </a:p>
          <a:p>
            <a:pPr indent="-285750" fontAlgn="base">
              <a:buFont typeface="Wingdings" panose="05000000000000000000" pitchFamily="2" charset="2"/>
              <a:buChar char="Ø"/>
            </a:pPr>
            <a:r>
              <a:rPr lang="fr-FR" sz="1600" b="1">
                <a:latin typeface="Calibri" panose="020F0502020204030204" pitchFamily="34" charset="0"/>
                <a:ea typeface="Calibri" panose="020F0502020204030204" pitchFamily="34" charset="0"/>
              </a:rPr>
              <a:t>Contexte éolien </a:t>
            </a:r>
            <a:r>
              <a:rPr lang="fr-FR" sz="1600">
                <a:latin typeface="Calibri" panose="020F0502020204030204" pitchFamily="34" charset="0"/>
                <a:ea typeface="Calibri" panose="020F0502020204030204" pitchFamily="34" charset="0"/>
              </a:rPr>
              <a:t>: proximité du parc de Clos Neuf</a:t>
            </a:r>
            <a:endParaRPr lang="fr-FR" sz="1600" noProof="0">
              <a:solidFill>
                <a:schemeClr val="accent6"/>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66158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F4044-A1CF-EBAE-AF9C-09DD3DC585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AFF1D-E9E5-F041-4215-ADD4ABFA1438}"/>
              </a:ext>
            </a:extLst>
          </p:cNvPr>
          <p:cNvSpPr>
            <a:spLocks noGrp="1"/>
          </p:cNvSpPr>
          <p:nvPr>
            <p:ph type="title"/>
          </p:nvPr>
        </p:nvSpPr>
        <p:spPr/>
        <p:txBody>
          <a:bodyPr>
            <a:normAutofit/>
          </a:bodyPr>
          <a:lstStyle/>
          <a:p>
            <a:r>
              <a:rPr lang="fr-FR" noProof="0"/>
              <a:t>Étude paysagère - Photomontages</a:t>
            </a:r>
          </a:p>
        </p:txBody>
      </p:sp>
      <p:sp>
        <p:nvSpPr>
          <p:cNvPr id="4" name="Slide Number Placeholder 3">
            <a:extLst>
              <a:ext uri="{FF2B5EF4-FFF2-40B4-BE49-F238E27FC236}">
                <a16:creationId xmlns:a16="http://schemas.microsoft.com/office/drawing/2014/main" id="{B3D1A64B-988F-A5B7-07A2-272BD0185CA7}"/>
              </a:ext>
            </a:extLst>
          </p:cNvPr>
          <p:cNvSpPr>
            <a:spLocks noGrp="1"/>
          </p:cNvSpPr>
          <p:nvPr>
            <p:ph type="sldNum" sz="quarter" idx="12"/>
          </p:nvPr>
        </p:nvSpPr>
        <p:spPr/>
        <p:txBody>
          <a:bodyPr/>
          <a:lstStyle/>
          <a:p>
            <a:fld id="{2B96ECA3-19B4-40B5-B651-E252F6AEA781}" type="slidenum">
              <a:rPr lang="fr-FR" noProof="0" smtClean="0"/>
              <a:pPr/>
              <a:t>33</a:t>
            </a:fld>
            <a:endParaRPr lang="fr-FR" noProof="0"/>
          </a:p>
        </p:txBody>
      </p:sp>
      <p:pic>
        <p:nvPicPr>
          <p:cNvPr id="6" name="Image 5" descr="Une image contenant carte, texte, atlas&#10;&#10;Description générée automatiquement">
            <a:extLst>
              <a:ext uri="{FF2B5EF4-FFF2-40B4-BE49-F238E27FC236}">
                <a16:creationId xmlns:a16="http://schemas.microsoft.com/office/drawing/2014/main" id="{12777C2A-63F3-63AB-6F94-2BAEE7E4659A}"/>
              </a:ext>
            </a:extLst>
          </p:cNvPr>
          <p:cNvPicPr>
            <a:picLocks noChangeAspect="1"/>
          </p:cNvPicPr>
          <p:nvPr/>
        </p:nvPicPr>
        <p:blipFill>
          <a:blip r:embed="rId3"/>
          <a:stretch>
            <a:fillRect/>
          </a:stretch>
        </p:blipFill>
        <p:spPr>
          <a:xfrm>
            <a:off x="180770" y="1038226"/>
            <a:ext cx="8377458" cy="5505450"/>
          </a:xfrm>
          <a:prstGeom prst="rect">
            <a:avLst/>
          </a:prstGeom>
        </p:spPr>
      </p:pic>
      <p:pic>
        <p:nvPicPr>
          <p:cNvPr id="8" name="Image 7" descr="Une image contenant texte, capture d’écran, nombre, Parallèle&#10;&#10;Description générée automatiquement">
            <a:extLst>
              <a:ext uri="{FF2B5EF4-FFF2-40B4-BE49-F238E27FC236}">
                <a16:creationId xmlns:a16="http://schemas.microsoft.com/office/drawing/2014/main" id="{19E9A689-A65D-DC64-0489-1A0066CF3304}"/>
              </a:ext>
            </a:extLst>
          </p:cNvPr>
          <p:cNvPicPr>
            <a:picLocks noChangeAspect="1"/>
          </p:cNvPicPr>
          <p:nvPr/>
        </p:nvPicPr>
        <p:blipFill>
          <a:blip r:embed="rId4"/>
          <a:stretch>
            <a:fillRect/>
          </a:stretch>
        </p:blipFill>
        <p:spPr>
          <a:xfrm>
            <a:off x="8702300" y="742950"/>
            <a:ext cx="2521701" cy="5610225"/>
          </a:xfrm>
          <a:prstGeom prst="rect">
            <a:avLst/>
          </a:prstGeom>
        </p:spPr>
      </p:pic>
    </p:spTree>
    <p:extLst>
      <p:ext uri="{BB962C8B-B14F-4D97-AF65-F5344CB8AC3E}">
        <p14:creationId xmlns:p14="http://schemas.microsoft.com/office/powerpoint/2010/main" val="4227853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46918-B1E4-A0C2-B8F1-F67C7A7B82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C7C58-1BFA-BC6B-D2B3-154FCAA12CFA}"/>
              </a:ext>
            </a:extLst>
          </p:cNvPr>
          <p:cNvSpPr>
            <a:spLocks noGrp="1"/>
          </p:cNvSpPr>
          <p:nvPr>
            <p:ph type="title"/>
          </p:nvPr>
        </p:nvSpPr>
        <p:spPr/>
        <p:txBody>
          <a:bodyPr>
            <a:normAutofit/>
          </a:bodyPr>
          <a:lstStyle/>
          <a:p>
            <a:r>
              <a:rPr lang="fr-FR" noProof="0"/>
              <a:t>Étude paysagère - Photomontages</a:t>
            </a:r>
          </a:p>
        </p:txBody>
      </p:sp>
      <p:sp>
        <p:nvSpPr>
          <p:cNvPr id="4" name="Slide Number Placeholder 3">
            <a:extLst>
              <a:ext uri="{FF2B5EF4-FFF2-40B4-BE49-F238E27FC236}">
                <a16:creationId xmlns:a16="http://schemas.microsoft.com/office/drawing/2014/main" id="{602E78B1-0FDD-FC84-EEBB-38D6AB829BE6}"/>
              </a:ext>
            </a:extLst>
          </p:cNvPr>
          <p:cNvSpPr>
            <a:spLocks noGrp="1"/>
          </p:cNvSpPr>
          <p:nvPr>
            <p:ph type="sldNum" sz="quarter" idx="12"/>
          </p:nvPr>
        </p:nvSpPr>
        <p:spPr/>
        <p:txBody>
          <a:bodyPr/>
          <a:lstStyle/>
          <a:p>
            <a:fld id="{2B96ECA3-19B4-40B5-B651-E252F6AEA781}" type="slidenum">
              <a:rPr lang="fr-FR" noProof="0" smtClean="0"/>
              <a:pPr/>
              <a:t>34</a:t>
            </a:fld>
            <a:endParaRPr lang="fr-FR" noProof="0"/>
          </a:p>
        </p:txBody>
      </p:sp>
      <p:sp>
        <p:nvSpPr>
          <p:cNvPr id="3" name="ZoneTexte 7">
            <a:extLst>
              <a:ext uri="{FF2B5EF4-FFF2-40B4-BE49-F238E27FC236}">
                <a16:creationId xmlns:a16="http://schemas.microsoft.com/office/drawing/2014/main" id="{E23D55BB-DE86-DE7E-0E16-5FBCC01B9D8C}"/>
              </a:ext>
            </a:extLst>
          </p:cNvPr>
          <p:cNvSpPr txBox="1"/>
          <p:nvPr/>
        </p:nvSpPr>
        <p:spPr>
          <a:xfrm>
            <a:off x="61749" y="3406665"/>
            <a:ext cx="12020365" cy="553998"/>
          </a:xfrm>
          <a:prstGeom prst="rect">
            <a:avLst/>
          </a:prstGeom>
          <a:noFill/>
        </p:spPr>
        <p:txBody>
          <a:bodyPr wrap="square" lIns="91440" tIns="45720" rIns="91440" bIns="45720" rtlCol="0" anchor="t">
            <a:spAutoFit/>
          </a:bodyPr>
          <a:lstStyle/>
          <a:p>
            <a:pPr algn="ctr"/>
            <a:r>
              <a:rPr lang="fr-FR" sz="1200" i="1" noProof="0">
                <a:cs typeface="Calibri"/>
              </a:rPr>
              <a:t>Photomontage 33 : Depuis le Manoir du Vieux-Bourg à Merdrignac (Merdrignac, E1 à 4,6 km)</a:t>
            </a:r>
          </a:p>
          <a:p>
            <a:endParaRPr lang="fr-FR" b="1" noProof="0">
              <a:ea typeface="Calibri"/>
              <a:cs typeface="Calibri"/>
            </a:endParaRPr>
          </a:p>
        </p:txBody>
      </p:sp>
      <p:pic>
        <p:nvPicPr>
          <p:cNvPr id="9" name="Image 8">
            <a:extLst>
              <a:ext uri="{FF2B5EF4-FFF2-40B4-BE49-F238E27FC236}">
                <a16:creationId xmlns:a16="http://schemas.microsoft.com/office/drawing/2014/main" id="{F40F477D-A484-4185-A794-CB6D14C49E58}"/>
              </a:ext>
            </a:extLst>
          </p:cNvPr>
          <p:cNvPicPr>
            <a:picLocks noChangeAspect="1"/>
          </p:cNvPicPr>
          <p:nvPr/>
        </p:nvPicPr>
        <p:blipFill>
          <a:blip r:embed="rId3"/>
          <a:stretch>
            <a:fillRect/>
          </a:stretch>
        </p:blipFill>
        <p:spPr>
          <a:xfrm>
            <a:off x="524617" y="893551"/>
            <a:ext cx="11094628" cy="2508951"/>
          </a:xfrm>
          <a:prstGeom prst="rect">
            <a:avLst/>
          </a:prstGeom>
        </p:spPr>
      </p:pic>
      <p:pic>
        <p:nvPicPr>
          <p:cNvPr id="11" name="Image 10">
            <a:extLst>
              <a:ext uri="{FF2B5EF4-FFF2-40B4-BE49-F238E27FC236}">
                <a16:creationId xmlns:a16="http://schemas.microsoft.com/office/drawing/2014/main" id="{EF88C2AD-21BE-461C-7F44-6A196D2A40FA}"/>
              </a:ext>
            </a:extLst>
          </p:cNvPr>
          <p:cNvPicPr>
            <a:picLocks noChangeAspect="1"/>
          </p:cNvPicPr>
          <p:nvPr/>
        </p:nvPicPr>
        <p:blipFill>
          <a:blip r:embed="rId4"/>
          <a:stretch>
            <a:fillRect/>
          </a:stretch>
        </p:blipFill>
        <p:spPr>
          <a:xfrm>
            <a:off x="8645050" y="517952"/>
            <a:ext cx="3191033" cy="3197669"/>
          </a:xfrm>
          <a:prstGeom prst="ellipse">
            <a:avLst/>
          </a:prstGeom>
          <a:effectLst>
            <a:softEdge rad="317500"/>
          </a:effectLst>
        </p:spPr>
      </p:pic>
      <p:cxnSp>
        <p:nvCxnSpPr>
          <p:cNvPr id="13" name="Connecteur droit avec flèche 12">
            <a:extLst>
              <a:ext uri="{FF2B5EF4-FFF2-40B4-BE49-F238E27FC236}">
                <a16:creationId xmlns:a16="http://schemas.microsoft.com/office/drawing/2014/main" id="{6407649D-E75E-1606-ABB9-259920D7D573}"/>
              </a:ext>
            </a:extLst>
          </p:cNvPr>
          <p:cNvCxnSpPr/>
          <p:nvPr/>
        </p:nvCxnSpPr>
        <p:spPr>
          <a:xfrm>
            <a:off x="5612633" y="1954421"/>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EFBCD4F4-4643-A2BB-A5C7-B39F970B417E}"/>
              </a:ext>
            </a:extLst>
          </p:cNvPr>
          <p:cNvCxnSpPr/>
          <p:nvPr/>
        </p:nvCxnSpPr>
        <p:spPr>
          <a:xfrm>
            <a:off x="5996064" y="1954421"/>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23C0792E-FB99-F699-D4BB-36C4076BCA53}"/>
              </a:ext>
            </a:extLst>
          </p:cNvPr>
          <p:cNvCxnSpPr/>
          <p:nvPr/>
        </p:nvCxnSpPr>
        <p:spPr>
          <a:xfrm>
            <a:off x="6096000" y="1954421"/>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4DDBD6A1-67B5-31D1-F52E-C727E6DE3948}"/>
              </a:ext>
            </a:extLst>
          </p:cNvPr>
          <p:cNvCxnSpPr/>
          <p:nvPr/>
        </p:nvCxnSpPr>
        <p:spPr>
          <a:xfrm>
            <a:off x="6470650" y="1954420"/>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DC952B23-3BFC-1666-72EB-E84FCC311C08}"/>
              </a:ext>
            </a:extLst>
          </p:cNvPr>
          <p:cNvSpPr txBox="1"/>
          <p:nvPr/>
        </p:nvSpPr>
        <p:spPr>
          <a:xfrm>
            <a:off x="5443357" y="1707724"/>
            <a:ext cx="338554" cy="276999"/>
          </a:xfrm>
          <a:prstGeom prst="rect">
            <a:avLst/>
          </a:prstGeom>
          <a:noFill/>
        </p:spPr>
        <p:txBody>
          <a:bodyPr wrap="none" rtlCol="0">
            <a:spAutoFit/>
          </a:bodyPr>
          <a:lstStyle/>
          <a:p>
            <a:r>
              <a:rPr lang="fr-FR" sz="1200"/>
              <a:t>E1</a:t>
            </a:r>
          </a:p>
        </p:txBody>
      </p:sp>
      <p:sp>
        <p:nvSpPr>
          <p:cNvPr id="18" name="ZoneTexte 17">
            <a:extLst>
              <a:ext uri="{FF2B5EF4-FFF2-40B4-BE49-F238E27FC236}">
                <a16:creationId xmlns:a16="http://schemas.microsoft.com/office/drawing/2014/main" id="{115E27F3-9409-5DC6-EE5A-56F3382B59F5}"/>
              </a:ext>
            </a:extLst>
          </p:cNvPr>
          <p:cNvSpPr txBox="1"/>
          <p:nvPr/>
        </p:nvSpPr>
        <p:spPr>
          <a:xfrm>
            <a:off x="5825786" y="1707724"/>
            <a:ext cx="338554" cy="276999"/>
          </a:xfrm>
          <a:prstGeom prst="rect">
            <a:avLst/>
          </a:prstGeom>
          <a:noFill/>
        </p:spPr>
        <p:txBody>
          <a:bodyPr wrap="none" rtlCol="0">
            <a:spAutoFit/>
          </a:bodyPr>
          <a:lstStyle/>
          <a:p>
            <a:r>
              <a:rPr lang="fr-FR" sz="1200"/>
              <a:t>E2</a:t>
            </a:r>
          </a:p>
        </p:txBody>
      </p:sp>
      <p:sp>
        <p:nvSpPr>
          <p:cNvPr id="19" name="ZoneTexte 18">
            <a:extLst>
              <a:ext uri="{FF2B5EF4-FFF2-40B4-BE49-F238E27FC236}">
                <a16:creationId xmlns:a16="http://schemas.microsoft.com/office/drawing/2014/main" id="{66D82013-5B66-E39E-39C8-7759FBF7B4FE}"/>
              </a:ext>
            </a:extLst>
          </p:cNvPr>
          <p:cNvSpPr txBox="1"/>
          <p:nvPr/>
        </p:nvSpPr>
        <p:spPr>
          <a:xfrm>
            <a:off x="5995063" y="1705945"/>
            <a:ext cx="338554" cy="276999"/>
          </a:xfrm>
          <a:prstGeom prst="rect">
            <a:avLst/>
          </a:prstGeom>
          <a:noFill/>
        </p:spPr>
        <p:txBody>
          <a:bodyPr wrap="none" rtlCol="0">
            <a:spAutoFit/>
          </a:bodyPr>
          <a:lstStyle/>
          <a:p>
            <a:r>
              <a:rPr lang="fr-FR" sz="1200"/>
              <a:t>E3</a:t>
            </a:r>
          </a:p>
        </p:txBody>
      </p:sp>
      <p:sp>
        <p:nvSpPr>
          <p:cNvPr id="20" name="ZoneTexte 19">
            <a:extLst>
              <a:ext uri="{FF2B5EF4-FFF2-40B4-BE49-F238E27FC236}">
                <a16:creationId xmlns:a16="http://schemas.microsoft.com/office/drawing/2014/main" id="{BA2AB4A9-DFAD-6FC6-27DA-7C704DF33336}"/>
              </a:ext>
            </a:extLst>
          </p:cNvPr>
          <p:cNvSpPr txBox="1"/>
          <p:nvPr/>
        </p:nvSpPr>
        <p:spPr>
          <a:xfrm>
            <a:off x="6283148" y="1705944"/>
            <a:ext cx="338554" cy="276999"/>
          </a:xfrm>
          <a:prstGeom prst="rect">
            <a:avLst/>
          </a:prstGeom>
          <a:noFill/>
        </p:spPr>
        <p:txBody>
          <a:bodyPr wrap="none" rtlCol="0">
            <a:spAutoFit/>
          </a:bodyPr>
          <a:lstStyle/>
          <a:p>
            <a:r>
              <a:rPr lang="fr-FR" sz="1200"/>
              <a:t>E4</a:t>
            </a:r>
          </a:p>
        </p:txBody>
      </p:sp>
      <p:pic>
        <p:nvPicPr>
          <p:cNvPr id="23" name="Picture 4">
            <a:extLst>
              <a:ext uri="{FF2B5EF4-FFF2-40B4-BE49-F238E27FC236}">
                <a16:creationId xmlns:a16="http://schemas.microsoft.com/office/drawing/2014/main" id="{B45CA3BA-4C4A-EE35-7034-92F94456E552}"/>
              </a:ext>
            </a:extLst>
          </p:cNvPr>
          <p:cNvPicPr>
            <a:picLocks noChangeAspect="1"/>
          </p:cNvPicPr>
          <p:nvPr/>
        </p:nvPicPr>
        <p:blipFill>
          <a:blip r:embed="rId5"/>
          <a:srcRect l="2690" t="50764"/>
          <a:stretch/>
        </p:blipFill>
        <p:spPr>
          <a:xfrm>
            <a:off x="524617" y="3703890"/>
            <a:ext cx="11204786" cy="2624737"/>
          </a:xfrm>
          <a:prstGeom prst="rect">
            <a:avLst/>
          </a:prstGeom>
        </p:spPr>
      </p:pic>
      <p:sp>
        <p:nvSpPr>
          <p:cNvPr id="24" name="ZoneTexte 7">
            <a:extLst>
              <a:ext uri="{FF2B5EF4-FFF2-40B4-BE49-F238E27FC236}">
                <a16:creationId xmlns:a16="http://schemas.microsoft.com/office/drawing/2014/main" id="{C9883BAF-EFAE-CDC2-5D27-A0F9AC7E7430}"/>
              </a:ext>
            </a:extLst>
          </p:cNvPr>
          <p:cNvSpPr txBox="1"/>
          <p:nvPr/>
        </p:nvSpPr>
        <p:spPr>
          <a:xfrm>
            <a:off x="-151348" y="6258849"/>
            <a:ext cx="12020365" cy="276999"/>
          </a:xfrm>
          <a:prstGeom prst="rect">
            <a:avLst/>
          </a:prstGeom>
          <a:noFill/>
        </p:spPr>
        <p:txBody>
          <a:bodyPr wrap="square" lIns="91440" tIns="45720" rIns="91440" bIns="45720" rtlCol="0" anchor="t">
            <a:spAutoFit/>
          </a:bodyPr>
          <a:lstStyle/>
          <a:p>
            <a:pPr algn="ctr"/>
            <a:r>
              <a:rPr lang="fr-FR" sz="1200" i="1" noProof="0">
                <a:cs typeface="Calibri"/>
              </a:rPr>
              <a:t>Photomontage 1 : Depuis les abords du hameau de la Chevalerie (Trémorel, E1 à 835 m)</a:t>
            </a:r>
          </a:p>
        </p:txBody>
      </p:sp>
      <p:pic>
        <p:nvPicPr>
          <p:cNvPr id="26" name="Image 25">
            <a:extLst>
              <a:ext uri="{FF2B5EF4-FFF2-40B4-BE49-F238E27FC236}">
                <a16:creationId xmlns:a16="http://schemas.microsoft.com/office/drawing/2014/main" id="{78E177CB-6811-79E6-CE54-AEDC42D426DE}"/>
              </a:ext>
            </a:extLst>
          </p:cNvPr>
          <p:cNvPicPr>
            <a:picLocks noChangeAspect="1"/>
          </p:cNvPicPr>
          <p:nvPr/>
        </p:nvPicPr>
        <p:blipFill>
          <a:blip r:embed="rId6"/>
          <a:stretch>
            <a:fillRect/>
          </a:stretch>
        </p:blipFill>
        <p:spPr>
          <a:xfrm>
            <a:off x="8645050" y="3455222"/>
            <a:ext cx="3042920" cy="3112798"/>
          </a:xfrm>
          <a:prstGeom prst="ellipse">
            <a:avLst/>
          </a:prstGeom>
          <a:effectLst>
            <a:softEdge rad="317500"/>
          </a:effectLst>
        </p:spPr>
      </p:pic>
      <p:cxnSp>
        <p:nvCxnSpPr>
          <p:cNvPr id="27" name="Connecteur droit avec flèche 26">
            <a:extLst>
              <a:ext uri="{FF2B5EF4-FFF2-40B4-BE49-F238E27FC236}">
                <a16:creationId xmlns:a16="http://schemas.microsoft.com/office/drawing/2014/main" id="{A6A74B9A-0FE0-7638-F1FE-D5CE1E40212E}"/>
              </a:ext>
            </a:extLst>
          </p:cNvPr>
          <p:cNvCxnSpPr>
            <a:cxnSpLocks/>
          </p:cNvCxnSpPr>
          <p:nvPr/>
        </p:nvCxnSpPr>
        <p:spPr>
          <a:xfrm>
            <a:off x="3517449" y="4292032"/>
            <a:ext cx="0" cy="397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0D1F015F-7897-FFE0-6CB4-5B05B58FC3B8}"/>
              </a:ext>
            </a:extLst>
          </p:cNvPr>
          <p:cNvCxnSpPr/>
          <p:nvPr/>
        </p:nvCxnSpPr>
        <p:spPr>
          <a:xfrm>
            <a:off x="5133975" y="4166619"/>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DB588186-93F2-714E-1A1E-47FC15A681F7}"/>
              </a:ext>
            </a:extLst>
          </p:cNvPr>
          <p:cNvCxnSpPr/>
          <p:nvPr/>
        </p:nvCxnSpPr>
        <p:spPr>
          <a:xfrm>
            <a:off x="6883274" y="3924910"/>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B32E4AE5-2F67-2CF0-2B53-A7AC47DECABB}"/>
              </a:ext>
            </a:extLst>
          </p:cNvPr>
          <p:cNvSpPr txBox="1"/>
          <p:nvPr/>
        </p:nvSpPr>
        <p:spPr>
          <a:xfrm>
            <a:off x="3353974" y="3866624"/>
            <a:ext cx="338554" cy="461665"/>
          </a:xfrm>
          <a:prstGeom prst="rect">
            <a:avLst/>
          </a:prstGeom>
          <a:noFill/>
        </p:spPr>
        <p:txBody>
          <a:bodyPr wrap="none" rtlCol="0">
            <a:spAutoFit/>
          </a:bodyPr>
          <a:lstStyle/>
          <a:p>
            <a:r>
              <a:rPr lang="fr-FR" sz="1200"/>
              <a:t>E3</a:t>
            </a:r>
          </a:p>
          <a:p>
            <a:r>
              <a:rPr lang="fr-FR" sz="1200"/>
              <a:t>E4</a:t>
            </a:r>
          </a:p>
        </p:txBody>
      </p:sp>
      <p:sp>
        <p:nvSpPr>
          <p:cNvPr id="31" name="ZoneTexte 30">
            <a:extLst>
              <a:ext uri="{FF2B5EF4-FFF2-40B4-BE49-F238E27FC236}">
                <a16:creationId xmlns:a16="http://schemas.microsoft.com/office/drawing/2014/main" id="{449C87CE-D569-7F01-921E-738DEB828C76}"/>
              </a:ext>
            </a:extLst>
          </p:cNvPr>
          <p:cNvSpPr txBox="1"/>
          <p:nvPr/>
        </p:nvSpPr>
        <p:spPr>
          <a:xfrm>
            <a:off x="4964698" y="3878896"/>
            <a:ext cx="338554" cy="276999"/>
          </a:xfrm>
          <a:prstGeom prst="rect">
            <a:avLst/>
          </a:prstGeom>
          <a:noFill/>
        </p:spPr>
        <p:txBody>
          <a:bodyPr wrap="none" rtlCol="0">
            <a:spAutoFit/>
          </a:bodyPr>
          <a:lstStyle/>
          <a:p>
            <a:r>
              <a:rPr lang="fr-FR" sz="1200"/>
              <a:t>E2</a:t>
            </a:r>
          </a:p>
        </p:txBody>
      </p:sp>
      <p:sp>
        <p:nvSpPr>
          <p:cNvPr id="32" name="ZoneTexte 31">
            <a:extLst>
              <a:ext uri="{FF2B5EF4-FFF2-40B4-BE49-F238E27FC236}">
                <a16:creationId xmlns:a16="http://schemas.microsoft.com/office/drawing/2014/main" id="{6501C79F-783F-6C51-4ABB-DADC86C2F891}"/>
              </a:ext>
            </a:extLst>
          </p:cNvPr>
          <p:cNvSpPr txBox="1"/>
          <p:nvPr/>
        </p:nvSpPr>
        <p:spPr>
          <a:xfrm>
            <a:off x="6713997" y="3714131"/>
            <a:ext cx="338554" cy="276999"/>
          </a:xfrm>
          <a:prstGeom prst="rect">
            <a:avLst/>
          </a:prstGeom>
          <a:noFill/>
        </p:spPr>
        <p:txBody>
          <a:bodyPr wrap="none" rtlCol="0">
            <a:spAutoFit/>
          </a:bodyPr>
          <a:lstStyle/>
          <a:p>
            <a:r>
              <a:rPr lang="fr-FR" sz="1200"/>
              <a:t>E1</a:t>
            </a:r>
          </a:p>
        </p:txBody>
      </p:sp>
    </p:spTree>
    <p:extLst>
      <p:ext uri="{BB962C8B-B14F-4D97-AF65-F5344CB8AC3E}">
        <p14:creationId xmlns:p14="http://schemas.microsoft.com/office/powerpoint/2010/main" val="4487387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Étude paysagère - Photomontages</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35</a:t>
            </a:fld>
            <a:endParaRPr lang="fr-FR" noProof="0"/>
          </a:p>
        </p:txBody>
      </p:sp>
      <p:pic>
        <p:nvPicPr>
          <p:cNvPr id="10" name="Picture 4">
            <a:extLst>
              <a:ext uri="{FF2B5EF4-FFF2-40B4-BE49-F238E27FC236}">
                <a16:creationId xmlns:a16="http://schemas.microsoft.com/office/drawing/2014/main" id="{4A4B5103-4DB3-ACCB-C836-18D95864A6E5}"/>
              </a:ext>
            </a:extLst>
          </p:cNvPr>
          <p:cNvPicPr>
            <a:picLocks noChangeAspect="1"/>
          </p:cNvPicPr>
          <p:nvPr/>
        </p:nvPicPr>
        <p:blipFill>
          <a:blip r:embed="rId3"/>
          <a:srcRect l="2858" t="51468" r="617"/>
          <a:stretch/>
        </p:blipFill>
        <p:spPr>
          <a:xfrm>
            <a:off x="420060" y="912111"/>
            <a:ext cx="11351880" cy="2639951"/>
          </a:xfrm>
          <a:prstGeom prst="rect">
            <a:avLst/>
          </a:prstGeom>
        </p:spPr>
      </p:pic>
      <p:sp>
        <p:nvSpPr>
          <p:cNvPr id="8" name="ZoneTexte 7">
            <a:extLst>
              <a:ext uri="{FF2B5EF4-FFF2-40B4-BE49-F238E27FC236}">
                <a16:creationId xmlns:a16="http://schemas.microsoft.com/office/drawing/2014/main" id="{CF4C07BE-0B07-E370-87ED-8166CFD8F91E}"/>
              </a:ext>
            </a:extLst>
          </p:cNvPr>
          <p:cNvSpPr txBox="1"/>
          <p:nvPr/>
        </p:nvSpPr>
        <p:spPr>
          <a:xfrm>
            <a:off x="266793" y="3500125"/>
            <a:ext cx="11815322" cy="276999"/>
          </a:xfrm>
          <a:prstGeom prst="rect">
            <a:avLst/>
          </a:prstGeom>
          <a:noFill/>
        </p:spPr>
        <p:txBody>
          <a:bodyPr wrap="square" lIns="91440" tIns="45720" rIns="91440" bIns="45720" rtlCol="0" anchor="t">
            <a:spAutoFit/>
          </a:bodyPr>
          <a:lstStyle/>
          <a:p>
            <a:pPr algn="ctr"/>
            <a:r>
              <a:rPr lang="fr-FR" sz="1200" i="1" noProof="0">
                <a:cs typeface="Calibri"/>
              </a:rPr>
              <a:t>Photomontage 7 : depuis le hameau du Vau Morin-est (Merdrignac, E1 à 813 m)</a:t>
            </a:r>
            <a:endParaRPr lang="fr-FR" sz="1200" noProof="0">
              <a:cs typeface="Calibri"/>
            </a:endParaRPr>
          </a:p>
        </p:txBody>
      </p:sp>
      <p:pic>
        <p:nvPicPr>
          <p:cNvPr id="12" name="Image 11">
            <a:extLst>
              <a:ext uri="{FF2B5EF4-FFF2-40B4-BE49-F238E27FC236}">
                <a16:creationId xmlns:a16="http://schemas.microsoft.com/office/drawing/2014/main" id="{86DEBE85-8BB3-1E75-F9F8-A9D5ADE36D57}"/>
              </a:ext>
            </a:extLst>
          </p:cNvPr>
          <p:cNvPicPr>
            <a:picLocks noChangeAspect="1"/>
          </p:cNvPicPr>
          <p:nvPr/>
        </p:nvPicPr>
        <p:blipFill>
          <a:blip r:embed="rId4"/>
          <a:stretch>
            <a:fillRect/>
          </a:stretch>
        </p:blipFill>
        <p:spPr>
          <a:xfrm>
            <a:off x="9027549" y="669929"/>
            <a:ext cx="3002000" cy="3139347"/>
          </a:xfrm>
          <a:prstGeom prst="ellipse">
            <a:avLst/>
          </a:prstGeom>
          <a:effectLst>
            <a:softEdge rad="317500"/>
          </a:effectLst>
        </p:spPr>
      </p:pic>
      <p:cxnSp>
        <p:nvCxnSpPr>
          <p:cNvPr id="13" name="Connecteur droit avec flèche 12">
            <a:extLst>
              <a:ext uri="{FF2B5EF4-FFF2-40B4-BE49-F238E27FC236}">
                <a16:creationId xmlns:a16="http://schemas.microsoft.com/office/drawing/2014/main" id="{7F581A03-066B-6538-F3C4-2626D7F52616}"/>
              </a:ext>
            </a:extLst>
          </p:cNvPr>
          <p:cNvCxnSpPr>
            <a:cxnSpLocks/>
          </p:cNvCxnSpPr>
          <p:nvPr/>
        </p:nvCxnSpPr>
        <p:spPr>
          <a:xfrm>
            <a:off x="5271342" y="1139921"/>
            <a:ext cx="0" cy="397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95FFC76E-5C33-75B1-F35D-BCE9BC1FA319}"/>
              </a:ext>
            </a:extLst>
          </p:cNvPr>
          <p:cNvCxnSpPr>
            <a:cxnSpLocks/>
          </p:cNvCxnSpPr>
          <p:nvPr/>
        </p:nvCxnSpPr>
        <p:spPr>
          <a:xfrm>
            <a:off x="6182441" y="1720307"/>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7EF7263-84B6-88CC-3810-0709F2E854D4}"/>
              </a:ext>
            </a:extLst>
          </p:cNvPr>
          <p:cNvCxnSpPr/>
          <p:nvPr/>
        </p:nvCxnSpPr>
        <p:spPr>
          <a:xfrm>
            <a:off x="7036390" y="1768475"/>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25768751-E8C1-2CBC-F7E3-20791ED38F5B}"/>
              </a:ext>
            </a:extLst>
          </p:cNvPr>
          <p:cNvSpPr txBox="1"/>
          <p:nvPr/>
        </p:nvSpPr>
        <p:spPr>
          <a:xfrm>
            <a:off x="5102065" y="908167"/>
            <a:ext cx="338554" cy="276999"/>
          </a:xfrm>
          <a:prstGeom prst="rect">
            <a:avLst/>
          </a:prstGeom>
          <a:noFill/>
        </p:spPr>
        <p:txBody>
          <a:bodyPr wrap="none" rtlCol="0">
            <a:spAutoFit/>
          </a:bodyPr>
          <a:lstStyle/>
          <a:p>
            <a:r>
              <a:rPr lang="fr-FR" sz="1200"/>
              <a:t>E1</a:t>
            </a:r>
          </a:p>
        </p:txBody>
      </p:sp>
      <p:sp>
        <p:nvSpPr>
          <p:cNvPr id="17" name="ZoneTexte 16">
            <a:extLst>
              <a:ext uri="{FF2B5EF4-FFF2-40B4-BE49-F238E27FC236}">
                <a16:creationId xmlns:a16="http://schemas.microsoft.com/office/drawing/2014/main" id="{15AD2E26-46E6-2A22-C071-0718CCD57F6D}"/>
              </a:ext>
            </a:extLst>
          </p:cNvPr>
          <p:cNvSpPr txBox="1"/>
          <p:nvPr/>
        </p:nvSpPr>
        <p:spPr>
          <a:xfrm>
            <a:off x="6013164" y="1425899"/>
            <a:ext cx="338554" cy="276999"/>
          </a:xfrm>
          <a:prstGeom prst="rect">
            <a:avLst/>
          </a:prstGeom>
          <a:noFill/>
        </p:spPr>
        <p:txBody>
          <a:bodyPr wrap="none" rtlCol="0">
            <a:spAutoFit/>
          </a:bodyPr>
          <a:lstStyle/>
          <a:p>
            <a:r>
              <a:rPr lang="fr-FR" sz="1200"/>
              <a:t>E3</a:t>
            </a:r>
          </a:p>
        </p:txBody>
      </p:sp>
      <p:sp>
        <p:nvSpPr>
          <p:cNvPr id="18" name="ZoneTexte 17">
            <a:extLst>
              <a:ext uri="{FF2B5EF4-FFF2-40B4-BE49-F238E27FC236}">
                <a16:creationId xmlns:a16="http://schemas.microsoft.com/office/drawing/2014/main" id="{84A09F62-9AED-B55A-1B06-B47FE0DB7C3E}"/>
              </a:ext>
            </a:extLst>
          </p:cNvPr>
          <p:cNvSpPr txBox="1"/>
          <p:nvPr/>
        </p:nvSpPr>
        <p:spPr>
          <a:xfrm>
            <a:off x="6867113" y="1425898"/>
            <a:ext cx="338554" cy="276999"/>
          </a:xfrm>
          <a:prstGeom prst="rect">
            <a:avLst/>
          </a:prstGeom>
          <a:noFill/>
        </p:spPr>
        <p:txBody>
          <a:bodyPr wrap="none" rtlCol="0">
            <a:spAutoFit/>
          </a:bodyPr>
          <a:lstStyle/>
          <a:p>
            <a:r>
              <a:rPr lang="fr-FR" sz="1200"/>
              <a:t>E4</a:t>
            </a:r>
          </a:p>
        </p:txBody>
      </p:sp>
      <p:cxnSp>
        <p:nvCxnSpPr>
          <p:cNvPr id="20" name="Connecteur droit avec flèche 19">
            <a:extLst>
              <a:ext uri="{FF2B5EF4-FFF2-40B4-BE49-F238E27FC236}">
                <a16:creationId xmlns:a16="http://schemas.microsoft.com/office/drawing/2014/main" id="{A5D164DE-C070-3C0E-42F0-E5D7143ABBF0}"/>
              </a:ext>
            </a:extLst>
          </p:cNvPr>
          <p:cNvCxnSpPr>
            <a:cxnSpLocks/>
          </p:cNvCxnSpPr>
          <p:nvPr/>
        </p:nvCxnSpPr>
        <p:spPr>
          <a:xfrm>
            <a:off x="6504986" y="1720307"/>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B0C936CB-433B-A9EA-0D23-8D09587CB068}"/>
              </a:ext>
            </a:extLst>
          </p:cNvPr>
          <p:cNvSpPr txBox="1"/>
          <p:nvPr/>
        </p:nvSpPr>
        <p:spPr>
          <a:xfrm>
            <a:off x="6335709" y="1425899"/>
            <a:ext cx="338554" cy="276999"/>
          </a:xfrm>
          <a:prstGeom prst="rect">
            <a:avLst/>
          </a:prstGeom>
          <a:noFill/>
        </p:spPr>
        <p:txBody>
          <a:bodyPr wrap="none" rtlCol="0">
            <a:spAutoFit/>
          </a:bodyPr>
          <a:lstStyle/>
          <a:p>
            <a:r>
              <a:rPr lang="fr-FR" sz="1200"/>
              <a:t>E2</a:t>
            </a:r>
          </a:p>
        </p:txBody>
      </p:sp>
      <p:pic>
        <p:nvPicPr>
          <p:cNvPr id="24" name="Image 23" descr="Une image contenant plein air, herbe, ciel, plante&#10;&#10;Description générée automatiquement">
            <a:extLst>
              <a:ext uri="{FF2B5EF4-FFF2-40B4-BE49-F238E27FC236}">
                <a16:creationId xmlns:a16="http://schemas.microsoft.com/office/drawing/2014/main" id="{36660D48-9431-5FD3-C7B5-078633A58E2C}"/>
              </a:ext>
            </a:extLst>
          </p:cNvPr>
          <p:cNvPicPr>
            <a:picLocks noChangeAspect="1"/>
          </p:cNvPicPr>
          <p:nvPr/>
        </p:nvPicPr>
        <p:blipFill>
          <a:blip r:embed="rId5"/>
          <a:srcRect l="2971" t="51081"/>
          <a:stretch/>
        </p:blipFill>
        <p:spPr>
          <a:xfrm>
            <a:off x="420060" y="3732237"/>
            <a:ext cx="11351880" cy="2704748"/>
          </a:xfrm>
          <a:prstGeom prst="rect">
            <a:avLst/>
          </a:prstGeom>
        </p:spPr>
      </p:pic>
      <p:sp>
        <p:nvSpPr>
          <p:cNvPr id="25" name="ZoneTexte 24">
            <a:extLst>
              <a:ext uri="{FF2B5EF4-FFF2-40B4-BE49-F238E27FC236}">
                <a16:creationId xmlns:a16="http://schemas.microsoft.com/office/drawing/2014/main" id="{BDD6C54C-2544-3B68-1F31-1AC5450DD985}"/>
              </a:ext>
            </a:extLst>
          </p:cNvPr>
          <p:cNvSpPr txBox="1"/>
          <p:nvPr/>
        </p:nvSpPr>
        <p:spPr>
          <a:xfrm>
            <a:off x="109886" y="6356347"/>
            <a:ext cx="9794495" cy="276999"/>
          </a:xfrm>
          <a:prstGeom prst="rect">
            <a:avLst/>
          </a:prstGeom>
          <a:noFill/>
        </p:spPr>
        <p:txBody>
          <a:bodyPr wrap="square" lIns="91440" tIns="45720" rIns="91440" bIns="45720" rtlCol="0" anchor="t">
            <a:spAutoFit/>
          </a:bodyPr>
          <a:lstStyle/>
          <a:p>
            <a:pPr algn="ctr"/>
            <a:r>
              <a:rPr lang="fr-FR" sz="1200" i="1" noProof="0">
                <a:cs typeface="Calibri"/>
              </a:rPr>
              <a:t>Photomontage 38 : depuis les abords du hameau de </a:t>
            </a:r>
            <a:r>
              <a:rPr lang="fr-FR" sz="1200" i="1" noProof="0" err="1">
                <a:cs typeface="Calibri"/>
              </a:rPr>
              <a:t>Haute-Ville</a:t>
            </a:r>
            <a:r>
              <a:rPr lang="fr-FR" sz="1200" i="1" noProof="0">
                <a:cs typeface="Calibri"/>
              </a:rPr>
              <a:t>, à proximité du parc éolien de Clos Neuf (Merdrignac, E1 à 2 km)</a:t>
            </a:r>
            <a:endParaRPr lang="fr-FR" sz="1200" noProof="0">
              <a:cs typeface="Calibri"/>
            </a:endParaRPr>
          </a:p>
        </p:txBody>
      </p:sp>
      <p:pic>
        <p:nvPicPr>
          <p:cNvPr id="27" name="Image 26">
            <a:extLst>
              <a:ext uri="{FF2B5EF4-FFF2-40B4-BE49-F238E27FC236}">
                <a16:creationId xmlns:a16="http://schemas.microsoft.com/office/drawing/2014/main" id="{557075E3-E179-689E-A01C-3B57E2079E2B}"/>
              </a:ext>
            </a:extLst>
          </p:cNvPr>
          <p:cNvPicPr>
            <a:picLocks noChangeAspect="1"/>
          </p:cNvPicPr>
          <p:nvPr/>
        </p:nvPicPr>
        <p:blipFill>
          <a:blip r:embed="rId6"/>
          <a:stretch>
            <a:fillRect/>
          </a:stretch>
        </p:blipFill>
        <p:spPr>
          <a:xfrm>
            <a:off x="0" y="3548088"/>
            <a:ext cx="2936067" cy="2942313"/>
          </a:xfrm>
          <a:prstGeom prst="ellipse">
            <a:avLst/>
          </a:prstGeom>
          <a:effectLst>
            <a:softEdge rad="317500"/>
          </a:effectLst>
        </p:spPr>
      </p:pic>
      <p:cxnSp>
        <p:nvCxnSpPr>
          <p:cNvPr id="28" name="Connecteur droit avec flèche 27">
            <a:extLst>
              <a:ext uri="{FF2B5EF4-FFF2-40B4-BE49-F238E27FC236}">
                <a16:creationId xmlns:a16="http://schemas.microsoft.com/office/drawing/2014/main" id="{3A3B2235-9BEF-A38D-6A58-85A913FDAB3D}"/>
              </a:ext>
            </a:extLst>
          </p:cNvPr>
          <p:cNvCxnSpPr>
            <a:cxnSpLocks/>
          </p:cNvCxnSpPr>
          <p:nvPr/>
        </p:nvCxnSpPr>
        <p:spPr>
          <a:xfrm>
            <a:off x="7028019" y="4289014"/>
            <a:ext cx="0" cy="3979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a:extLst>
              <a:ext uri="{FF2B5EF4-FFF2-40B4-BE49-F238E27FC236}">
                <a16:creationId xmlns:a16="http://schemas.microsoft.com/office/drawing/2014/main" id="{127F979E-E608-21F7-81FE-B61017812B12}"/>
              </a:ext>
            </a:extLst>
          </p:cNvPr>
          <p:cNvCxnSpPr>
            <a:cxnSpLocks/>
          </p:cNvCxnSpPr>
          <p:nvPr/>
        </p:nvCxnSpPr>
        <p:spPr>
          <a:xfrm>
            <a:off x="8095627" y="435166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ABFFA35-73DF-ED75-D56F-89AF0E4A7483}"/>
              </a:ext>
            </a:extLst>
          </p:cNvPr>
          <p:cNvCxnSpPr/>
          <p:nvPr/>
        </p:nvCxnSpPr>
        <p:spPr>
          <a:xfrm>
            <a:off x="9416818" y="4392257"/>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0A64F831-8734-C222-B29B-0543CF04D3EF}"/>
              </a:ext>
            </a:extLst>
          </p:cNvPr>
          <p:cNvSpPr txBox="1"/>
          <p:nvPr/>
        </p:nvSpPr>
        <p:spPr>
          <a:xfrm>
            <a:off x="6858742" y="4057260"/>
            <a:ext cx="338554" cy="276999"/>
          </a:xfrm>
          <a:prstGeom prst="rect">
            <a:avLst/>
          </a:prstGeom>
          <a:noFill/>
        </p:spPr>
        <p:txBody>
          <a:bodyPr wrap="none" rtlCol="0">
            <a:spAutoFit/>
          </a:bodyPr>
          <a:lstStyle/>
          <a:p>
            <a:r>
              <a:rPr lang="fr-FR" sz="1200"/>
              <a:t>E1</a:t>
            </a:r>
          </a:p>
        </p:txBody>
      </p:sp>
      <p:sp>
        <p:nvSpPr>
          <p:cNvPr id="32" name="ZoneTexte 31">
            <a:extLst>
              <a:ext uri="{FF2B5EF4-FFF2-40B4-BE49-F238E27FC236}">
                <a16:creationId xmlns:a16="http://schemas.microsoft.com/office/drawing/2014/main" id="{FF92A08D-E2F1-A288-E38E-E55C796F4273}"/>
              </a:ext>
            </a:extLst>
          </p:cNvPr>
          <p:cNvSpPr txBox="1"/>
          <p:nvPr/>
        </p:nvSpPr>
        <p:spPr>
          <a:xfrm>
            <a:off x="7926350" y="4057260"/>
            <a:ext cx="338554" cy="276999"/>
          </a:xfrm>
          <a:prstGeom prst="rect">
            <a:avLst/>
          </a:prstGeom>
          <a:noFill/>
        </p:spPr>
        <p:txBody>
          <a:bodyPr wrap="none" rtlCol="0">
            <a:spAutoFit/>
          </a:bodyPr>
          <a:lstStyle/>
          <a:p>
            <a:r>
              <a:rPr lang="fr-FR" sz="1200"/>
              <a:t>E2</a:t>
            </a:r>
          </a:p>
        </p:txBody>
      </p:sp>
      <p:sp>
        <p:nvSpPr>
          <p:cNvPr id="33" name="ZoneTexte 32">
            <a:extLst>
              <a:ext uri="{FF2B5EF4-FFF2-40B4-BE49-F238E27FC236}">
                <a16:creationId xmlns:a16="http://schemas.microsoft.com/office/drawing/2014/main" id="{D247D5F3-F7C6-B838-1330-E30F4D72DC1E}"/>
              </a:ext>
            </a:extLst>
          </p:cNvPr>
          <p:cNvSpPr txBox="1"/>
          <p:nvPr/>
        </p:nvSpPr>
        <p:spPr>
          <a:xfrm>
            <a:off x="9247541" y="4049680"/>
            <a:ext cx="338554" cy="276999"/>
          </a:xfrm>
          <a:prstGeom prst="rect">
            <a:avLst/>
          </a:prstGeom>
          <a:noFill/>
        </p:spPr>
        <p:txBody>
          <a:bodyPr wrap="none" rtlCol="0">
            <a:spAutoFit/>
          </a:bodyPr>
          <a:lstStyle/>
          <a:p>
            <a:r>
              <a:rPr lang="fr-FR" sz="1200"/>
              <a:t>E4</a:t>
            </a:r>
          </a:p>
        </p:txBody>
      </p:sp>
      <p:cxnSp>
        <p:nvCxnSpPr>
          <p:cNvPr id="34" name="Connecteur droit avec flèche 33">
            <a:extLst>
              <a:ext uri="{FF2B5EF4-FFF2-40B4-BE49-F238E27FC236}">
                <a16:creationId xmlns:a16="http://schemas.microsoft.com/office/drawing/2014/main" id="{9D99860A-93BA-D343-25D2-32788BA90F05}"/>
              </a:ext>
            </a:extLst>
          </p:cNvPr>
          <p:cNvCxnSpPr>
            <a:cxnSpLocks/>
          </p:cNvCxnSpPr>
          <p:nvPr/>
        </p:nvCxnSpPr>
        <p:spPr>
          <a:xfrm>
            <a:off x="8621727" y="435166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A5F2FBD4-54B7-BB9B-4A69-35855CFF506F}"/>
              </a:ext>
            </a:extLst>
          </p:cNvPr>
          <p:cNvSpPr txBox="1"/>
          <p:nvPr/>
        </p:nvSpPr>
        <p:spPr>
          <a:xfrm>
            <a:off x="8452450" y="4057260"/>
            <a:ext cx="338554" cy="276999"/>
          </a:xfrm>
          <a:prstGeom prst="rect">
            <a:avLst/>
          </a:prstGeom>
          <a:noFill/>
        </p:spPr>
        <p:txBody>
          <a:bodyPr wrap="none" rtlCol="0">
            <a:spAutoFit/>
          </a:bodyPr>
          <a:lstStyle/>
          <a:p>
            <a:r>
              <a:rPr lang="fr-FR" sz="1200"/>
              <a:t>E3</a:t>
            </a:r>
          </a:p>
        </p:txBody>
      </p:sp>
    </p:spTree>
    <p:extLst>
      <p:ext uri="{BB962C8B-B14F-4D97-AF65-F5344CB8AC3E}">
        <p14:creationId xmlns:p14="http://schemas.microsoft.com/office/powerpoint/2010/main" val="37029333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C571F-1D1F-3083-90EB-78087D91A1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AD156-3D95-FA88-D003-61B75A33A424}"/>
              </a:ext>
            </a:extLst>
          </p:cNvPr>
          <p:cNvSpPr>
            <a:spLocks noGrp="1"/>
          </p:cNvSpPr>
          <p:nvPr>
            <p:ph type="title"/>
          </p:nvPr>
        </p:nvSpPr>
        <p:spPr/>
        <p:txBody>
          <a:bodyPr>
            <a:normAutofit/>
          </a:bodyPr>
          <a:lstStyle/>
          <a:p>
            <a:r>
              <a:rPr lang="fr-FR" noProof="0"/>
              <a:t>Étude paysagère – Photomontages</a:t>
            </a:r>
          </a:p>
        </p:txBody>
      </p:sp>
      <p:sp>
        <p:nvSpPr>
          <p:cNvPr id="4" name="Slide Number Placeholder 3">
            <a:extLst>
              <a:ext uri="{FF2B5EF4-FFF2-40B4-BE49-F238E27FC236}">
                <a16:creationId xmlns:a16="http://schemas.microsoft.com/office/drawing/2014/main" id="{906B7CF3-C6A7-D99C-E6B2-FAFE9B39A73B}"/>
              </a:ext>
            </a:extLst>
          </p:cNvPr>
          <p:cNvSpPr>
            <a:spLocks noGrp="1"/>
          </p:cNvSpPr>
          <p:nvPr>
            <p:ph type="sldNum" sz="quarter" idx="12"/>
          </p:nvPr>
        </p:nvSpPr>
        <p:spPr/>
        <p:txBody>
          <a:bodyPr/>
          <a:lstStyle/>
          <a:p>
            <a:fld id="{2B96ECA3-19B4-40B5-B651-E252F6AEA781}" type="slidenum">
              <a:rPr lang="fr-FR" noProof="0" smtClean="0"/>
              <a:pPr/>
              <a:t>36</a:t>
            </a:fld>
            <a:endParaRPr lang="fr-FR" noProof="0"/>
          </a:p>
        </p:txBody>
      </p:sp>
      <p:sp>
        <p:nvSpPr>
          <p:cNvPr id="3" name="ZoneTexte 7">
            <a:extLst>
              <a:ext uri="{FF2B5EF4-FFF2-40B4-BE49-F238E27FC236}">
                <a16:creationId xmlns:a16="http://schemas.microsoft.com/office/drawing/2014/main" id="{A689F1AA-FD54-B7F6-CDA3-A425DC6E9ADA}"/>
              </a:ext>
            </a:extLst>
          </p:cNvPr>
          <p:cNvSpPr txBox="1"/>
          <p:nvPr/>
        </p:nvSpPr>
        <p:spPr>
          <a:xfrm>
            <a:off x="85817" y="6294955"/>
            <a:ext cx="12020365" cy="276999"/>
          </a:xfrm>
          <a:prstGeom prst="rect">
            <a:avLst/>
          </a:prstGeom>
          <a:noFill/>
        </p:spPr>
        <p:txBody>
          <a:bodyPr wrap="square" lIns="91440" tIns="45720" rIns="91440" bIns="45720" rtlCol="0" anchor="t">
            <a:spAutoFit/>
          </a:bodyPr>
          <a:lstStyle/>
          <a:p>
            <a:pPr algn="ctr"/>
            <a:r>
              <a:rPr lang="fr-FR" sz="1200" i="1" noProof="0">
                <a:cs typeface="Calibri"/>
              </a:rPr>
              <a:t>Photomontage 26 : depuis le giratoire à la sortie de la route N164</a:t>
            </a:r>
            <a:r>
              <a:rPr lang="fr-FR" sz="1200" i="1">
                <a:cs typeface="Calibri"/>
              </a:rPr>
              <a:t> (Trémorel, E1 à 2,5 km)</a:t>
            </a:r>
            <a:endParaRPr lang="fr-FR" sz="1200" noProof="0">
              <a:cs typeface="Calibri"/>
            </a:endParaRPr>
          </a:p>
        </p:txBody>
      </p:sp>
      <p:pic>
        <p:nvPicPr>
          <p:cNvPr id="6" name="Image 5" descr="Une image contenant plein air, nuage, ciel, herbe&#10;&#10;Description générée automatiquement">
            <a:extLst>
              <a:ext uri="{FF2B5EF4-FFF2-40B4-BE49-F238E27FC236}">
                <a16:creationId xmlns:a16="http://schemas.microsoft.com/office/drawing/2014/main" id="{132B56DE-741E-6755-C2BD-FE3C5C2D5052}"/>
              </a:ext>
            </a:extLst>
          </p:cNvPr>
          <p:cNvPicPr>
            <a:picLocks noChangeAspect="1"/>
          </p:cNvPicPr>
          <p:nvPr/>
        </p:nvPicPr>
        <p:blipFill>
          <a:blip r:embed="rId3"/>
          <a:srcRect l="3125" t="50391" b="2140"/>
          <a:stretch/>
        </p:blipFill>
        <p:spPr>
          <a:xfrm>
            <a:off x="363869" y="3680752"/>
            <a:ext cx="11505171" cy="2650311"/>
          </a:xfrm>
          <a:prstGeom prst="rect">
            <a:avLst/>
          </a:prstGeom>
        </p:spPr>
      </p:pic>
      <p:pic>
        <p:nvPicPr>
          <p:cNvPr id="9" name="Image 8">
            <a:extLst>
              <a:ext uri="{FF2B5EF4-FFF2-40B4-BE49-F238E27FC236}">
                <a16:creationId xmlns:a16="http://schemas.microsoft.com/office/drawing/2014/main" id="{9A202A97-8358-2D02-D45F-FE4B79B508A3}"/>
              </a:ext>
            </a:extLst>
          </p:cNvPr>
          <p:cNvPicPr>
            <a:picLocks noChangeAspect="1"/>
          </p:cNvPicPr>
          <p:nvPr/>
        </p:nvPicPr>
        <p:blipFill>
          <a:blip r:embed="rId4"/>
          <a:stretch>
            <a:fillRect/>
          </a:stretch>
        </p:blipFill>
        <p:spPr>
          <a:xfrm>
            <a:off x="363870" y="912111"/>
            <a:ext cx="11464260" cy="2621765"/>
          </a:xfrm>
          <a:prstGeom prst="rect">
            <a:avLst/>
          </a:prstGeom>
        </p:spPr>
      </p:pic>
      <p:sp>
        <p:nvSpPr>
          <p:cNvPr id="10" name="ZoneTexte 9">
            <a:extLst>
              <a:ext uri="{FF2B5EF4-FFF2-40B4-BE49-F238E27FC236}">
                <a16:creationId xmlns:a16="http://schemas.microsoft.com/office/drawing/2014/main" id="{F122B11A-2407-3E1D-4DE7-42BF9EBD4A72}"/>
              </a:ext>
            </a:extLst>
          </p:cNvPr>
          <p:cNvSpPr txBox="1"/>
          <p:nvPr/>
        </p:nvSpPr>
        <p:spPr>
          <a:xfrm>
            <a:off x="171635" y="3516057"/>
            <a:ext cx="12020365" cy="276999"/>
          </a:xfrm>
          <a:prstGeom prst="rect">
            <a:avLst/>
          </a:prstGeom>
          <a:noFill/>
        </p:spPr>
        <p:txBody>
          <a:bodyPr wrap="square" lIns="91440" tIns="45720" rIns="91440" bIns="45720" rtlCol="0" anchor="t">
            <a:spAutoFit/>
          </a:bodyPr>
          <a:lstStyle/>
          <a:p>
            <a:pPr algn="ctr"/>
            <a:r>
              <a:rPr lang="fr-FR" sz="1200" i="1" noProof="0">
                <a:cs typeface="Calibri"/>
              </a:rPr>
              <a:t>Photomontage 3 : depuis les abords du hameau de </a:t>
            </a:r>
            <a:r>
              <a:rPr lang="fr-FR" sz="1200" i="1" noProof="0" err="1">
                <a:cs typeface="Calibri"/>
              </a:rPr>
              <a:t>Kercy</a:t>
            </a:r>
            <a:r>
              <a:rPr lang="fr-FR" sz="1200" i="1" noProof="0">
                <a:cs typeface="Calibri"/>
              </a:rPr>
              <a:t>, (Illifaut, E3 à 658 m)</a:t>
            </a:r>
            <a:endParaRPr lang="fr-FR" sz="1200" noProof="0">
              <a:cs typeface="Calibri"/>
            </a:endParaRPr>
          </a:p>
        </p:txBody>
      </p:sp>
      <p:pic>
        <p:nvPicPr>
          <p:cNvPr id="12" name="Image 11">
            <a:extLst>
              <a:ext uri="{FF2B5EF4-FFF2-40B4-BE49-F238E27FC236}">
                <a16:creationId xmlns:a16="http://schemas.microsoft.com/office/drawing/2014/main" id="{CE353617-B15F-1EFD-1C72-3BCE034D7A32}"/>
              </a:ext>
            </a:extLst>
          </p:cNvPr>
          <p:cNvPicPr>
            <a:picLocks noChangeAspect="1"/>
          </p:cNvPicPr>
          <p:nvPr/>
        </p:nvPicPr>
        <p:blipFill>
          <a:blip r:embed="rId5"/>
          <a:stretch>
            <a:fillRect/>
          </a:stretch>
        </p:blipFill>
        <p:spPr>
          <a:xfrm>
            <a:off x="-382925" y="639855"/>
            <a:ext cx="3119358" cy="3275666"/>
          </a:xfrm>
          <a:prstGeom prst="ellipse">
            <a:avLst/>
          </a:prstGeom>
          <a:effectLst>
            <a:softEdge rad="317500"/>
          </a:effectLst>
        </p:spPr>
      </p:pic>
      <p:cxnSp>
        <p:nvCxnSpPr>
          <p:cNvPr id="14" name="Connecteur droit avec flèche 13">
            <a:extLst>
              <a:ext uri="{FF2B5EF4-FFF2-40B4-BE49-F238E27FC236}">
                <a16:creationId xmlns:a16="http://schemas.microsoft.com/office/drawing/2014/main" id="{47599670-BD3B-C04C-22DD-A52E6E8576F6}"/>
              </a:ext>
            </a:extLst>
          </p:cNvPr>
          <p:cNvCxnSpPr>
            <a:cxnSpLocks/>
          </p:cNvCxnSpPr>
          <p:nvPr/>
        </p:nvCxnSpPr>
        <p:spPr>
          <a:xfrm>
            <a:off x="6456431" y="434012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3EA704F8-B762-3B2F-7616-9263520A6910}"/>
              </a:ext>
            </a:extLst>
          </p:cNvPr>
          <p:cNvCxnSpPr/>
          <p:nvPr/>
        </p:nvCxnSpPr>
        <p:spPr>
          <a:xfrm>
            <a:off x="7416568" y="4364211"/>
            <a:ext cx="0" cy="2508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ZoneTexte 15">
            <a:extLst>
              <a:ext uri="{FF2B5EF4-FFF2-40B4-BE49-F238E27FC236}">
                <a16:creationId xmlns:a16="http://schemas.microsoft.com/office/drawing/2014/main" id="{39A8E14B-C57E-E6B1-7BFF-0C29CD710A4A}"/>
              </a:ext>
            </a:extLst>
          </p:cNvPr>
          <p:cNvSpPr txBox="1"/>
          <p:nvPr/>
        </p:nvSpPr>
        <p:spPr>
          <a:xfrm>
            <a:off x="2397879" y="926937"/>
            <a:ext cx="338554" cy="276999"/>
          </a:xfrm>
          <a:prstGeom prst="rect">
            <a:avLst/>
          </a:prstGeom>
          <a:noFill/>
        </p:spPr>
        <p:txBody>
          <a:bodyPr wrap="none" rtlCol="0">
            <a:spAutoFit/>
          </a:bodyPr>
          <a:lstStyle/>
          <a:p>
            <a:r>
              <a:rPr lang="fr-FR" sz="1200"/>
              <a:t>E4</a:t>
            </a:r>
          </a:p>
        </p:txBody>
      </p:sp>
      <p:sp>
        <p:nvSpPr>
          <p:cNvPr id="17" name="ZoneTexte 16">
            <a:extLst>
              <a:ext uri="{FF2B5EF4-FFF2-40B4-BE49-F238E27FC236}">
                <a16:creationId xmlns:a16="http://schemas.microsoft.com/office/drawing/2014/main" id="{A0860757-96D4-F6F4-5C13-3DD87525D45C}"/>
              </a:ext>
            </a:extLst>
          </p:cNvPr>
          <p:cNvSpPr txBox="1"/>
          <p:nvPr/>
        </p:nvSpPr>
        <p:spPr>
          <a:xfrm>
            <a:off x="6249054" y="4045720"/>
            <a:ext cx="338554" cy="276999"/>
          </a:xfrm>
          <a:prstGeom prst="rect">
            <a:avLst/>
          </a:prstGeom>
          <a:noFill/>
        </p:spPr>
        <p:txBody>
          <a:bodyPr wrap="none" rtlCol="0">
            <a:spAutoFit/>
          </a:bodyPr>
          <a:lstStyle/>
          <a:p>
            <a:r>
              <a:rPr lang="fr-FR" sz="1200"/>
              <a:t>E3</a:t>
            </a:r>
          </a:p>
        </p:txBody>
      </p:sp>
      <p:sp>
        <p:nvSpPr>
          <p:cNvPr id="18" name="ZoneTexte 17">
            <a:extLst>
              <a:ext uri="{FF2B5EF4-FFF2-40B4-BE49-F238E27FC236}">
                <a16:creationId xmlns:a16="http://schemas.microsoft.com/office/drawing/2014/main" id="{BE727EDD-CD22-E53A-72F7-068A9FBA3B22}"/>
              </a:ext>
            </a:extLst>
          </p:cNvPr>
          <p:cNvSpPr txBox="1"/>
          <p:nvPr/>
        </p:nvSpPr>
        <p:spPr>
          <a:xfrm>
            <a:off x="7261053" y="4049880"/>
            <a:ext cx="338554" cy="276999"/>
          </a:xfrm>
          <a:prstGeom prst="rect">
            <a:avLst/>
          </a:prstGeom>
          <a:noFill/>
        </p:spPr>
        <p:txBody>
          <a:bodyPr wrap="none" rtlCol="0">
            <a:spAutoFit/>
          </a:bodyPr>
          <a:lstStyle/>
          <a:p>
            <a:r>
              <a:rPr lang="fr-FR" sz="1200"/>
              <a:t>E1</a:t>
            </a:r>
          </a:p>
        </p:txBody>
      </p:sp>
      <p:cxnSp>
        <p:nvCxnSpPr>
          <p:cNvPr id="19" name="Connecteur droit avec flèche 18">
            <a:extLst>
              <a:ext uri="{FF2B5EF4-FFF2-40B4-BE49-F238E27FC236}">
                <a16:creationId xmlns:a16="http://schemas.microsoft.com/office/drawing/2014/main" id="{3653D68F-E987-D142-9071-71D1A0358C97}"/>
              </a:ext>
            </a:extLst>
          </p:cNvPr>
          <p:cNvCxnSpPr>
            <a:cxnSpLocks/>
          </p:cNvCxnSpPr>
          <p:nvPr/>
        </p:nvCxnSpPr>
        <p:spPr>
          <a:xfrm>
            <a:off x="7133539" y="4341681"/>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96754B7-604B-6C76-30D4-06266F615092}"/>
              </a:ext>
            </a:extLst>
          </p:cNvPr>
          <p:cNvSpPr txBox="1"/>
          <p:nvPr/>
        </p:nvSpPr>
        <p:spPr>
          <a:xfrm>
            <a:off x="6956701" y="4050489"/>
            <a:ext cx="338554" cy="276999"/>
          </a:xfrm>
          <a:prstGeom prst="rect">
            <a:avLst/>
          </a:prstGeom>
          <a:noFill/>
        </p:spPr>
        <p:txBody>
          <a:bodyPr wrap="none" rtlCol="0">
            <a:spAutoFit/>
          </a:bodyPr>
          <a:lstStyle/>
          <a:p>
            <a:r>
              <a:rPr lang="fr-FR" sz="1200"/>
              <a:t>E2</a:t>
            </a:r>
          </a:p>
        </p:txBody>
      </p:sp>
      <p:sp>
        <p:nvSpPr>
          <p:cNvPr id="21" name="ZoneTexte 20">
            <a:extLst>
              <a:ext uri="{FF2B5EF4-FFF2-40B4-BE49-F238E27FC236}">
                <a16:creationId xmlns:a16="http://schemas.microsoft.com/office/drawing/2014/main" id="{C3541647-454D-AF1C-99F7-F4DC129B6ADD}"/>
              </a:ext>
            </a:extLst>
          </p:cNvPr>
          <p:cNvSpPr txBox="1"/>
          <p:nvPr/>
        </p:nvSpPr>
        <p:spPr>
          <a:xfrm>
            <a:off x="6625708" y="892519"/>
            <a:ext cx="338554" cy="276999"/>
          </a:xfrm>
          <a:prstGeom prst="rect">
            <a:avLst/>
          </a:prstGeom>
          <a:noFill/>
        </p:spPr>
        <p:txBody>
          <a:bodyPr wrap="none" rtlCol="0">
            <a:spAutoFit/>
          </a:bodyPr>
          <a:lstStyle/>
          <a:p>
            <a:r>
              <a:rPr lang="fr-FR" sz="1200"/>
              <a:t>E3</a:t>
            </a:r>
          </a:p>
        </p:txBody>
      </p:sp>
      <p:cxnSp>
        <p:nvCxnSpPr>
          <p:cNvPr id="22" name="Connecteur droit avec flèche 21">
            <a:extLst>
              <a:ext uri="{FF2B5EF4-FFF2-40B4-BE49-F238E27FC236}">
                <a16:creationId xmlns:a16="http://schemas.microsoft.com/office/drawing/2014/main" id="{9B7E7772-CE6B-BC0B-95E7-DEAFB282ABF2}"/>
              </a:ext>
            </a:extLst>
          </p:cNvPr>
          <p:cNvCxnSpPr>
            <a:cxnSpLocks/>
          </p:cNvCxnSpPr>
          <p:nvPr/>
        </p:nvCxnSpPr>
        <p:spPr>
          <a:xfrm>
            <a:off x="6782762" y="115945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2BF6BA9B-E30F-5837-85D4-06C32C7EC75E}"/>
              </a:ext>
            </a:extLst>
          </p:cNvPr>
          <p:cNvSpPr txBox="1"/>
          <p:nvPr/>
        </p:nvSpPr>
        <p:spPr>
          <a:xfrm>
            <a:off x="6964262" y="892519"/>
            <a:ext cx="338554" cy="276999"/>
          </a:xfrm>
          <a:prstGeom prst="rect">
            <a:avLst/>
          </a:prstGeom>
          <a:noFill/>
        </p:spPr>
        <p:txBody>
          <a:bodyPr wrap="none" rtlCol="0">
            <a:spAutoFit/>
          </a:bodyPr>
          <a:lstStyle/>
          <a:p>
            <a:r>
              <a:rPr lang="fr-FR" sz="1200"/>
              <a:t>E2</a:t>
            </a:r>
          </a:p>
        </p:txBody>
      </p:sp>
      <p:cxnSp>
        <p:nvCxnSpPr>
          <p:cNvPr id="24" name="Connecteur droit avec flèche 23">
            <a:extLst>
              <a:ext uri="{FF2B5EF4-FFF2-40B4-BE49-F238E27FC236}">
                <a16:creationId xmlns:a16="http://schemas.microsoft.com/office/drawing/2014/main" id="{6A8D14DA-F09C-CB1C-DB02-233CA828A5BF}"/>
              </a:ext>
            </a:extLst>
          </p:cNvPr>
          <p:cNvCxnSpPr>
            <a:cxnSpLocks/>
          </p:cNvCxnSpPr>
          <p:nvPr/>
        </p:nvCxnSpPr>
        <p:spPr>
          <a:xfrm>
            <a:off x="7133539" y="116951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ZoneTexte 24">
            <a:extLst>
              <a:ext uri="{FF2B5EF4-FFF2-40B4-BE49-F238E27FC236}">
                <a16:creationId xmlns:a16="http://schemas.microsoft.com/office/drawing/2014/main" id="{3972F6A1-4AC9-E9B3-7841-7D20176C2140}"/>
              </a:ext>
            </a:extLst>
          </p:cNvPr>
          <p:cNvSpPr txBox="1"/>
          <p:nvPr/>
        </p:nvSpPr>
        <p:spPr>
          <a:xfrm>
            <a:off x="7926350" y="882459"/>
            <a:ext cx="338554" cy="276999"/>
          </a:xfrm>
          <a:prstGeom prst="rect">
            <a:avLst/>
          </a:prstGeom>
          <a:noFill/>
        </p:spPr>
        <p:txBody>
          <a:bodyPr wrap="none" rtlCol="0">
            <a:spAutoFit/>
          </a:bodyPr>
          <a:lstStyle/>
          <a:p>
            <a:r>
              <a:rPr lang="fr-FR" sz="1200"/>
              <a:t>E1</a:t>
            </a:r>
          </a:p>
        </p:txBody>
      </p:sp>
      <p:cxnSp>
        <p:nvCxnSpPr>
          <p:cNvPr id="26" name="Connecteur droit avec flèche 25">
            <a:extLst>
              <a:ext uri="{FF2B5EF4-FFF2-40B4-BE49-F238E27FC236}">
                <a16:creationId xmlns:a16="http://schemas.microsoft.com/office/drawing/2014/main" id="{67CE0EAF-0360-A195-B660-AB5D292201DE}"/>
              </a:ext>
            </a:extLst>
          </p:cNvPr>
          <p:cNvCxnSpPr>
            <a:cxnSpLocks/>
          </p:cNvCxnSpPr>
          <p:nvPr/>
        </p:nvCxnSpPr>
        <p:spPr>
          <a:xfrm>
            <a:off x="8095627" y="1159458"/>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Image 27">
            <a:extLst>
              <a:ext uri="{FF2B5EF4-FFF2-40B4-BE49-F238E27FC236}">
                <a16:creationId xmlns:a16="http://schemas.microsoft.com/office/drawing/2014/main" id="{95149061-4433-5D26-CBC3-D6C2294EB363}"/>
              </a:ext>
            </a:extLst>
          </p:cNvPr>
          <p:cNvPicPr>
            <a:picLocks noChangeAspect="1"/>
          </p:cNvPicPr>
          <p:nvPr/>
        </p:nvPicPr>
        <p:blipFill>
          <a:blip r:embed="rId6"/>
          <a:stretch>
            <a:fillRect/>
          </a:stretch>
        </p:blipFill>
        <p:spPr>
          <a:xfrm>
            <a:off x="-158532" y="3663237"/>
            <a:ext cx="2779431" cy="2761538"/>
          </a:xfrm>
          <a:prstGeom prst="ellipse">
            <a:avLst/>
          </a:prstGeom>
          <a:effectLst>
            <a:softEdge rad="127000"/>
          </a:effectLst>
        </p:spPr>
      </p:pic>
      <p:cxnSp>
        <p:nvCxnSpPr>
          <p:cNvPr id="29" name="Connecteur droit avec flèche 28">
            <a:extLst>
              <a:ext uri="{FF2B5EF4-FFF2-40B4-BE49-F238E27FC236}">
                <a16:creationId xmlns:a16="http://schemas.microsoft.com/office/drawing/2014/main" id="{0DC3BC03-F5B0-E638-2D7F-AB125E82F8E0}"/>
              </a:ext>
            </a:extLst>
          </p:cNvPr>
          <p:cNvCxnSpPr>
            <a:cxnSpLocks/>
          </p:cNvCxnSpPr>
          <p:nvPr/>
        </p:nvCxnSpPr>
        <p:spPr>
          <a:xfrm>
            <a:off x="6575002" y="4341681"/>
            <a:ext cx="0" cy="2989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770F0A78-B8F5-15BC-C11F-BA6CD6AE5F65}"/>
              </a:ext>
            </a:extLst>
          </p:cNvPr>
          <p:cNvSpPr txBox="1"/>
          <p:nvPr/>
        </p:nvSpPr>
        <p:spPr>
          <a:xfrm>
            <a:off x="6434300" y="4047273"/>
            <a:ext cx="338554" cy="276999"/>
          </a:xfrm>
          <a:prstGeom prst="rect">
            <a:avLst/>
          </a:prstGeom>
          <a:noFill/>
        </p:spPr>
        <p:txBody>
          <a:bodyPr wrap="none" rtlCol="0">
            <a:spAutoFit/>
          </a:bodyPr>
          <a:lstStyle/>
          <a:p>
            <a:r>
              <a:rPr lang="fr-FR" sz="1200"/>
              <a:t>E4</a:t>
            </a:r>
          </a:p>
        </p:txBody>
      </p:sp>
    </p:spTree>
    <p:extLst>
      <p:ext uri="{BB962C8B-B14F-4D97-AF65-F5344CB8AC3E}">
        <p14:creationId xmlns:p14="http://schemas.microsoft.com/office/powerpoint/2010/main" val="6655497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Étude paysagère – Mesures Majeures</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37</a:t>
            </a:fld>
            <a:endParaRPr lang="fr-FR" noProof="0"/>
          </a:p>
        </p:txBody>
      </p:sp>
      <p:sp>
        <p:nvSpPr>
          <p:cNvPr id="8" name="ZoneTexte 7">
            <a:extLst>
              <a:ext uri="{FF2B5EF4-FFF2-40B4-BE49-F238E27FC236}">
                <a16:creationId xmlns:a16="http://schemas.microsoft.com/office/drawing/2014/main" id="{9810CE09-5492-CE9F-2BA1-4A12B4CB57FB}"/>
              </a:ext>
            </a:extLst>
          </p:cNvPr>
          <p:cNvSpPr txBox="1"/>
          <p:nvPr/>
        </p:nvSpPr>
        <p:spPr>
          <a:xfrm>
            <a:off x="440070" y="1235961"/>
            <a:ext cx="5960730" cy="5355312"/>
          </a:xfrm>
          <a:prstGeom prst="rect">
            <a:avLst/>
          </a:prstGeom>
          <a:solidFill>
            <a:schemeClr val="bg1"/>
          </a:solidFill>
        </p:spPr>
        <p:txBody>
          <a:bodyPr wrap="square" lIns="91440" tIns="45720" rIns="91440" bIns="45720" rtlCol="0" anchor="t">
            <a:spAutoFit/>
          </a:bodyPr>
          <a:lstStyle/>
          <a:p>
            <a:r>
              <a:rPr lang="fr-FR" b="1" noProof="0"/>
              <a:t>Démarche d’évitement :</a:t>
            </a:r>
            <a:endParaRPr lang="fr-FR" noProof="0"/>
          </a:p>
          <a:p>
            <a:pPr marL="285750" indent="-285750">
              <a:buClr>
                <a:schemeClr val="accent6"/>
              </a:buClr>
              <a:buFont typeface="Wingdings" panose="05000000000000000000" pitchFamily="2" charset="2"/>
              <a:buChar char="Ø"/>
            </a:pPr>
            <a:r>
              <a:rPr lang="fr-FR" noProof="0"/>
              <a:t>Evitement des zones d’intérêt patrimonial ou paysager</a:t>
            </a:r>
          </a:p>
          <a:p>
            <a:pPr marL="285750" indent="-285750">
              <a:buClr>
                <a:schemeClr val="accent6"/>
              </a:buClr>
              <a:buFont typeface="Wingdings" panose="05000000000000000000" pitchFamily="2" charset="2"/>
              <a:buChar char="Ø"/>
            </a:pPr>
            <a:r>
              <a:rPr lang="fr-FR"/>
              <a:t>Zone compatible avec l’éolien</a:t>
            </a:r>
            <a:endParaRPr lang="fr-FR" noProof="0"/>
          </a:p>
          <a:p>
            <a:endParaRPr lang="fr-FR" noProof="0"/>
          </a:p>
          <a:p>
            <a:r>
              <a:rPr lang="fr-FR" b="1" noProof="0"/>
              <a:t>Mesures de réduction :</a:t>
            </a:r>
          </a:p>
          <a:p>
            <a:pPr marL="285750" indent="-285750">
              <a:buClr>
                <a:schemeClr val="accent2"/>
              </a:buClr>
              <a:buFont typeface="Wingdings" panose="05000000000000000000" pitchFamily="2" charset="2"/>
              <a:buChar char="Ø"/>
            </a:pPr>
            <a:r>
              <a:rPr lang="fr-FR"/>
              <a:t>Intégration paysagère du poste de livraison</a:t>
            </a: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Font typeface="Arial" panose="020B0604020202020204" pitchFamily="34" charset="0"/>
              <a:buChar char="•"/>
            </a:pPr>
            <a:endParaRPr lang="fr-FR" noProof="0">
              <a:solidFill>
                <a:schemeClr val="accent6"/>
              </a:solidFill>
            </a:endParaRPr>
          </a:p>
          <a:p>
            <a:pPr marL="285750" indent="-285750">
              <a:buClr>
                <a:schemeClr val="accent2"/>
              </a:buClr>
              <a:buFont typeface="Wingdings" panose="05000000000000000000" pitchFamily="2" charset="2"/>
              <a:buChar char="Ø"/>
            </a:pPr>
            <a:r>
              <a:rPr lang="fr-FR" noProof="0"/>
              <a:t>Plantation de haies proposée aux riverains proches du projet</a:t>
            </a:r>
          </a:p>
        </p:txBody>
      </p:sp>
      <p:pic>
        <p:nvPicPr>
          <p:cNvPr id="11" name="Image 10">
            <a:extLst>
              <a:ext uri="{FF2B5EF4-FFF2-40B4-BE49-F238E27FC236}">
                <a16:creationId xmlns:a16="http://schemas.microsoft.com/office/drawing/2014/main" id="{0A43B52A-8B43-578C-9FF4-F09330A4AE19}"/>
              </a:ext>
            </a:extLst>
          </p:cNvPr>
          <p:cNvPicPr>
            <a:picLocks noChangeAspect="1"/>
          </p:cNvPicPr>
          <p:nvPr/>
        </p:nvPicPr>
        <p:blipFill>
          <a:blip r:embed="rId3"/>
          <a:stretch>
            <a:fillRect/>
          </a:stretch>
        </p:blipFill>
        <p:spPr>
          <a:xfrm>
            <a:off x="895349" y="2954666"/>
            <a:ext cx="4048125" cy="2936463"/>
          </a:xfrm>
          <a:prstGeom prst="rect">
            <a:avLst/>
          </a:prstGeom>
        </p:spPr>
      </p:pic>
      <p:sp>
        <p:nvSpPr>
          <p:cNvPr id="15" name="ZoneTexte 14">
            <a:extLst>
              <a:ext uri="{FF2B5EF4-FFF2-40B4-BE49-F238E27FC236}">
                <a16:creationId xmlns:a16="http://schemas.microsoft.com/office/drawing/2014/main" id="{84819E96-5139-3A24-F6BD-00846D227086}"/>
              </a:ext>
            </a:extLst>
          </p:cNvPr>
          <p:cNvSpPr txBox="1"/>
          <p:nvPr/>
        </p:nvSpPr>
        <p:spPr>
          <a:xfrm>
            <a:off x="6426379" y="1192731"/>
            <a:ext cx="5421758" cy="1754326"/>
          </a:xfrm>
          <a:prstGeom prst="rect">
            <a:avLst/>
          </a:prstGeom>
          <a:noFill/>
        </p:spPr>
        <p:txBody>
          <a:bodyPr wrap="square">
            <a:spAutoFit/>
          </a:bodyPr>
          <a:lstStyle/>
          <a:p>
            <a:r>
              <a:rPr lang="fr-FR" b="1" noProof="0"/>
              <a:t>Mesures d’accompagnement :</a:t>
            </a:r>
            <a:endParaRPr lang="fr-FR" noProof="0"/>
          </a:p>
          <a:p>
            <a:pPr marL="285750" indent="-285750">
              <a:buClr>
                <a:schemeClr val="accent5">
                  <a:lumMod val="50000"/>
                </a:schemeClr>
              </a:buClr>
              <a:buFont typeface="Wingdings" panose="05000000000000000000" pitchFamily="2" charset="2"/>
              <a:buChar char="Ø"/>
            </a:pPr>
            <a:r>
              <a:rPr lang="fr-FR" noProof="0"/>
              <a:t>Mise en place d’un panneau d’information et aménagement de ses abords</a:t>
            </a:r>
          </a:p>
          <a:p>
            <a:pPr marL="285750" indent="-285750">
              <a:buClr>
                <a:schemeClr val="accent5">
                  <a:lumMod val="50000"/>
                </a:schemeClr>
              </a:buClr>
              <a:buFont typeface="Wingdings" panose="05000000000000000000" pitchFamily="2" charset="2"/>
              <a:buChar char="Ø"/>
            </a:pPr>
            <a:r>
              <a:rPr lang="fr-FR"/>
              <a:t>Animations sur place : balades contées sur le thème du vent, ateliers cerfs-volants, animations dédiées aux enfants, etc.</a:t>
            </a:r>
            <a:endParaRPr lang="fr-FR" noProof="0"/>
          </a:p>
        </p:txBody>
      </p:sp>
      <p:pic>
        <p:nvPicPr>
          <p:cNvPr id="17" name="Image 16">
            <a:extLst>
              <a:ext uri="{FF2B5EF4-FFF2-40B4-BE49-F238E27FC236}">
                <a16:creationId xmlns:a16="http://schemas.microsoft.com/office/drawing/2014/main" id="{D25F6F9B-2C59-4BB6-475E-0356588AD8B8}"/>
              </a:ext>
            </a:extLst>
          </p:cNvPr>
          <p:cNvPicPr>
            <a:picLocks noChangeAspect="1"/>
          </p:cNvPicPr>
          <p:nvPr/>
        </p:nvPicPr>
        <p:blipFill>
          <a:blip r:embed="rId4"/>
          <a:stretch>
            <a:fillRect/>
          </a:stretch>
        </p:blipFill>
        <p:spPr>
          <a:xfrm>
            <a:off x="7516942" y="2947057"/>
            <a:ext cx="3879372" cy="3136197"/>
          </a:xfrm>
          <a:prstGeom prst="rect">
            <a:avLst/>
          </a:prstGeom>
        </p:spPr>
      </p:pic>
    </p:spTree>
    <p:extLst>
      <p:ext uri="{BB962C8B-B14F-4D97-AF65-F5344CB8AC3E}">
        <p14:creationId xmlns:p14="http://schemas.microsoft.com/office/powerpoint/2010/main" val="2012457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6441C-864A-45F9-4FF2-7A1D3411DFEC}"/>
            </a:ext>
          </a:extLst>
        </p:cNvPr>
        <p:cNvGrpSpPr/>
        <p:nvPr/>
      </p:nvGrpSpPr>
      <p:grpSpPr>
        <a:xfrm>
          <a:off x="0" y="0"/>
          <a:ext cx="0" cy="0"/>
          <a:chOff x="0" y="0"/>
          <a:chExt cx="0" cy="0"/>
        </a:xfrm>
      </p:grpSpPr>
      <p:pic>
        <p:nvPicPr>
          <p:cNvPr id="7" name="Image 6" descr="Une image contenant texte, Police, logo, Graphique&#10;&#10;Le contenu généré par l’IA peut être incorrect.">
            <a:extLst>
              <a:ext uri="{FF2B5EF4-FFF2-40B4-BE49-F238E27FC236}">
                <a16:creationId xmlns:a16="http://schemas.microsoft.com/office/drawing/2014/main" id="{C9BD2AB2-1CD3-8123-55B5-A35CD1B98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7548" y="6269784"/>
            <a:ext cx="1280498" cy="543063"/>
          </a:xfrm>
          <a:prstGeom prst="rect">
            <a:avLst/>
          </a:prstGeom>
        </p:spPr>
      </p:pic>
      <p:grpSp>
        <p:nvGrpSpPr>
          <p:cNvPr id="14" name="Groupe 13">
            <a:extLst>
              <a:ext uri="{FF2B5EF4-FFF2-40B4-BE49-F238E27FC236}">
                <a16:creationId xmlns:a16="http://schemas.microsoft.com/office/drawing/2014/main" id="{DB617159-55AC-A23D-7544-672F7C050317}"/>
              </a:ext>
            </a:extLst>
          </p:cNvPr>
          <p:cNvGrpSpPr/>
          <p:nvPr/>
        </p:nvGrpSpPr>
        <p:grpSpPr>
          <a:xfrm>
            <a:off x="6463489" y="1009649"/>
            <a:ext cx="5166360" cy="5812155"/>
            <a:chOff x="6920894" y="232726"/>
            <a:chExt cx="5166360" cy="5812155"/>
          </a:xfrm>
        </p:grpSpPr>
        <p:pic>
          <p:nvPicPr>
            <p:cNvPr id="15" name="Image 14">
              <a:extLst>
                <a:ext uri="{FF2B5EF4-FFF2-40B4-BE49-F238E27FC236}">
                  <a16:creationId xmlns:a16="http://schemas.microsoft.com/office/drawing/2014/main" id="{9A5D81A3-0444-FDEA-968C-C54A3CEAB820}"/>
                </a:ext>
              </a:extLst>
            </p:cNvPr>
            <p:cNvPicPr/>
            <p:nvPr/>
          </p:nvPicPr>
          <p:blipFill>
            <a:blip r:embed="rId4"/>
            <a:stretch>
              <a:fillRect/>
            </a:stretch>
          </p:blipFill>
          <p:spPr>
            <a:xfrm>
              <a:off x="6920894" y="232726"/>
              <a:ext cx="5166360" cy="5812155"/>
            </a:xfrm>
            <a:prstGeom prst="rect">
              <a:avLst/>
            </a:prstGeom>
          </p:spPr>
        </p:pic>
        <p:sp>
          <p:nvSpPr>
            <p:cNvPr id="16" name="Rectangle : coins arrondis 15">
              <a:extLst>
                <a:ext uri="{FF2B5EF4-FFF2-40B4-BE49-F238E27FC236}">
                  <a16:creationId xmlns:a16="http://schemas.microsoft.com/office/drawing/2014/main" id="{FFE5E32C-41D1-1F7E-7FDE-DEB06B56BAA9}"/>
                </a:ext>
              </a:extLst>
            </p:cNvPr>
            <p:cNvSpPr/>
            <p:nvPr/>
          </p:nvSpPr>
          <p:spPr>
            <a:xfrm>
              <a:off x="7500013" y="3745547"/>
              <a:ext cx="998220" cy="35814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16">
              <a:extLst>
                <a:ext uri="{FF2B5EF4-FFF2-40B4-BE49-F238E27FC236}">
                  <a16:creationId xmlns:a16="http://schemas.microsoft.com/office/drawing/2014/main" id="{8AA8E7C9-6C27-46EA-E967-BB317B3945C9}"/>
                </a:ext>
              </a:extLst>
            </p:cNvPr>
            <p:cNvSpPr/>
            <p:nvPr/>
          </p:nvSpPr>
          <p:spPr>
            <a:xfrm>
              <a:off x="8658253" y="3162617"/>
              <a:ext cx="1272540" cy="35814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6997E6E9-6900-2577-37CF-838996657D29}"/>
                </a:ext>
              </a:extLst>
            </p:cNvPr>
            <p:cNvSpPr/>
            <p:nvPr/>
          </p:nvSpPr>
          <p:spPr>
            <a:xfrm>
              <a:off x="9587893" y="3993197"/>
              <a:ext cx="861060" cy="44577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90DAEEA9-CA2C-B11B-AC85-E337A5C31265}"/>
                </a:ext>
              </a:extLst>
            </p:cNvPr>
            <p:cNvSpPr/>
            <p:nvPr/>
          </p:nvSpPr>
          <p:spPr>
            <a:xfrm>
              <a:off x="10241631" y="2922587"/>
              <a:ext cx="1144582" cy="24003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EB7E4091-2B00-1AC4-E7D9-2CDCD8C34ACC}"/>
                </a:ext>
              </a:extLst>
            </p:cNvPr>
            <p:cNvSpPr/>
            <p:nvPr/>
          </p:nvSpPr>
          <p:spPr>
            <a:xfrm>
              <a:off x="9876661" y="2146413"/>
              <a:ext cx="1212371" cy="303734"/>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E0BC3EBF-E3E5-735B-2BA9-CBFCA1AB458D}"/>
                </a:ext>
              </a:extLst>
            </p:cNvPr>
            <p:cNvSpPr/>
            <p:nvPr/>
          </p:nvSpPr>
          <p:spPr>
            <a:xfrm>
              <a:off x="10018423" y="5521007"/>
              <a:ext cx="1245870" cy="381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 coins arrondis 21">
              <a:extLst>
                <a:ext uri="{FF2B5EF4-FFF2-40B4-BE49-F238E27FC236}">
                  <a16:creationId xmlns:a16="http://schemas.microsoft.com/office/drawing/2014/main" id="{50207322-A9A8-A70A-954C-978AEFFA20CA}"/>
                </a:ext>
              </a:extLst>
            </p:cNvPr>
            <p:cNvSpPr/>
            <p:nvPr/>
          </p:nvSpPr>
          <p:spPr>
            <a:xfrm>
              <a:off x="8132473" y="5086667"/>
              <a:ext cx="922020" cy="3048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le 1">
            <a:extLst>
              <a:ext uri="{FF2B5EF4-FFF2-40B4-BE49-F238E27FC236}">
                <a16:creationId xmlns:a16="http://schemas.microsoft.com/office/drawing/2014/main" id="{890BEBEB-11D4-8A95-4E6C-5E9829C9AE7F}"/>
              </a:ext>
            </a:extLst>
          </p:cNvPr>
          <p:cNvSpPr>
            <a:spLocks noGrp="1"/>
          </p:cNvSpPr>
          <p:nvPr>
            <p:ph type="title"/>
          </p:nvPr>
        </p:nvSpPr>
        <p:spPr>
          <a:xfrm>
            <a:off x="363870" y="319973"/>
            <a:ext cx="11256630" cy="642051"/>
          </a:xfrm>
        </p:spPr>
        <p:txBody>
          <a:bodyPr>
            <a:normAutofit/>
          </a:bodyPr>
          <a:lstStyle/>
          <a:p>
            <a:r>
              <a:rPr lang="fr-FR" noProof="0"/>
              <a:t>Étude </a:t>
            </a:r>
            <a:r>
              <a:rPr lang="fr-FR"/>
              <a:t>Naturaliste</a:t>
            </a:r>
            <a:r>
              <a:rPr lang="fr-FR" noProof="0"/>
              <a:t> – Mesures ERCA majeures et impacts résiduels</a:t>
            </a:r>
          </a:p>
        </p:txBody>
      </p:sp>
      <p:sp>
        <p:nvSpPr>
          <p:cNvPr id="4" name="Slide Number Placeholder 3">
            <a:extLst>
              <a:ext uri="{FF2B5EF4-FFF2-40B4-BE49-F238E27FC236}">
                <a16:creationId xmlns:a16="http://schemas.microsoft.com/office/drawing/2014/main" id="{FB3C1345-392F-2F38-13DB-DDE02673DEAE}"/>
              </a:ext>
            </a:extLst>
          </p:cNvPr>
          <p:cNvSpPr>
            <a:spLocks noGrp="1"/>
          </p:cNvSpPr>
          <p:nvPr>
            <p:ph type="sldNum" sz="quarter" idx="12"/>
          </p:nvPr>
        </p:nvSpPr>
        <p:spPr/>
        <p:txBody>
          <a:bodyPr/>
          <a:lstStyle/>
          <a:p>
            <a:fld id="{2B96ECA3-19B4-40B5-B651-E252F6AEA781}" type="slidenum">
              <a:rPr lang="fr-FR" noProof="0" smtClean="0"/>
              <a:pPr/>
              <a:t>38</a:t>
            </a:fld>
            <a:endParaRPr lang="fr-FR" noProof="0"/>
          </a:p>
        </p:txBody>
      </p:sp>
      <p:sp>
        <p:nvSpPr>
          <p:cNvPr id="11" name="ZoneTexte 10">
            <a:extLst>
              <a:ext uri="{FF2B5EF4-FFF2-40B4-BE49-F238E27FC236}">
                <a16:creationId xmlns:a16="http://schemas.microsoft.com/office/drawing/2014/main" id="{A7890999-C0E3-488D-9C94-E50E6EA4FF5D}"/>
              </a:ext>
            </a:extLst>
          </p:cNvPr>
          <p:cNvSpPr txBox="1"/>
          <p:nvPr/>
        </p:nvSpPr>
        <p:spPr>
          <a:xfrm>
            <a:off x="363870" y="1009649"/>
            <a:ext cx="5598780" cy="2585323"/>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Ø"/>
            </a:pPr>
            <a:r>
              <a:rPr lang="fr-FR" noProof="0"/>
              <a:t>Démarche d’évitement et réduction en phase de conception du projet</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noProof="0"/>
              <a:t>Mesures d’évitement et de réduction mises en œuvre en phase chantier et en phase exploitation</a:t>
            </a:r>
          </a:p>
          <a:p>
            <a:pPr marL="285750" indent="-285750">
              <a:buFont typeface="Wingdings" panose="05000000000000000000" pitchFamily="2" charset="2"/>
              <a:buChar char="Ø"/>
            </a:pPr>
            <a:endParaRPr lang="fr-FR"/>
          </a:p>
          <a:p>
            <a:pPr marL="285750" indent="-285750">
              <a:buFont typeface="Wingdings" panose="05000000000000000000" pitchFamily="2" charset="2"/>
              <a:buChar char="Ø"/>
            </a:pPr>
            <a:r>
              <a:rPr lang="fr-FR"/>
              <a:t>Mesures de compensation, de suivi et d’accompagnement</a:t>
            </a:r>
          </a:p>
          <a:p>
            <a:pPr marL="285750" indent="-285750">
              <a:buFont typeface="Arial" panose="020B0604020202020204" pitchFamily="34" charset="0"/>
              <a:buChar char="•"/>
            </a:pPr>
            <a:endParaRPr lang="fr-FR"/>
          </a:p>
        </p:txBody>
      </p:sp>
      <p:pic>
        <p:nvPicPr>
          <p:cNvPr id="2050" name="Picture 2">
            <a:extLst>
              <a:ext uri="{FF2B5EF4-FFF2-40B4-BE49-F238E27FC236}">
                <a16:creationId xmlns:a16="http://schemas.microsoft.com/office/drawing/2014/main" id="{B48AE0DB-0716-8BFD-9A98-189D26A02B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0139"/>
          <a:stretch/>
        </p:blipFill>
        <p:spPr bwMode="auto">
          <a:xfrm>
            <a:off x="1195863" y="3280018"/>
            <a:ext cx="4038599" cy="35328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C5687CE4-573B-1D29-4165-B249D2B460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77" t="94276"/>
          <a:stretch/>
        </p:blipFill>
        <p:spPr bwMode="auto">
          <a:xfrm>
            <a:off x="2533744" y="3491202"/>
            <a:ext cx="1512918" cy="20754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 coins arrondis 22">
            <a:extLst>
              <a:ext uri="{FF2B5EF4-FFF2-40B4-BE49-F238E27FC236}">
                <a16:creationId xmlns:a16="http://schemas.microsoft.com/office/drawing/2014/main" id="{BB93CDB2-6DF5-1C1E-408A-4BED48660BB4}"/>
              </a:ext>
            </a:extLst>
          </p:cNvPr>
          <p:cNvSpPr/>
          <p:nvPr/>
        </p:nvSpPr>
        <p:spPr>
          <a:xfrm>
            <a:off x="10220515" y="5758259"/>
            <a:ext cx="922020" cy="38100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A5875D3F-86BE-5555-A4EB-DCA630590EC7}"/>
              </a:ext>
            </a:extLst>
          </p:cNvPr>
          <p:cNvSpPr/>
          <p:nvPr/>
        </p:nvSpPr>
        <p:spPr>
          <a:xfrm>
            <a:off x="6516492" y="5079720"/>
            <a:ext cx="922020" cy="581777"/>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815262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4B97C-B20C-F7FC-DF23-DAA449B3D8E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0D149F-B6AC-F33D-9F4E-DAED469408AC}"/>
              </a:ext>
            </a:extLst>
          </p:cNvPr>
          <p:cNvSpPr>
            <a:spLocks noGrp="1"/>
          </p:cNvSpPr>
          <p:nvPr>
            <p:ph type="sldNum" sz="quarter" idx="12"/>
          </p:nvPr>
        </p:nvSpPr>
        <p:spPr/>
        <p:txBody>
          <a:bodyPr/>
          <a:lstStyle/>
          <a:p>
            <a:fld id="{2B96ECA3-19B4-40B5-B651-E252F6AEA781}" type="slidenum">
              <a:rPr lang="fr-FR" noProof="0" smtClean="0"/>
              <a:pPr/>
              <a:t>39</a:t>
            </a:fld>
            <a:endParaRPr lang="fr-FR" noProof="0"/>
          </a:p>
        </p:txBody>
      </p:sp>
      <p:sp>
        <p:nvSpPr>
          <p:cNvPr id="3" name="ZoneTexte 2">
            <a:extLst>
              <a:ext uri="{FF2B5EF4-FFF2-40B4-BE49-F238E27FC236}">
                <a16:creationId xmlns:a16="http://schemas.microsoft.com/office/drawing/2014/main" id="{32B0358E-1757-E239-5847-303DA49220E3}"/>
              </a:ext>
            </a:extLst>
          </p:cNvPr>
          <p:cNvSpPr txBox="1"/>
          <p:nvPr/>
        </p:nvSpPr>
        <p:spPr>
          <a:xfrm>
            <a:off x="380608" y="2279565"/>
            <a:ext cx="4950722" cy="2985433"/>
          </a:xfrm>
          <a:prstGeom prst="rect">
            <a:avLst/>
          </a:prstGeom>
          <a:noFill/>
        </p:spPr>
        <p:txBody>
          <a:bodyPr wrap="square" lIns="91440" tIns="45720" rIns="91440" bIns="45720" rtlCol="0" anchor="t">
            <a:spAutoFit/>
          </a:bodyPr>
          <a:lstStyle/>
          <a:p>
            <a:r>
              <a:rPr lang="fr-FR" b="1" noProof="0">
                <a:solidFill>
                  <a:schemeClr val="accent6"/>
                </a:solidFill>
              </a:rPr>
              <a:t>Mesures </a:t>
            </a:r>
            <a:r>
              <a:rPr lang="fr-FR" b="1">
                <a:solidFill>
                  <a:schemeClr val="accent6"/>
                </a:solidFill>
              </a:rPr>
              <a:t>spécifiques au </a:t>
            </a:r>
            <a:r>
              <a:rPr lang="fr-FR" b="1" noProof="0">
                <a:solidFill>
                  <a:schemeClr val="accent6"/>
                </a:solidFill>
              </a:rPr>
              <a:t>projet de la Roche Blanche</a:t>
            </a:r>
          </a:p>
          <a:p>
            <a:endParaRPr lang="fr-FR"/>
          </a:p>
          <a:p>
            <a:r>
              <a:rPr lang="fr-FR" b="1"/>
              <a:t>Phase travaux :</a:t>
            </a:r>
          </a:p>
          <a:p>
            <a:pPr marL="285750" indent="-285750">
              <a:buClr>
                <a:schemeClr val="accent6"/>
              </a:buClr>
              <a:buFont typeface="Wingdings" panose="05000000000000000000" pitchFamily="2" charset="2"/>
              <a:buChar char="Ø"/>
            </a:pPr>
            <a:r>
              <a:rPr lang="fr-FR" sz="1600" noProof="0"/>
              <a:t>Evitement : Mise en défens des zones humides (balisage)</a:t>
            </a:r>
          </a:p>
          <a:p>
            <a:pPr marL="285750" indent="-285750">
              <a:buClr>
                <a:srgbClr val="FFC000"/>
              </a:buClr>
              <a:buFont typeface="Wingdings" panose="05000000000000000000" pitchFamily="2" charset="2"/>
              <a:buChar char="Ø"/>
            </a:pPr>
            <a:r>
              <a:rPr lang="fr-FR" sz="1600"/>
              <a:t>Réduction : Dispositif de répartition des charges</a:t>
            </a:r>
          </a:p>
          <a:p>
            <a:pPr marL="285750" indent="-285750">
              <a:buClr>
                <a:srgbClr val="FFC000"/>
              </a:buClr>
              <a:buFont typeface="Wingdings" panose="05000000000000000000" pitchFamily="2" charset="2"/>
              <a:buChar char="Ø"/>
            </a:pPr>
            <a:r>
              <a:rPr lang="fr-FR" sz="1600" noProof="0"/>
              <a:t>Réduction : Limitation de la formation d’ornières et de flaques</a:t>
            </a:r>
            <a:endParaRPr lang="fr-FR" noProof="0"/>
          </a:p>
          <a:p>
            <a:pPr marL="285750" indent="-285750">
              <a:buFont typeface="Arial" panose="020B0604020202020204" pitchFamily="34" charset="0"/>
              <a:buChar char="•"/>
            </a:pPr>
            <a:endParaRPr lang="fr-FR"/>
          </a:p>
          <a:p>
            <a:endParaRPr lang="fr-FR"/>
          </a:p>
        </p:txBody>
      </p:sp>
      <p:sp>
        <p:nvSpPr>
          <p:cNvPr id="8" name="Title 1">
            <a:extLst>
              <a:ext uri="{FF2B5EF4-FFF2-40B4-BE49-F238E27FC236}">
                <a16:creationId xmlns:a16="http://schemas.microsoft.com/office/drawing/2014/main" id="{39D45A2B-3EC6-D1E2-B133-910ED843E3D7}"/>
              </a:ext>
            </a:extLst>
          </p:cNvPr>
          <p:cNvSpPr>
            <a:spLocks noGrp="1"/>
          </p:cNvSpPr>
          <p:nvPr>
            <p:ph type="title"/>
          </p:nvPr>
        </p:nvSpPr>
        <p:spPr>
          <a:xfrm>
            <a:off x="363870" y="319973"/>
            <a:ext cx="11256630" cy="642051"/>
          </a:xfrm>
        </p:spPr>
        <p:txBody>
          <a:bodyPr>
            <a:normAutofit/>
          </a:bodyPr>
          <a:lstStyle/>
          <a:p>
            <a:r>
              <a:rPr lang="fr-FR" noProof="0"/>
              <a:t>Étude </a:t>
            </a:r>
            <a:r>
              <a:rPr lang="fr-FR"/>
              <a:t>Naturaliste</a:t>
            </a:r>
            <a:r>
              <a:rPr lang="fr-FR" noProof="0"/>
              <a:t> – Mesures ERCA majeures et impacts résiduels</a:t>
            </a:r>
          </a:p>
        </p:txBody>
      </p:sp>
      <p:sp>
        <p:nvSpPr>
          <p:cNvPr id="2" name="ZoneTexte 1">
            <a:extLst>
              <a:ext uri="{FF2B5EF4-FFF2-40B4-BE49-F238E27FC236}">
                <a16:creationId xmlns:a16="http://schemas.microsoft.com/office/drawing/2014/main" id="{4CF1E72C-2900-A13F-7820-171E943A24AC}"/>
              </a:ext>
            </a:extLst>
          </p:cNvPr>
          <p:cNvSpPr txBox="1"/>
          <p:nvPr/>
        </p:nvSpPr>
        <p:spPr>
          <a:xfrm>
            <a:off x="713740" y="6314054"/>
            <a:ext cx="6105524" cy="369332"/>
          </a:xfrm>
          <a:prstGeom prst="rect">
            <a:avLst/>
          </a:prstGeom>
          <a:noFill/>
        </p:spPr>
        <p:txBody>
          <a:bodyPr wrap="square">
            <a:spAutoFit/>
          </a:bodyPr>
          <a:lstStyle/>
          <a:p>
            <a:pPr marL="0" indent="0">
              <a:buNone/>
            </a:pPr>
            <a:r>
              <a:rPr lang="fr-FR" sz="1800" b="1">
                <a:solidFill>
                  <a:srgbClr val="00B050"/>
                </a:solidFill>
                <a:cs typeface="Calibri"/>
              </a:rPr>
              <a:t>Impacts résiduels non significatifs sur la faune et la flore</a:t>
            </a:r>
          </a:p>
        </p:txBody>
      </p:sp>
      <p:sp>
        <p:nvSpPr>
          <p:cNvPr id="5" name="Flèche : droite 4">
            <a:extLst>
              <a:ext uri="{FF2B5EF4-FFF2-40B4-BE49-F238E27FC236}">
                <a16:creationId xmlns:a16="http://schemas.microsoft.com/office/drawing/2014/main" id="{3FBD1D9A-37F5-32CB-EA3C-55848F281E21}"/>
              </a:ext>
            </a:extLst>
          </p:cNvPr>
          <p:cNvSpPr/>
          <p:nvPr/>
        </p:nvSpPr>
        <p:spPr>
          <a:xfrm>
            <a:off x="266486" y="6316656"/>
            <a:ext cx="428582" cy="296410"/>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descr="Une image contenant capture d’écran, texte, carte&#10;&#10;Description générée automatiquement">
            <a:extLst>
              <a:ext uri="{FF2B5EF4-FFF2-40B4-BE49-F238E27FC236}">
                <a16:creationId xmlns:a16="http://schemas.microsoft.com/office/drawing/2014/main" id="{6BA3D592-6039-F94C-4ADE-7B6279F47DBC}"/>
              </a:ext>
            </a:extLst>
          </p:cNvPr>
          <p:cNvPicPr>
            <a:picLocks noChangeAspect="1"/>
          </p:cNvPicPr>
          <p:nvPr/>
        </p:nvPicPr>
        <p:blipFill>
          <a:blip r:embed="rId3">
            <a:extLst>
              <a:ext uri="{28A0092B-C50C-407E-A947-70E740481C1C}">
                <a14:useLocalDpi xmlns:a14="http://schemas.microsoft.com/office/drawing/2010/main" val="0"/>
              </a:ext>
            </a:extLst>
          </a:blip>
          <a:srcRect l="39185" t="8418" r="25345" b="4285"/>
          <a:stretch/>
        </p:blipFill>
        <p:spPr>
          <a:xfrm>
            <a:off x="8400343" y="1048587"/>
            <a:ext cx="2814164" cy="4893373"/>
          </a:xfrm>
          <a:prstGeom prst="rect">
            <a:avLst/>
          </a:prstGeom>
        </p:spPr>
      </p:pic>
      <p:pic>
        <p:nvPicPr>
          <p:cNvPr id="9" name="Image 8" descr="Une image contenant capture d’écran, texte, carte&#10;&#10;Description générée automatiquement">
            <a:extLst>
              <a:ext uri="{FF2B5EF4-FFF2-40B4-BE49-F238E27FC236}">
                <a16:creationId xmlns:a16="http://schemas.microsoft.com/office/drawing/2014/main" id="{EF07D490-4F46-2043-C320-2E3CCE3959BA}"/>
              </a:ext>
            </a:extLst>
          </p:cNvPr>
          <p:cNvPicPr>
            <a:picLocks noChangeAspect="1"/>
          </p:cNvPicPr>
          <p:nvPr/>
        </p:nvPicPr>
        <p:blipFill>
          <a:blip r:embed="rId3">
            <a:extLst>
              <a:ext uri="{28A0092B-C50C-407E-A947-70E740481C1C}">
                <a14:useLocalDpi xmlns:a14="http://schemas.microsoft.com/office/drawing/2010/main" val="0"/>
              </a:ext>
            </a:extLst>
          </a:blip>
          <a:srcRect l="78270" t="82890" r="397"/>
          <a:stretch/>
        </p:blipFill>
        <p:spPr>
          <a:xfrm>
            <a:off x="6340437" y="4898141"/>
            <a:ext cx="1692613" cy="959099"/>
          </a:xfrm>
          <a:prstGeom prst="rect">
            <a:avLst/>
          </a:prstGeom>
        </p:spPr>
      </p:pic>
      <p:pic>
        <p:nvPicPr>
          <p:cNvPr id="10" name="Image 9" descr="Une image contenant capture d’écran, texte, carte&#10;&#10;Description générée automatiquement">
            <a:extLst>
              <a:ext uri="{FF2B5EF4-FFF2-40B4-BE49-F238E27FC236}">
                <a16:creationId xmlns:a16="http://schemas.microsoft.com/office/drawing/2014/main" id="{D264040C-ED73-866A-437C-5A9AD4CCDA37}"/>
              </a:ext>
            </a:extLst>
          </p:cNvPr>
          <p:cNvPicPr>
            <a:picLocks noChangeAspect="1"/>
          </p:cNvPicPr>
          <p:nvPr/>
        </p:nvPicPr>
        <p:blipFill>
          <a:blip r:embed="rId3">
            <a:extLst>
              <a:ext uri="{28A0092B-C50C-407E-A947-70E740481C1C}">
                <a14:useLocalDpi xmlns:a14="http://schemas.microsoft.com/office/drawing/2010/main" val="0"/>
              </a:ext>
            </a:extLst>
          </a:blip>
          <a:srcRect l="78270" t="1766" r="916" b="49998"/>
          <a:stretch/>
        </p:blipFill>
        <p:spPr>
          <a:xfrm>
            <a:off x="6004716" y="1048587"/>
            <a:ext cx="2170780" cy="3554055"/>
          </a:xfrm>
          <a:prstGeom prst="rect">
            <a:avLst/>
          </a:prstGeom>
        </p:spPr>
      </p:pic>
      <p:sp>
        <p:nvSpPr>
          <p:cNvPr id="14" name="Rectangle : coins arrondis 13">
            <a:extLst>
              <a:ext uri="{FF2B5EF4-FFF2-40B4-BE49-F238E27FC236}">
                <a16:creationId xmlns:a16="http://schemas.microsoft.com/office/drawing/2014/main" id="{C6EC88EF-B9D5-8181-EF6B-162A02A23C59}"/>
              </a:ext>
            </a:extLst>
          </p:cNvPr>
          <p:cNvSpPr/>
          <p:nvPr/>
        </p:nvSpPr>
        <p:spPr>
          <a:xfrm>
            <a:off x="8400343" y="1080753"/>
            <a:ext cx="2283653" cy="675563"/>
          </a:xfrm>
          <a:prstGeom prst="roundRect">
            <a:avLst/>
          </a:prstGeom>
          <a:solidFill>
            <a:srgbClr val="FFFF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FC2DD6C7-7328-9AE0-7726-413451010937}"/>
              </a:ext>
            </a:extLst>
          </p:cNvPr>
          <p:cNvSpPr txBox="1"/>
          <p:nvPr/>
        </p:nvSpPr>
        <p:spPr>
          <a:xfrm>
            <a:off x="8323465" y="1039584"/>
            <a:ext cx="2308243" cy="584775"/>
          </a:xfrm>
          <a:prstGeom prst="rect">
            <a:avLst/>
          </a:prstGeom>
          <a:noFill/>
        </p:spPr>
        <p:txBody>
          <a:bodyPr wrap="square" lIns="91440" tIns="45720" rIns="91440" bIns="45720" rtlCol="0" anchor="t">
            <a:spAutoFit/>
          </a:bodyPr>
          <a:lstStyle/>
          <a:p>
            <a:pPr algn="ctr"/>
            <a:r>
              <a:rPr lang="fr-FR" sz="1600" b="1" noProof="0"/>
              <a:t>4045 m²</a:t>
            </a:r>
            <a:r>
              <a:rPr lang="fr-FR" sz="1600" noProof="0"/>
              <a:t> de zone humide non artificialisée</a:t>
            </a:r>
          </a:p>
        </p:txBody>
      </p:sp>
      <p:cxnSp>
        <p:nvCxnSpPr>
          <p:cNvPr id="16" name="Connecteur droit avec flèche 15">
            <a:extLst>
              <a:ext uri="{FF2B5EF4-FFF2-40B4-BE49-F238E27FC236}">
                <a16:creationId xmlns:a16="http://schemas.microsoft.com/office/drawing/2014/main" id="{F0FF2485-6EAF-4322-7A4E-EB2ECBB8BD72}"/>
              </a:ext>
            </a:extLst>
          </p:cNvPr>
          <p:cNvCxnSpPr/>
          <p:nvPr/>
        </p:nvCxnSpPr>
        <p:spPr>
          <a:xfrm>
            <a:off x="9747115" y="1726274"/>
            <a:ext cx="408562" cy="33599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F2AACDF2-1E1F-5C53-D181-15605924268E}"/>
              </a:ext>
            </a:extLst>
          </p:cNvPr>
          <p:cNvCxnSpPr>
            <a:cxnSpLocks/>
          </p:cNvCxnSpPr>
          <p:nvPr/>
        </p:nvCxnSpPr>
        <p:spPr>
          <a:xfrm>
            <a:off x="9747115" y="1744234"/>
            <a:ext cx="120620" cy="28642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FC14CE64-1FD3-3A5F-A9AC-489BBE450ACE}"/>
              </a:ext>
            </a:extLst>
          </p:cNvPr>
          <p:cNvSpPr txBox="1"/>
          <p:nvPr/>
        </p:nvSpPr>
        <p:spPr>
          <a:xfrm>
            <a:off x="9156266" y="5918487"/>
            <a:ext cx="6619672" cy="276999"/>
          </a:xfrm>
          <a:prstGeom prst="rect">
            <a:avLst/>
          </a:prstGeom>
          <a:noFill/>
        </p:spPr>
        <p:txBody>
          <a:bodyPr wrap="square">
            <a:spAutoFit/>
          </a:bodyPr>
          <a:lstStyle/>
          <a:p>
            <a:pPr>
              <a:buClr>
                <a:srgbClr val="0070C0"/>
              </a:buClr>
            </a:pPr>
            <a:r>
              <a:rPr lang="fr-FR" sz="1200" i="1"/>
              <a:t>Répartition des charges</a:t>
            </a:r>
            <a:endParaRPr lang="fr-FR" sz="1200" i="1" noProof="0"/>
          </a:p>
        </p:txBody>
      </p:sp>
    </p:spTree>
    <p:extLst>
      <p:ext uri="{BB962C8B-B14F-4D97-AF65-F5344CB8AC3E}">
        <p14:creationId xmlns:p14="http://schemas.microsoft.com/office/powerpoint/2010/main" val="162110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FA540-2BA2-89AF-4F75-D5FE7DDE36A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497E6C7-95E1-097D-5CCD-A026601E814C}"/>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Le porteur de projet</a:t>
            </a:r>
            <a:endParaRPr lang="fr-FR" noProof="0"/>
          </a:p>
        </p:txBody>
      </p:sp>
      <p:sp>
        <p:nvSpPr>
          <p:cNvPr id="7" name="Espace réservé du numéro de diapositive 6">
            <a:extLst>
              <a:ext uri="{FF2B5EF4-FFF2-40B4-BE49-F238E27FC236}">
                <a16:creationId xmlns:a16="http://schemas.microsoft.com/office/drawing/2014/main" id="{777D350A-A07E-798C-8452-E17CD3ACC921}"/>
              </a:ext>
            </a:extLst>
          </p:cNvPr>
          <p:cNvSpPr>
            <a:spLocks noGrp="1"/>
          </p:cNvSpPr>
          <p:nvPr>
            <p:ph type="sldNum" sz="quarter" idx="12"/>
          </p:nvPr>
        </p:nvSpPr>
        <p:spPr/>
        <p:txBody>
          <a:bodyPr/>
          <a:lstStyle/>
          <a:p>
            <a:fld id="{431250F5-6109-44B0-92A6-FC105553EBB0}" type="slidenum">
              <a:rPr lang="fr-FR" noProof="0" smtClean="0"/>
              <a:pPr/>
              <a:t>4</a:t>
            </a:fld>
            <a:endParaRPr lang="fr-FR" noProof="0"/>
          </a:p>
        </p:txBody>
      </p:sp>
    </p:spTree>
    <p:extLst>
      <p:ext uri="{BB962C8B-B14F-4D97-AF65-F5344CB8AC3E}">
        <p14:creationId xmlns:p14="http://schemas.microsoft.com/office/powerpoint/2010/main" val="1338372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A509-B8C0-414A-E4F5-5B8DCD0D56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3FBA871-5F47-7A44-F61F-1C62229BACCA}"/>
              </a:ext>
            </a:extLst>
          </p:cNvPr>
          <p:cNvSpPr>
            <a:spLocks noGrp="1"/>
          </p:cNvSpPr>
          <p:nvPr>
            <p:ph type="sldNum" sz="quarter" idx="12"/>
          </p:nvPr>
        </p:nvSpPr>
        <p:spPr/>
        <p:txBody>
          <a:bodyPr/>
          <a:lstStyle/>
          <a:p>
            <a:fld id="{2B96ECA3-19B4-40B5-B651-E252F6AEA781}" type="slidenum">
              <a:rPr lang="fr-FR" noProof="0" smtClean="0"/>
              <a:pPr/>
              <a:t>40</a:t>
            </a:fld>
            <a:endParaRPr lang="fr-FR" noProof="0"/>
          </a:p>
        </p:txBody>
      </p:sp>
      <p:sp>
        <p:nvSpPr>
          <p:cNvPr id="8" name="Title 1">
            <a:extLst>
              <a:ext uri="{FF2B5EF4-FFF2-40B4-BE49-F238E27FC236}">
                <a16:creationId xmlns:a16="http://schemas.microsoft.com/office/drawing/2014/main" id="{44E95AEC-6217-9300-29EB-51AED146B625}"/>
              </a:ext>
            </a:extLst>
          </p:cNvPr>
          <p:cNvSpPr>
            <a:spLocks noGrp="1"/>
          </p:cNvSpPr>
          <p:nvPr>
            <p:ph type="title"/>
          </p:nvPr>
        </p:nvSpPr>
        <p:spPr>
          <a:xfrm>
            <a:off x="363870" y="319973"/>
            <a:ext cx="11256630" cy="642051"/>
          </a:xfrm>
        </p:spPr>
        <p:txBody>
          <a:bodyPr>
            <a:normAutofit/>
          </a:bodyPr>
          <a:lstStyle/>
          <a:p>
            <a:r>
              <a:rPr lang="fr-FR" noProof="0"/>
              <a:t>Étude </a:t>
            </a:r>
            <a:r>
              <a:rPr lang="fr-FR"/>
              <a:t>Naturaliste</a:t>
            </a:r>
            <a:r>
              <a:rPr lang="fr-FR" noProof="0"/>
              <a:t> – Mesures ERCA majeures et impacts résiduels</a:t>
            </a:r>
          </a:p>
        </p:txBody>
      </p:sp>
      <p:sp>
        <p:nvSpPr>
          <p:cNvPr id="2" name="ZoneTexte 1">
            <a:extLst>
              <a:ext uri="{FF2B5EF4-FFF2-40B4-BE49-F238E27FC236}">
                <a16:creationId xmlns:a16="http://schemas.microsoft.com/office/drawing/2014/main" id="{C6E2DEDD-AB04-F23D-A519-425D591EC051}"/>
              </a:ext>
            </a:extLst>
          </p:cNvPr>
          <p:cNvSpPr txBox="1"/>
          <p:nvPr/>
        </p:nvSpPr>
        <p:spPr>
          <a:xfrm>
            <a:off x="713740" y="6314054"/>
            <a:ext cx="6105524" cy="369332"/>
          </a:xfrm>
          <a:prstGeom prst="rect">
            <a:avLst/>
          </a:prstGeom>
          <a:noFill/>
        </p:spPr>
        <p:txBody>
          <a:bodyPr wrap="square">
            <a:spAutoFit/>
          </a:bodyPr>
          <a:lstStyle/>
          <a:p>
            <a:pPr marL="0" indent="0">
              <a:buNone/>
            </a:pPr>
            <a:r>
              <a:rPr lang="fr-FR" sz="1800" b="1">
                <a:solidFill>
                  <a:srgbClr val="00B050"/>
                </a:solidFill>
                <a:cs typeface="Calibri"/>
              </a:rPr>
              <a:t>Impacts résiduels non significatifs sur la faune et la flore</a:t>
            </a:r>
          </a:p>
        </p:txBody>
      </p:sp>
      <p:sp>
        <p:nvSpPr>
          <p:cNvPr id="5" name="Flèche : droite 4">
            <a:extLst>
              <a:ext uri="{FF2B5EF4-FFF2-40B4-BE49-F238E27FC236}">
                <a16:creationId xmlns:a16="http://schemas.microsoft.com/office/drawing/2014/main" id="{F7D98313-026F-6B4B-4C7B-F4976932A5DD}"/>
              </a:ext>
            </a:extLst>
          </p:cNvPr>
          <p:cNvSpPr/>
          <p:nvPr/>
        </p:nvSpPr>
        <p:spPr>
          <a:xfrm>
            <a:off x="266486" y="6316656"/>
            <a:ext cx="428582" cy="296410"/>
          </a:xfrm>
          <a:prstGeom prst="rightArrow">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F17FC2E-A2A7-D586-6FF1-6118B47FF370}"/>
              </a:ext>
            </a:extLst>
          </p:cNvPr>
          <p:cNvSpPr txBox="1"/>
          <p:nvPr/>
        </p:nvSpPr>
        <p:spPr>
          <a:xfrm>
            <a:off x="6396216" y="5779861"/>
            <a:ext cx="5262664" cy="338554"/>
          </a:xfrm>
          <a:prstGeom prst="rect">
            <a:avLst/>
          </a:prstGeom>
          <a:noFill/>
        </p:spPr>
        <p:txBody>
          <a:bodyPr wrap="square" lIns="91440" tIns="45720" rIns="91440" bIns="45720" rtlCol="0" anchor="t">
            <a:spAutoFit/>
          </a:bodyPr>
          <a:lstStyle/>
          <a:p>
            <a:pPr algn="ctr"/>
            <a:r>
              <a:rPr lang="fr-FR" sz="1600" i="1" noProof="0"/>
              <a:t>Mesure compensatoire zones humides</a:t>
            </a:r>
          </a:p>
        </p:txBody>
      </p:sp>
      <p:pic>
        <p:nvPicPr>
          <p:cNvPr id="6" name="Image 5" descr="Une image contenant texte, capture d’écran, carte&#10;&#10;Le contenu généré par l’IA peut être incorrect.">
            <a:extLst>
              <a:ext uri="{FF2B5EF4-FFF2-40B4-BE49-F238E27FC236}">
                <a16:creationId xmlns:a16="http://schemas.microsoft.com/office/drawing/2014/main" id="{700363EC-367B-8470-794F-F62525185AA5}"/>
              </a:ext>
            </a:extLst>
          </p:cNvPr>
          <p:cNvPicPr>
            <a:picLocks noChangeAspect="1"/>
          </p:cNvPicPr>
          <p:nvPr/>
        </p:nvPicPr>
        <p:blipFill>
          <a:blip r:embed="rId3">
            <a:extLst>
              <a:ext uri="{28A0092B-C50C-407E-A947-70E740481C1C}">
                <a14:useLocalDpi xmlns:a14="http://schemas.microsoft.com/office/drawing/2010/main" val="0"/>
              </a:ext>
            </a:extLst>
          </a:blip>
          <a:srcRect l="34146" t="4659" r="3504" b="14411"/>
          <a:stretch/>
        </p:blipFill>
        <p:spPr>
          <a:xfrm>
            <a:off x="7857228" y="1857701"/>
            <a:ext cx="4334772" cy="3979097"/>
          </a:xfrm>
          <a:prstGeom prst="rect">
            <a:avLst/>
          </a:prstGeom>
        </p:spPr>
      </p:pic>
      <p:pic>
        <p:nvPicPr>
          <p:cNvPr id="9" name="Image 8" descr="Une image contenant texte, capture d’écran, carte&#10;&#10;Le contenu généré par l’IA peut être incorrect.">
            <a:extLst>
              <a:ext uri="{FF2B5EF4-FFF2-40B4-BE49-F238E27FC236}">
                <a16:creationId xmlns:a16="http://schemas.microsoft.com/office/drawing/2014/main" id="{05EF781C-CBB0-1EC3-751A-489B9C4095A1}"/>
              </a:ext>
            </a:extLst>
          </p:cNvPr>
          <p:cNvPicPr>
            <a:picLocks noChangeAspect="1"/>
          </p:cNvPicPr>
          <p:nvPr/>
        </p:nvPicPr>
        <p:blipFill>
          <a:blip r:embed="rId3">
            <a:extLst>
              <a:ext uri="{28A0092B-C50C-407E-A947-70E740481C1C}">
                <a14:useLocalDpi xmlns:a14="http://schemas.microsoft.com/office/drawing/2010/main" val="0"/>
              </a:ext>
            </a:extLst>
          </a:blip>
          <a:srcRect l="2971" t="26112" r="67436" b="885"/>
          <a:stretch/>
        </p:blipFill>
        <p:spPr>
          <a:xfrm>
            <a:off x="5576446" y="1857701"/>
            <a:ext cx="2280782" cy="3979097"/>
          </a:xfrm>
          <a:prstGeom prst="rect">
            <a:avLst/>
          </a:prstGeom>
        </p:spPr>
      </p:pic>
      <p:cxnSp>
        <p:nvCxnSpPr>
          <p:cNvPr id="12" name="Connecteur droit avec flèche 11">
            <a:extLst>
              <a:ext uri="{FF2B5EF4-FFF2-40B4-BE49-F238E27FC236}">
                <a16:creationId xmlns:a16="http://schemas.microsoft.com/office/drawing/2014/main" id="{438BAAB7-DF2E-E71F-9E07-6431B97963B3}"/>
              </a:ext>
            </a:extLst>
          </p:cNvPr>
          <p:cNvCxnSpPr>
            <a:cxnSpLocks/>
          </p:cNvCxnSpPr>
          <p:nvPr/>
        </p:nvCxnSpPr>
        <p:spPr>
          <a:xfrm>
            <a:off x="10457232" y="2434287"/>
            <a:ext cx="249051" cy="36819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 coins arrondis 14">
            <a:extLst>
              <a:ext uri="{FF2B5EF4-FFF2-40B4-BE49-F238E27FC236}">
                <a16:creationId xmlns:a16="http://schemas.microsoft.com/office/drawing/2014/main" id="{D5F5DF17-C64E-0980-E955-A6A775D74A73}"/>
              </a:ext>
            </a:extLst>
          </p:cNvPr>
          <p:cNvSpPr/>
          <p:nvPr/>
        </p:nvSpPr>
        <p:spPr>
          <a:xfrm>
            <a:off x="7857228" y="1854423"/>
            <a:ext cx="2600004" cy="964907"/>
          </a:xfrm>
          <a:prstGeom prst="roundRect">
            <a:avLst/>
          </a:prstGeom>
          <a:solidFill>
            <a:srgbClr val="FFFFFF">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FA05AE43-A949-AC61-456C-7BACCD121E80}"/>
              </a:ext>
            </a:extLst>
          </p:cNvPr>
          <p:cNvSpPr txBox="1"/>
          <p:nvPr/>
        </p:nvSpPr>
        <p:spPr>
          <a:xfrm>
            <a:off x="7678235" y="1921377"/>
            <a:ext cx="3028048" cy="830997"/>
          </a:xfrm>
          <a:prstGeom prst="rect">
            <a:avLst/>
          </a:prstGeom>
          <a:noFill/>
        </p:spPr>
        <p:txBody>
          <a:bodyPr wrap="square" rtlCol="0">
            <a:spAutoFit/>
          </a:bodyPr>
          <a:lstStyle/>
          <a:p>
            <a:pPr algn="ctr"/>
            <a:r>
              <a:rPr lang="fr-FR" sz="1600" b="1" noProof="0"/>
              <a:t>1,25 ha de compensation ZH :</a:t>
            </a:r>
          </a:p>
          <a:p>
            <a:pPr algn="ctr"/>
            <a:r>
              <a:rPr lang="fr-FR" sz="1600" b="1" noProof="0"/>
              <a:t>- Suppression des drains</a:t>
            </a:r>
          </a:p>
          <a:p>
            <a:pPr algn="ctr"/>
            <a:r>
              <a:rPr lang="fr-FR" sz="1600" b="1" noProof="0"/>
              <a:t>- Prairie permanente</a:t>
            </a:r>
            <a:endParaRPr lang="fr-FR" sz="1600" noProof="0"/>
          </a:p>
        </p:txBody>
      </p:sp>
      <p:sp>
        <p:nvSpPr>
          <p:cNvPr id="17" name="ZoneTexte 16">
            <a:extLst>
              <a:ext uri="{FF2B5EF4-FFF2-40B4-BE49-F238E27FC236}">
                <a16:creationId xmlns:a16="http://schemas.microsoft.com/office/drawing/2014/main" id="{CABAED30-F216-11F6-77D3-867ACF84AB04}"/>
              </a:ext>
            </a:extLst>
          </p:cNvPr>
          <p:cNvSpPr txBox="1"/>
          <p:nvPr/>
        </p:nvSpPr>
        <p:spPr>
          <a:xfrm>
            <a:off x="187800" y="1763999"/>
            <a:ext cx="4950722" cy="4739759"/>
          </a:xfrm>
          <a:prstGeom prst="rect">
            <a:avLst/>
          </a:prstGeom>
          <a:noFill/>
        </p:spPr>
        <p:txBody>
          <a:bodyPr wrap="square" lIns="91440" tIns="45720" rIns="91440" bIns="45720" rtlCol="0" anchor="t">
            <a:spAutoFit/>
          </a:bodyPr>
          <a:lstStyle/>
          <a:p>
            <a:r>
              <a:rPr lang="fr-FR" b="1" noProof="0">
                <a:solidFill>
                  <a:schemeClr val="accent6"/>
                </a:solidFill>
              </a:rPr>
              <a:t>Mesures </a:t>
            </a:r>
            <a:r>
              <a:rPr lang="fr-FR" b="1">
                <a:solidFill>
                  <a:schemeClr val="accent6"/>
                </a:solidFill>
              </a:rPr>
              <a:t>spécifiques au </a:t>
            </a:r>
            <a:r>
              <a:rPr lang="fr-FR" b="1" noProof="0">
                <a:solidFill>
                  <a:schemeClr val="accent6"/>
                </a:solidFill>
              </a:rPr>
              <a:t>projet de la Roche Blanche</a:t>
            </a:r>
          </a:p>
          <a:p>
            <a:endParaRPr lang="fr-FR"/>
          </a:p>
          <a:p>
            <a:r>
              <a:rPr lang="fr-FR" b="1" noProof="0"/>
              <a:t>Phase exploitation :</a:t>
            </a:r>
          </a:p>
          <a:p>
            <a:pPr marL="285750" indent="-285750">
              <a:buClr>
                <a:srgbClr val="FFC000"/>
              </a:buClr>
              <a:buFont typeface="Wingdings" panose="05000000000000000000" pitchFamily="2" charset="2"/>
              <a:buChar char="Ø"/>
            </a:pPr>
            <a:r>
              <a:rPr lang="fr-FR" sz="1600" noProof="0"/>
              <a:t>Réduction : Bridage dynamique en </a:t>
            </a:r>
            <a:r>
              <a:rPr lang="fr-FR" sz="1600" noProof="0" err="1"/>
              <a:t>fav</a:t>
            </a:r>
            <a:r>
              <a:rPr lang="fr-FR" sz="1600" err="1"/>
              <a:t>eur</a:t>
            </a:r>
            <a:r>
              <a:rPr lang="fr-FR" sz="1600"/>
              <a:t> des chiroptères</a:t>
            </a:r>
          </a:p>
          <a:p>
            <a:pPr marL="285750" indent="-285750">
              <a:buClr>
                <a:srgbClr val="FFC000"/>
              </a:buClr>
              <a:buFont typeface="Wingdings" panose="05000000000000000000" pitchFamily="2" charset="2"/>
              <a:buChar char="Ø"/>
            </a:pPr>
            <a:r>
              <a:rPr lang="fr-FR" sz="1600"/>
              <a:t>Réduction : Bridage agricole en faveur de l’avifaune sous conditions</a:t>
            </a:r>
          </a:p>
          <a:p>
            <a:pPr marL="285750" indent="-285750">
              <a:buClr>
                <a:schemeClr val="accent2">
                  <a:lumMod val="50000"/>
                </a:schemeClr>
              </a:buClr>
              <a:buFont typeface="Wingdings" panose="05000000000000000000" pitchFamily="2" charset="2"/>
              <a:buChar char="Ø"/>
            </a:pPr>
            <a:r>
              <a:rPr lang="fr-FR" sz="1600" noProof="0"/>
              <a:t>Compensation : Plantation de ha</a:t>
            </a:r>
            <a:r>
              <a:rPr lang="fr-FR" sz="1600" err="1"/>
              <a:t>ies</a:t>
            </a:r>
            <a:r>
              <a:rPr lang="fr-FR" sz="1600"/>
              <a:t> (56 ml impactés)</a:t>
            </a:r>
          </a:p>
          <a:p>
            <a:pPr marL="285750" indent="-285750">
              <a:buClr>
                <a:schemeClr val="accent2">
                  <a:lumMod val="50000"/>
                </a:schemeClr>
              </a:buClr>
              <a:buFont typeface="Wingdings" panose="05000000000000000000" pitchFamily="2" charset="2"/>
              <a:buChar char="Ø"/>
            </a:pPr>
            <a:r>
              <a:rPr lang="fr-FR" sz="1600" noProof="0"/>
              <a:t>Compensation de zones humides : recréation de prairies humides (1,2 ha)</a:t>
            </a:r>
          </a:p>
          <a:p>
            <a:pPr marL="285750" indent="-285750">
              <a:buClr>
                <a:srgbClr val="0070C0"/>
              </a:buClr>
              <a:buFont typeface="Wingdings" panose="05000000000000000000" pitchFamily="2" charset="2"/>
              <a:buChar char="Ø"/>
            </a:pPr>
            <a:r>
              <a:rPr lang="fr-FR" sz="1600"/>
              <a:t>Accompagnement : Aménagement de la maison du </a:t>
            </a:r>
            <a:r>
              <a:rPr lang="fr-FR" sz="1600" err="1"/>
              <a:t>Pelan</a:t>
            </a:r>
            <a:endParaRPr lang="fr-FR" sz="1600"/>
          </a:p>
          <a:p>
            <a:pPr marL="285750" indent="-285750">
              <a:buClr>
                <a:srgbClr val="0070C0"/>
              </a:buClr>
              <a:buFont typeface="Wingdings" panose="05000000000000000000" pitchFamily="2" charset="2"/>
              <a:buChar char="Ø"/>
            </a:pPr>
            <a:r>
              <a:rPr lang="fr-FR" sz="1600" noProof="0"/>
              <a:t>Accompagnement : </a:t>
            </a:r>
            <a:r>
              <a:rPr lang="fr-FR" sz="1600" noProof="0" err="1"/>
              <a:t>réhabi</a:t>
            </a:r>
            <a:r>
              <a:rPr lang="fr-FR" sz="1600" err="1"/>
              <a:t>litation</a:t>
            </a:r>
            <a:r>
              <a:rPr lang="fr-FR" sz="1600"/>
              <a:t> d’un ancien abreuvoir à bétail en mare</a:t>
            </a:r>
            <a:endParaRPr lang="fr-FR" sz="1600" noProof="0"/>
          </a:p>
          <a:p>
            <a:endParaRPr lang="fr-FR" noProof="0"/>
          </a:p>
          <a:p>
            <a:pPr marL="285750" indent="-285750">
              <a:buFont typeface="Arial" panose="020B0604020202020204" pitchFamily="34" charset="0"/>
              <a:buChar char="•"/>
            </a:pPr>
            <a:endParaRPr lang="fr-FR"/>
          </a:p>
          <a:p>
            <a:endParaRPr lang="fr-FR"/>
          </a:p>
        </p:txBody>
      </p:sp>
      <p:sp>
        <p:nvSpPr>
          <p:cNvPr id="19" name="ZoneTexte 18">
            <a:extLst>
              <a:ext uri="{FF2B5EF4-FFF2-40B4-BE49-F238E27FC236}">
                <a16:creationId xmlns:a16="http://schemas.microsoft.com/office/drawing/2014/main" id="{2EB31199-4212-8419-D99C-795FB49018FA}"/>
              </a:ext>
            </a:extLst>
          </p:cNvPr>
          <p:cNvSpPr txBox="1"/>
          <p:nvPr/>
        </p:nvSpPr>
        <p:spPr>
          <a:xfrm>
            <a:off x="5572328" y="1176254"/>
            <a:ext cx="6619672" cy="646331"/>
          </a:xfrm>
          <a:prstGeom prst="rect">
            <a:avLst/>
          </a:prstGeom>
          <a:noFill/>
        </p:spPr>
        <p:txBody>
          <a:bodyPr wrap="square">
            <a:spAutoFit/>
          </a:bodyPr>
          <a:lstStyle/>
          <a:p>
            <a:pPr>
              <a:buClr>
                <a:srgbClr val="0070C0"/>
              </a:buClr>
            </a:pPr>
            <a:r>
              <a:rPr lang="fr-FR" sz="1800" noProof="0">
                <a:sym typeface="Wingdings" panose="05000000000000000000" pitchFamily="2" charset="2"/>
              </a:rPr>
              <a:t> </a:t>
            </a:r>
            <a:r>
              <a:rPr lang="fr-FR" sz="1800" noProof="0"/>
              <a:t>5742 m² de zones humides impactées</a:t>
            </a:r>
          </a:p>
          <a:p>
            <a:pPr>
              <a:buClr>
                <a:srgbClr val="0070C0"/>
              </a:buClr>
            </a:pPr>
            <a:r>
              <a:rPr lang="fr-FR">
                <a:sym typeface="Wingdings" panose="05000000000000000000" pitchFamily="2" charset="2"/>
              </a:rPr>
              <a:t> Mesure compensatoire dans le même bassin versant</a:t>
            </a:r>
            <a:endParaRPr lang="fr-FR" sz="1800" noProof="0"/>
          </a:p>
        </p:txBody>
      </p:sp>
    </p:spTree>
    <p:extLst>
      <p:ext uri="{BB962C8B-B14F-4D97-AF65-F5344CB8AC3E}">
        <p14:creationId xmlns:p14="http://schemas.microsoft.com/office/powerpoint/2010/main" val="1157714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75BAF-67BE-6B86-8499-43DA72B7D60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63B7A1-54C2-E98C-0247-431763EAF1F3}"/>
              </a:ext>
            </a:extLst>
          </p:cNvPr>
          <p:cNvSpPr>
            <a:spLocks noGrp="1"/>
          </p:cNvSpPr>
          <p:nvPr>
            <p:ph type="sldNum" sz="quarter" idx="12"/>
          </p:nvPr>
        </p:nvSpPr>
        <p:spPr/>
        <p:txBody>
          <a:bodyPr/>
          <a:lstStyle/>
          <a:p>
            <a:fld id="{2B96ECA3-19B4-40B5-B651-E252F6AEA781}" type="slidenum">
              <a:rPr lang="fr-FR" noProof="0" smtClean="0"/>
              <a:pPr/>
              <a:t>41</a:t>
            </a:fld>
            <a:endParaRPr lang="fr-FR" noProof="0"/>
          </a:p>
        </p:txBody>
      </p:sp>
      <p:sp>
        <p:nvSpPr>
          <p:cNvPr id="8" name="Title 1">
            <a:extLst>
              <a:ext uri="{FF2B5EF4-FFF2-40B4-BE49-F238E27FC236}">
                <a16:creationId xmlns:a16="http://schemas.microsoft.com/office/drawing/2014/main" id="{AF23E34D-FBA9-1D82-2FDF-ABBFA8259202}"/>
              </a:ext>
            </a:extLst>
          </p:cNvPr>
          <p:cNvSpPr>
            <a:spLocks noGrp="1"/>
          </p:cNvSpPr>
          <p:nvPr>
            <p:ph type="title"/>
          </p:nvPr>
        </p:nvSpPr>
        <p:spPr>
          <a:xfrm>
            <a:off x="363870" y="319973"/>
            <a:ext cx="11256630" cy="642051"/>
          </a:xfrm>
        </p:spPr>
        <p:txBody>
          <a:bodyPr>
            <a:normAutofit/>
          </a:bodyPr>
          <a:lstStyle/>
          <a:p>
            <a:r>
              <a:rPr lang="fr-FR" noProof="0"/>
              <a:t>Etude acoustique – bridage et conformité réglementaire</a:t>
            </a:r>
          </a:p>
        </p:txBody>
      </p:sp>
      <p:sp>
        <p:nvSpPr>
          <p:cNvPr id="20" name="object 10">
            <a:extLst>
              <a:ext uri="{FF2B5EF4-FFF2-40B4-BE49-F238E27FC236}">
                <a16:creationId xmlns:a16="http://schemas.microsoft.com/office/drawing/2014/main" id="{B5E9E0E1-4322-B85C-66EE-E880AA6A510B}"/>
              </a:ext>
            </a:extLst>
          </p:cNvPr>
          <p:cNvSpPr txBox="1"/>
          <p:nvPr/>
        </p:nvSpPr>
        <p:spPr>
          <a:xfrm>
            <a:off x="653622" y="4402495"/>
            <a:ext cx="2534843" cy="356126"/>
          </a:xfrm>
          <a:prstGeom prst="roundRect">
            <a:avLst/>
          </a:prstGeom>
        </p:spPr>
        <p:txBody>
          <a:bodyPr vert="horz" wrap="square" lIns="0" tIns="13970" rIns="0" bIns="0" rtlCol="0">
            <a:spAutoFit/>
          </a:bodyPr>
          <a:lstStyle/>
          <a:p>
            <a:pPr marL="12700" algn="ctr">
              <a:lnSpc>
                <a:spcPct val="100000"/>
              </a:lnSpc>
              <a:spcBef>
                <a:spcPts val="110"/>
              </a:spcBef>
            </a:pPr>
            <a:r>
              <a:rPr lang="fr-FR" sz="2000" b="1" spc="75">
                <a:solidFill>
                  <a:schemeClr val="bg1"/>
                </a:solidFill>
                <a:latin typeface="Quicksand" pitchFamily="2" charset="0"/>
                <a:cs typeface="Calibri"/>
              </a:rPr>
              <a:t>Bridage acoustique</a:t>
            </a:r>
            <a:endParaRPr sz="2000">
              <a:solidFill>
                <a:schemeClr val="bg1"/>
              </a:solidFill>
              <a:latin typeface="Quicksand" pitchFamily="2" charset="0"/>
              <a:cs typeface="Calibri"/>
            </a:endParaRPr>
          </a:p>
        </p:txBody>
      </p:sp>
      <p:sp>
        <p:nvSpPr>
          <p:cNvPr id="21" name="Espace réservé du contenu 3">
            <a:extLst>
              <a:ext uri="{FF2B5EF4-FFF2-40B4-BE49-F238E27FC236}">
                <a16:creationId xmlns:a16="http://schemas.microsoft.com/office/drawing/2014/main" id="{77466588-ABA2-FBC6-5364-4E95F4B5D20D}"/>
              </a:ext>
            </a:extLst>
          </p:cNvPr>
          <p:cNvSpPr txBox="1">
            <a:spLocks/>
          </p:cNvSpPr>
          <p:nvPr/>
        </p:nvSpPr>
        <p:spPr>
          <a:xfrm>
            <a:off x="7483782" y="4531778"/>
            <a:ext cx="2951979" cy="150806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rgbClr val="88BD27"/>
              </a:buClr>
              <a:buFont typeface="Arial" panose="020B0604020202020204" pitchFamily="34" charset="0"/>
              <a:buChar char="•"/>
              <a:defRPr sz="21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88BD27"/>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88BD27"/>
              </a:buClr>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88BD27"/>
              </a:buClr>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88BD27"/>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a:solidFill>
                  <a:schemeClr val="bg2">
                    <a:lumMod val="25000"/>
                  </a:schemeClr>
                </a:solidFill>
              </a:rPr>
              <a:t>Nouvelle étude dès la mise en service, bridage conforme dans le respect de la réglementation</a:t>
            </a:r>
          </a:p>
        </p:txBody>
      </p:sp>
      <p:pic>
        <p:nvPicPr>
          <p:cNvPr id="24" name="Graphique 23" descr="Support sonore avec un remplissage uni">
            <a:extLst>
              <a:ext uri="{FF2B5EF4-FFF2-40B4-BE49-F238E27FC236}">
                <a16:creationId xmlns:a16="http://schemas.microsoft.com/office/drawing/2014/main" id="{F5BC2828-90FB-8E49-BA36-B33B3BF71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2508" y="3108969"/>
            <a:ext cx="656792" cy="656792"/>
          </a:xfrm>
          <a:prstGeom prst="rect">
            <a:avLst/>
          </a:prstGeom>
        </p:spPr>
      </p:pic>
      <p:pic>
        <p:nvPicPr>
          <p:cNvPr id="25" name="Graphique 24" descr="Éoliennes contour">
            <a:extLst>
              <a:ext uri="{FF2B5EF4-FFF2-40B4-BE49-F238E27FC236}">
                <a16:creationId xmlns:a16="http://schemas.microsoft.com/office/drawing/2014/main" id="{C5070D2D-ED5F-E306-9EC3-9B9D136B8B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51595" y="1434077"/>
            <a:ext cx="1674892" cy="1674892"/>
          </a:xfrm>
          <a:prstGeom prst="rect">
            <a:avLst/>
          </a:prstGeom>
        </p:spPr>
      </p:pic>
      <p:pic>
        <p:nvPicPr>
          <p:cNvPr id="28" name="Picture 6">
            <a:extLst>
              <a:ext uri="{FF2B5EF4-FFF2-40B4-BE49-F238E27FC236}">
                <a16:creationId xmlns:a16="http://schemas.microsoft.com/office/drawing/2014/main" id="{0E6122E2-3599-1A48-ADD0-99760EAC4E5A}"/>
              </a:ext>
            </a:extLst>
          </p:cNvPr>
          <p:cNvPicPr>
            <a:picLocks noChangeAspect="1"/>
          </p:cNvPicPr>
          <p:nvPr/>
        </p:nvPicPr>
        <p:blipFill>
          <a:blip r:embed="rId7"/>
          <a:srcRect l="1281" r="12168"/>
          <a:stretch/>
        </p:blipFill>
        <p:spPr>
          <a:xfrm>
            <a:off x="868826" y="1311732"/>
            <a:ext cx="6109674" cy="4710260"/>
          </a:xfrm>
          <a:prstGeom prst="rect">
            <a:avLst/>
          </a:prstGeom>
        </p:spPr>
      </p:pic>
      <p:sp>
        <p:nvSpPr>
          <p:cNvPr id="30" name="ZoneTexte 29">
            <a:extLst>
              <a:ext uri="{FF2B5EF4-FFF2-40B4-BE49-F238E27FC236}">
                <a16:creationId xmlns:a16="http://schemas.microsoft.com/office/drawing/2014/main" id="{AEC9F012-3AC0-4346-FCC3-5B42C3B8892F}"/>
              </a:ext>
            </a:extLst>
          </p:cNvPr>
          <p:cNvSpPr txBox="1"/>
          <p:nvPr/>
        </p:nvSpPr>
        <p:spPr>
          <a:xfrm>
            <a:off x="1809156" y="5987015"/>
            <a:ext cx="4477316" cy="369332"/>
          </a:xfrm>
          <a:prstGeom prst="rect">
            <a:avLst/>
          </a:prstGeom>
          <a:noFill/>
        </p:spPr>
        <p:txBody>
          <a:bodyPr wrap="none" rtlCol="0">
            <a:spAutoFit/>
          </a:bodyPr>
          <a:lstStyle/>
          <a:p>
            <a:r>
              <a:rPr lang="fr-FR" i="1" noProof="0"/>
              <a:t>Localisation des points de mesure acoustique</a:t>
            </a:r>
          </a:p>
        </p:txBody>
      </p:sp>
      <p:sp>
        <p:nvSpPr>
          <p:cNvPr id="33" name="object 4">
            <a:extLst>
              <a:ext uri="{FF2B5EF4-FFF2-40B4-BE49-F238E27FC236}">
                <a16:creationId xmlns:a16="http://schemas.microsoft.com/office/drawing/2014/main" id="{9714F55F-8E81-C5BA-5699-99964D3E7D4E}"/>
              </a:ext>
            </a:extLst>
          </p:cNvPr>
          <p:cNvSpPr/>
          <p:nvPr/>
        </p:nvSpPr>
        <p:spPr>
          <a:xfrm>
            <a:off x="7763768" y="3902970"/>
            <a:ext cx="2562765" cy="356127"/>
          </a:xfrm>
          <a:prstGeom prst="roundRect">
            <a:avLst>
              <a:gd name="adj" fmla="val 47100"/>
            </a:avLst>
          </a:prstGeom>
          <a:solidFill>
            <a:srgbClr val="88BD27"/>
          </a:solidFill>
        </p:spPr>
        <p:txBody>
          <a:bodyPr wrap="square" lIns="0" tIns="0" rIns="0" bIns="0" rtlCol="0"/>
          <a:lstStyle/>
          <a:p>
            <a:endParaRPr/>
          </a:p>
        </p:txBody>
      </p:sp>
      <p:sp>
        <p:nvSpPr>
          <p:cNvPr id="23" name="object 10">
            <a:extLst>
              <a:ext uri="{FF2B5EF4-FFF2-40B4-BE49-F238E27FC236}">
                <a16:creationId xmlns:a16="http://schemas.microsoft.com/office/drawing/2014/main" id="{68058FE3-7CEB-30EB-6F41-B26605003026}"/>
              </a:ext>
            </a:extLst>
          </p:cNvPr>
          <p:cNvSpPr txBox="1"/>
          <p:nvPr/>
        </p:nvSpPr>
        <p:spPr>
          <a:xfrm>
            <a:off x="7654538" y="3892894"/>
            <a:ext cx="2781223" cy="356126"/>
          </a:xfrm>
          <a:prstGeom prst="roundRect">
            <a:avLst/>
          </a:prstGeom>
        </p:spPr>
        <p:txBody>
          <a:bodyPr vert="horz" wrap="square" lIns="0" tIns="13970" rIns="0" bIns="0" rtlCol="0">
            <a:spAutoFit/>
          </a:bodyPr>
          <a:lstStyle/>
          <a:p>
            <a:pPr marL="12700" algn="ctr">
              <a:lnSpc>
                <a:spcPct val="100000"/>
              </a:lnSpc>
              <a:spcBef>
                <a:spcPts val="110"/>
              </a:spcBef>
            </a:pPr>
            <a:r>
              <a:rPr lang="fr-FR" sz="2000" b="1" spc="75">
                <a:solidFill>
                  <a:schemeClr val="bg1"/>
                </a:solidFill>
                <a:latin typeface="Quicksand" pitchFamily="2" charset="0"/>
                <a:cs typeface="Calibri"/>
              </a:rPr>
              <a:t>Bridage acoustique</a:t>
            </a:r>
            <a:endParaRPr sz="2000">
              <a:solidFill>
                <a:schemeClr val="bg1"/>
              </a:solidFill>
              <a:latin typeface="Quicksand" pitchFamily="2" charset="0"/>
              <a:cs typeface="Calibri"/>
            </a:endParaRPr>
          </a:p>
        </p:txBody>
      </p:sp>
    </p:spTree>
    <p:extLst>
      <p:ext uri="{BB962C8B-B14F-4D97-AF65-F5344CB8AC3E}">
        <p14:creationId xmlns:p14="http://schemas.microsoft.com/office/powerpoint/2010/main" val="3117421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4D51-F0FC-5CFB-6D82-14DBA36D388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7DD7904-0F8C-AB94-A1F2-7DAF79B6A5FB}"/>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Calendrier du projet</a:t>
            </a:r>
            <a:endParaRPr lang="fr-FR" noProof="0"/>
          </a:p>
        </p:txBody>
      </p:sp>
      <p:sp>
        <p:nvSpPr>
          <p:cNvPr id="7" name="Espace réservé du numéro de diapositive 6">
            <a:extLst>
              <a:ext uri="{FF2B5EF4-FFF2-40B4-BE49-F238E27FC236}">
                <a16:creationId xmlns:a16="http://schemas.microsoft.com/office/drawing/2014/main" id="{045C115B-FD23-739C-B81F-665BC1999F43}"/>
              </a:ext>
            </a:extLst>
          </p:cNvPr>
          <p:cNvSpPr>
            <a:spLocks noGrp="1"/>
          </p:cNvSpPr>
          <p:nvPr>
            <p:ph type="sldNum" sz="quarter" idx="12"/>
          </p:nvPr>
        </p:nvSpPr>
        <p:spPr/>
        <p:txBody>
          <a:bodyPr/>
          <a:lstStyle/>
          <a:p>
            <a:fld id="{431250F5-6109-44B0-92A6-FC105553EBB0}" type="slidenum">
              <a:rPr lang="fr-FR" noProof="0" smtClean="0"/>
              <a:pPr/>
              <a:t>42</a:t>
            </a:fld>
            <a:endParaRPr lang="fr-FR" noProof="0"/>
          </a:p>
        </p:txBody>
      </p:sp>
      <p:sp>
        <p:nvSpPr>
          <p:cNvPr id="3" name="Sous-titre 6">
            <a:extLst>
              <a:ext uri="{FF2B5EF4-FFF2-40B4-BE49-F238E27FC236}">
                <a16:creationId xmlns:a16="http://schemas.microsoft.com/office/drawing/2014/main" id="{98987611-4A98-4973-123F-AB27B249EA2C}"/>
              </a:ext>
            </a:extLst>
          </p:cNvPr>
          <p:cNvSpPr txBox="1">
            <a:spLocks/>
          </p:cNvSpPr>
          <p:nvPr/>
        </p:nvSpPr>
        <p:spPr>
          <a:xfrm>
            <a:off x="1048441" y="3152001"/>
            <a:ext cx="9659421" cy="4985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rgbClr val="8CBD56"/>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8CBD56"/>
              </a:buClr>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8CBD56"/>
              </a:buClr>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600" noProof="0"/>
              <a:t>Historique et Concertation</a:t>
            </a:r>
          </a:p>
        </p:txBody>
      </p:sp>
    </p:spTree>
    <p:extLst>
      <p:ext uri="{BB962C8B-B14F-4D97-AF65-F5344CB8AC3E}">
        <p14:creationId xmlns:p14="http://schemas.microsoft.com/office/powerpoint/2010/main" val="496588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C3C342-04F0-781D-DB9E-7B38C9E44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1EDF3-7569-AED9-FECE-26C46D8B6B4B}"/>
              </a:ext>
            </a:extLst>
          </p:cNvPr>
          <p:cNvSpPr>
            <a:spLocks noGrp="1"/>
          </p:cNvSpPr>
          <p:nvPr>
            <p:ph type="title"/>
          </p:nvPr>
        </p:nvSpPr>
        <p:spPr/>
        <p:txBody>
          <a:bodyPr>
            <a:normAutofit/>
          </a:bodyPr>
          <a:lstStyle/>
          <a:p>
            <a:r>
              <a:rPr lang="fr-FR" noProof="0"/>
              <a:t>Historique du projet</a:t>
            </a:r>
          </a:p>
        </p:txBody>
      </p:sp>
      <p:sp>
        <p:nvSpPr>
          <p:cNvPr id="4" name="Slide Number Placeholder 3">
            <a:extLst>
              <a:ext uri="{FF2B5EF4-FFF2-40B4-BE49-F238E27FC236}">
                <a16:creationId xmlns:a16="http://schemas.microsoft.com/office/drawing/2014/main" id="{2D6E3BCD-882C-9187-56CC-09A00C7FC537}"/>
              </a:ext>
            </a:extLst>
          </p:cNvPr>
          <p:cNvSpPr>
            <a:spLocks noGrp="1"/>
          </p:cNvSpPr>
          <p:nvPr>
            <p:ph type="sldNum" sz="quarter" idx="12"/>
          </p:nvPr>
        </p:nvSpPr>
        <p:spPr/>
        <p:txBody>
          <a:bodyPr/>
          <a:lstStyle/>
          <a:p>
            <a:fld id="{2B96ECA3-19B4-40B5-B651-E252F6AEA781}" type="slidenum">
              <a:rPr lang="fr-FR" noProof="0" smtClean="0"/>
              <a:pPr/>
              <a:t>43</a:t>
            </a:fld>
            <a:endParaRPr lang="fr-FR" noProof="0"/>
          </a:p>
        </p:txBody>
      </p:sp>
      <p:grpSp>
        <p:nvGrpSpPr>
          <p:cNvPr id="10" name="Groupe 9">
            <a:extLst>
              <a:ext uri="{FF2B5EF4-FFF2-40B4-BE49-F238E27FC236}">
                <a16:creationId xmlns:a16="http://schemas.microsoft.com/office/drawing/2014/main" id="{5F4417F7-1FFD-665C-F9BF-F66B656B75A2}"/>
              </a:ext>
            </a:extLst>
          </p:cNvPr>
          <p:cNvGrpSpPr/>
          <p:nvPr/>
        </p:nvGrpSpPr>
        <p:grpSpPr>
          <a:xfrm>
            <a:off x="502053" y="2194560"/>
            <a:ext cx="11240768" cy="1020278"/>
            <a:chOff x="502053" y="2313321"/>
            <a:chExt cx="10817256" cy="901517"/>
          </a:xfrm>
        </p:grpSpPr>
        <p:graphicFrame>
          <p:nvGraphicFramePr>
            <p:cNvPr id="11" name="Diagramme 10">
              <a:extLst>
                <a:ext uri="{FF2B5EF4-FFF2-40B4-BE49-F238E27FC236}">
                  <a16:creationId xmlns:a16="http://schemas.microsoft.com/office/drawing/2014/main" id="{E8EA1A2F-78EB-6D87-25C0-8A154AEA6B8B}"/>
                </a:ext>
              </a:extLst>
            </p:cNvPr>
            <p:cNvGraphicFramePr/>
            <p:nvPr>
              <p:extLst>
                <p:ext uri="{D42A27DB-BD31-4B8C-83A1-F6EECF244321}">
                  <p14:modId xmlns:p14="http://schemas.microsoft.com/office/powerpoint/2010/main" val="716531916"/>
                </p:ext>
              </p:extLst>
            </p:nvPr>
          </p:nvGraphicFramePr>
          <p:xfrm>
            <a:off x="502053" y="2313321"/>
            <a:ext cx="10817256" cy="4958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Diagramme 11">
              <a:extLst>
                <a:ext uri="{FF2B5EF4-FFF2-40B4-BE49-F238E27FC236}">
                  <a16:creationId xmlns:a16="http://schemas.microsoft.com/office/drawing/2014/main" id="{22E9B7D0-7FBF-81F7-CD1C-C4884A94082B}"/>
                </a:ext>
              </a:extLst>
            </p:cNvPr>
            <p:cNvGraphicFramePr/>
            <p:nvPr>
              <p:extLst>
                <p:ext uri="{D42A27DB-BD31-4B8C-83A1-F6EECF244321}">
                  <p14:modId xmlns:p14="http://schemas.microsoft.com/office/powerpoint/2010/main" val="1528958108"/>
                </p:ext>
              </p:extLst>
            </p:nvPr>
          </p:nvGraphicFramePr>
          <p:xfrm>
            <a:off x="502053" y="2837336"/>
            <a:ext cx="10817256" cy="3775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sp>
        <p:nvSpPr>
          <p:cNvPr id="13" name="ZoneTexte 12">
            <a:extLst>
              <a:ext uri="{FF2B5EF4-FFF2-40B4-BE49-F238E27FC236}">
                <a16:creationId xmlns:a16="http://schemas.microsoft.com/office/drawing/2014/main" id="{8A0DA6D1-B400-B7ED-2CD3-C0040F249300}"/>
              </a:ext>
            </a:extLst>
          </p:cNvPr>
          <p:cNvSpPr txBox="1"/>
          <p:nvPr/>
        </p:nvSpPr>
        <p:spPr>
          <a:xfrm rot="16200000">
            <a:off x="-374193" y="4172652"/>
            <a:ext cx="2250772" cy="307777"/>
          </a:xfrm>
          <a:prstGeom prst="rect">
            <a:avLst/>
          </a:prstGeom>
          <a:noFill/>
        </p:spPr>
        <p:txBody>
          <a:bodyPr wrap="square" rtlCol="0">
            <a:spAutoFit/>
          </a:bodyPr>
          <a:lstStyle/>
          <a:p>
            <a:r>
              <a:rPr lang="fr-FR" sz="1400" noProof="0"/>
              <a:t>Lancement des états initiaux</a:t>
            </a:r>
          </a:p>
        </p:txBody>
      </p:sp>
      <p:sp>
        <p:nvSpPr>
          <p:cNvPr id="14" name="ZoneTexte 13">
            <a:extLst>
              <a:ext uri="{FF2B5EF4-FFF2-40B4-BE49-F238E27FC236}">
                <a16:creationId xmlns:a16="http://schemas.microsoft.com/office/drawing/2014/main" id="{8F9B1E32-F764-E8B8-FD1F-1825E0D24825}"/>
              </a:ext>
            </a:extLst>
          </p:cNvPr>
          <p:cNvSpPr txBox="1"/>
          <p:nvPr/>
        </p:nvSpPr>
        <p:spPr>
          <a:xfrm rot="16200000">
            <a:off x="6730428" y="4196730"/>
            <a:ext cx="2289850" cy="307777"/>
          </a:xfrm>
          <a:prstGeom prst="rect">
            <a:avLst/>
          </a:prstGeom>
          <a:noFill/>
        </p:spPr>
        <p:txBody>
          <a:bodyPr wrap="square" rtlCol="0">
            <a:spAutoFit/>
          </a:bodyPr>
          <a:lstStyle/>
          <a:p>
            <a:r>
              <a:rPr lang="fr-FR" sz="1400" noProof="0"/>
              <a:t>Lancement études d’impacts</a:t>
            </a:r>
          </a:p>
        </p:txBody>
      </p:sp>
      <p:grpSp>
        <p:nvGrpSpPr>
          <p:cNvPr id="15" name="Groupe 14">
            <a:extLst>
              <a:ext uri="{FF2B5EF4-FFF2-40B4-BE49-F238E27FC236}">
                <a16:creationId xmlns:a16="http://schemas.microsoft.com/office/drawing/2014/main" id="{8A6B64B3-6AE5-ADAF-DE61-86EC6BEFA5DF}"/>
              </a:ext>
            </a:extLst>
          </p:cNvPr>
          <p:cNvGrpSpPr/>
          <p:nvPr/>
        </p:nvGrpSpPr>
        <p:grpSpPr>
          <a:xfrm>
            <a:off x="5215465" y="1414913"/>
            <a:ext cx="2791326" cy="1409907"/>
            <a:chOff x="4329640" y="1414913"/>
            <a:chExt cx="2791326" cy="1409907"/>
          </a:xfrm>
        </p:grpSpPr>
        <p:sp>
          <p:nvSpPr>
            <p:cNvPr id="16" name="ZoneTexte 15">
              <a:extLst>
                <a:ext uri="{FF2B5EF4-FFF2-40B4-BE49-F238E27FC236}">
                  <a16:creationId xmlns:a16="http://schemas.microsoft.com/office/drawing/2014/main" id="{AC7D9C18-33E3-8461-F7A3-15B51D3062A9}"/>
                </a:ext>
              </a:extLst>
            </p:cNvPr>
            <p:cNvSpPr txBox="1"/>
            <p:nvPr/>
          </p:nvSpPr>
          <p:spPr>
            <a:xfrm>
              <a:off x="4329640" y="1414913"/>
              <a:ext cx="2791326" cy="369332"/>
            </a:xfrm>
            <a:prstGeom prst="rect">
              <a:avLst/>
            </a:prstGeom>
            <a:noFill/>
            <a:ln>
              <a:solidFill>
                <a:schemeClr val="tx1"/>
              </a:solidFill>
            </a:ln>
          </p:spPr>
          <p:txBody>
            <a:bodyPr wrap="square" rtlCol="0">
              <a:spAutoFit/>
            </a:bodyPr>
            <a:lstStyle/>
            <a:p>
              <a:pPr algn="ctr"/>
              <a:r>
                <a:rPr lang="fr-FR" noProof="0"/>
                <a:t>Mât de mesure</a:t>
              </a:r>
            </a:p>
          </p:txBody>
        </p:sp>
        <p:cxnSp>
          <p:nvCxnSpPr>
            <p:cNvPr id="17" name="Connecteur droit avec flèche 16">
              <a:extLst>
                <a:ext uri="{FF2B5EF4-FFF2-40B4-BE49-F238E27FC236}">
                  <a16:creationId xmlns:a16="http://schemas.microsoft.com/office/drawing/2014/main" id="{F541B9D3-2846-08EE-E353-CDFC1FEFAF45}"/>
                </a:ext>
              </a:extLst>
            </p:cNvPr>
            <p:cNvCxnSpPr>
              <a:cxnSpLocks/>
              <a:stCxn id="16" idx="1"/>
            </p:cNvCxnSpPr>
            <p:nvPr/>
          </p:nvCxnSpPr>
          <p:spPr>
            <a:xfrm>
              <a:off x="4329640" y="1599579"/>
              <a:ext cx="0" cy="1225241"/>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E6C0D4E3-36FD-32FF-4C9E-3E68ADE7FE11}"/>
                </a:ext>
              </a:extLst>
            </p:cNvPr>
            <p:cNvCxnSpPr>
              <a:cxnSpLocks/>
            </p:cNvCxnSpPr>
            <p:nvPr/>
          </p:nvCxnSpPr>
          <p:spPr>
            <a:xfrm>
              <a:off x="7120103" y="1599579"/>
              <a:ext cx="0" cy="1225241"/>
            </a:xfrm>
            <a:prstGeom prst="straightConnector1">
              <a:avLst/>
            </a:prstGeom>
            <a:ln w="127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F6A30D45-BFCA-FFB5-7046-1403594FF9EE}"/>
                </a:ext>
              </a:extLst>
            </p:cNvPr>
            <p:cNvCxnSpPr>
              <a:cxnSpLocks/>
            </p:cNvCxnSpPr>
            <p:nvPr/>
          </p:nvCxnSpPr>
          <p:spPr>
            <a:xfrm>
              <a:off x="4329640" y="2824820"/>
              <a:ext cx="279046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ZoneTexte 19">
            <a:extLst>
              <a:ext uri="{FF2B5EF4-FFF2-40B4-BE49-F238E27FC236}">
                <a16:creationId xmlns:a16="http://schemas.microsoft.com/office/drawing/2014/main" id="{55B6FA5A-A20D-B863-5A82-FC9EE8220792}"/>
              </a:ext>
            </a:extLst>
          </p:cNvPr>
          <p:cNvSpPr txBox="1"/>
          <p:nvPr/>
        </p:nvSpPr>
        <p:spPr>
          <a:xfrm rot="16200000">
            <a:off x="7915559" y="4068844"/>
            <a:ext cx="2015790" cy="307777"/>
          </a:xfrm>
          <a:prstGeom prst="rect">
            <a:avLst/>
          </a:prstGeom>
          <a:noFill/>
        </p:spPr>
        <p:txBody>
          <a:bodyPr wrap="square" rtlCol="0">
            <a:spAutoFit/>
          </a:bodyPr>
          <a:lstStyle/>
          <a:p>
            <a:r>
              <a:rPr lang="fr-FR" sz="1400" noProof="0"/>
              <a:t>Etude d’impacts finalisée</a:t>
            </a:r>
          </a:p>
        </p:txBody>
      </p:sp>
      <p:sp>
        <p:nvSpPr>
          <p:cNvPr id="21" name="ZoneTexte 20">
            <a:extLst>
              <a:ext uri="{FF2B5EF4-FFF2-40B4-BE49-F238E27FC236}">
                <a16:creationId xmlns:a16="http://schemas.microsoft.com/office/drawing/2014/main" id="{B442EAEB-D75F-D89F-F4C2-46FB6D818E83}"/>
              </a:ext>
            </a:extLst>
          </p:cNvPr>
          <p:cNvSpPr txBox="1"/>
          <p:nvPr/>
        </p:nvSpPr>
        <p:spPr>
          <a:xfrm rot="16200000">
            <a:off x="9232916" y="3717242"/>
            <a:ext cx="1404787" cy="307777"/>
          </a:xfrm>
          <a:prstGeom prst="rect">
            <a:avLst/>
          </a:prstGeom>
          <a:noFill/>
        </p:spPr>
        <p:txBody>
          <a:bodyPr wrap="square" rtlCol="0">
            <a:spAutoFit/>
          </a:bodyPr>
          <a:lstStyle/>
          <a:p>
            <a:r>
              <a:rPr lang="fr-FR" sz="1400" b="1" noProof="0">
                <a:solidFill>
                  <a:srgbClr val="FF0000"/>
                </a:solidFill>
              </a:rPr>
              <a:t>Dépôt du DDAE</a:t>
            </a:r>
          </a:p>
        </p:txBody>
      </p:sp>
      <p:cxnSp>
        <p:nvCxnSpPr>
          <p:cNvPr id="22" name="Connecteur droit avec flèche 21">
            <a:extLst>
              <a:ext uri="{FF2B5EF4-FFF2-40B4-BE49-F238E27FC236}">
                <a16:creationId xmlns:a16="http://schemas.microsoft.com/office/drawing/2014/main" id="{DE84BB77-AADA-1C03-732F-1CE579AE6777}"/>
              </a:ext>
            </a:extLst>
          </p:cNvPr>
          <p:cNvCxnSpPr>
            <a:cxnSpLocks/>
          </p:cNvCxnSpPr>
          <p:nvPr/>
        </p:nvCxnSpPr>
        <p:spPr>
          <a:xfrm>
            <a:off x="10089198" y="3214837"/>
            <a:ext cx="1653623" cy="0"/>
          </a:xfrm>
          <a:prstGeom prst="straightConnector1">
            <a:avLst/>
          </a:prstGeom>
          <a:ln w="38100">
            <a:solidFill>
              <a:srgbClr val="9EADD8"/>
            </a:solidFill>
            <a:tailEnd type="triangle"/>
          </a:ln>
        </p:spPr>
        <p:style>
          <a:lnRef idx="1">
            <a:schemeClr val="accent1"/>
          </a:lnRef>
          <a:fillRef idx="0">
            <a:schemeClr val="accent1"/>
          </a:fillRef>
          <a:effectRef idx="0">
            <a:schemeClr val="accent1"/>
          </a:effectRef>
          <a:fontRef idx="minor">
            <a:schemeClr val="tx1"/>
          </a:fontRef>
        </p:style>
      </p:cxnSp>
      <p:sp>
        <p:nvSpPr>
          <p:cNvPr id="23" name="ZoneTexte 22">
            <a:extLst>
              <a:ext uri="{FF2B5EF4-FFF2-40B4-BE49-F238E27FC236}">
                <a16:creationId xmlns:a16="http://schemas.microsoft.com/office/drawing/2014/main" id="{3F68D455-4FC4-B2FB-275B-76404F00BDE4}"/>
              </a:ext>
            </a:extLst>
          </p:cNvPr>
          <p:cNvSpPr txBox="1"/>
          <p:nvPr/>
        </p:nvSpPr>
        <p:spPr>
          <a:xfrm>
            <a:off x="10320113" y="3166091"/>
            <a:ext cx="1112099" cy="338554"/>
          </a:xfrm>
          <a:prstGeom prst="rect">
            <a:avLst/>
          </a:prstGeom>
          <a:noFill/>
        </p:spPr>
        <p:txBody>
          <a:bodyPr wrap="none" rtlCol="0">
            <a:spAutoFit/>
          </a:bodyPr>
          <a:lstStyle/>
          <a:p>
            <a:r>
              <a:rPr lang="fr-FR" sz="1600" b="1" noProof="0">
                <a:solidFill>
                  <a:srgbClr val="9EADD8"/>
                </a:solidFill>
              </a:rPr>
              <a:t>Instruction</a:t>
            </a:r>
          </a:p>
        </p:txBody>
      </p:sp>
      <p:sp>
        <p:nvSpPr>
          <p:cNvPr id="24" name="ZoneTexte 23">
            <a:extLst>
              <a:ext uri="{FF2B5EF4-FFF2-40B4-BE49-F238E27FC236}">
                <a16:creationId xmlns:a16="http://schemas.microsoft.com/office/drawing/2014/main" id="{4175C5FA-C5E0-352B-A692-8AB4959D3EF7}"/>
              </a:ext>
            </a:extLst>
          </p:cNvPr>
          <p:cNvSpPr txBox="1"/>
          <p:nvPr/>
        </p:nvSpPr>
        <p:spPr>
          <a:xfrm rot="16200000">
            <a:off x="5048023" y="4192190"/>
            <a:ext cx="2289848" cy="307777"/>
          </a:xfrm>
          <a:prstGeom prst="rect">
            <a:avLst/>
          </a:prstGeom>
          <a:noFill/>
        </p:spPr>
        <p:txBody>
          <a:bodyPr wrap="square" rtlCol="0">
            <a:spAutoFit/>
          </a:bodyPr>
          <a:lstStyle/>
          <a:p>
            <a:r>
              <a:rPr lang="fr-FR" sz="1400" noProof="0"/>
              <a:t>Finalisation des états initiaux</a:t>
            </a:r>
          </a:p>
        </p:txBody>
      </p:sp>
      <p:sp>
        <p:nvSpPr>
          <p:cNvPr id="25" name="ZoneTexte 24">
            <a:extLst>
              <a:ext uri="{FF2B5EF4-FFF2-40B4-BE49-F238E27FC236}">
                <a16:creationId xmlns:a16="http://schemas.microsoft.com/office/drawing/2014/main" id="{C96D2A62-140B-6ED8-B354-7CE636CAE251}"/>
              </a:ext>
            </a:extLst>
          </p:cNvPr>
          <p:cNvSpPr txBox="1"/>
          <p:nvPr/>
        </p:nvSpPr>
        <p:spPr>
          <a:xfrm rot="16200000">
            <a:off x="7431495" y="4068844"/>
            <a:ext cx="2015790" cy="307777"/>
          </a:xfrm>
          <a:prstGeom prst="rect">
            <a:avLst/>
          </a:prstGeom>
          <a:noFill/>
        </p:spPr>
        <p:txBody>
          <a:bodyPr wrap="square" rtlCol="0">
            <a:spAutoFit/>
          </a:bodyPr>
          <a:lstStyle/>
          <a:p>
            <a:pPr algn="r"/>
            <a:r>
              <a:rPr lang="fr-FR" sz="1400" noProof="0"/>
              <a:t>Rencontre DREAL</a:t>
            </a:r>
          </a:p>
        </p:txBody>
      </p:sp>
      <p:sp>
        <p:nvSpPr>
          <p:cNvPr id="26" name="ZoneTexte 25">
            <a:extLst>
              <a:ext uri="{FF2B5EF4-FFF2-40B4-BE49-F238E27FC236}">
                <a16:creationId xmlns:a16="http://schemas.microsoft.com/office/drawing/2014/main" id="{374A82E1-F6CF-F44E-3800-3DD82B15E379}"/>
              </a:ext>
            </a:extLst>
          </p:cNvPr>
          <p:cNvSpPr txBox="1"/>
          <p:nvPr/>
        </p:nvSpPr>
        <p:spPr>
          <a:xfrm rot="16200000">
            <a:off x="8810204" y="3778409"/>
            <a:ext cx="1404787" cy="307777"/>
          </a:xfrm>
          <a:prstGeom prst="rect">
            <a:avLst/>
          </a:prstGeom>
          <a:noFill/>
        </p:spPr>
        <p:txBody>
          <a:bodyPr wrap="square" rtlCol="0">
            <a:spAutoFit/>
          </a:bodyPr>
          <a:lstStyle/>
          <a:p>
            <a:pPr algn="r"/>
            <a:r>
              <a:rPr lang="fr-FR" sz="1400" noProof="0"/>
              <a:t>Dépôt du RNT</a:t>
            </a:r>
          </a:p>
        </p:txBody>
      </p:sp>
      <p:sp>
        <p:nvSpPr>
          <p:cNvPr id="27" name="ZoneTexte 26">
            <a:extLst>
              <a:ext uri="{FF2B5EF4-FFF2-40B4-BE49-F238E27FC236}">
                <a16:creationId xmlns:a16="http://schemas.microsoft.com/office/drawing/2014/main" id="{CEF8B575-4075-905B-2CC3-3EEB22E36BAF}"/>
              </a:ext>
            </a:extLst>
          </p:cNvPr>
          <p:cNvSpPr txBox="1"/>
          <p:nvPr/>
        </p:nvSpPr>
        <p:spPr>
          <a:xfrm>
            <a:off x="2413658" y="3586081"/>
            <a:ext cx="2250772" cy="307777"/>
          </a:xfrm>
          <a:prstGeom prst="rect">
            <a:avLst/>
          </a:prstGeom>
          <a:noFill/>
        </p:spPr>
        <p:txBody>
          <a:bodyPr wrap="square" rtlCol="0">
            <a:spAutoFit/>
          </a:bodyPr>
          <a:lstStyle/>
          <a:p>
            <a:r>
              <a:rPr lang="fr-FR" sz="1400" noProof="0"/>
              <a:t>Signature du foncier</a:t>
            </a:r>
          </a:p>
        </p:txBody>
      </p:sp>
    </p:spTree>
    <p:extLst>
      <p:ext uri="{BB962C8B-B14F-4D97-AF65-F5344CB8AC3E}">
        <p14:creationId xmlns:p14="http://schemas.microsoft.com/office/powerpoint/2010/main" val="593152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Echanges passés et à venir</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44</a:t>
            </a:fld>
            <a:endParaRPr lang="fr-FR" noProof="0"/>
          </a:p>
        </p:txBody>
      </p:sp>
      <p:sp>
        <p:nvSpPr>
          <p:cNvPr id="5" name="Espace réservé du contenu 5">
            <a:extLst>
              <a:ext uri="{FF2B5EF4-FFF2-40B4-BE49-F238E27FC236}">
                <a16:creationId xmlns:a16="http://schemas.microsoft.com/office/drawing/2014/main" id="{10D8B42D-74B6-C9F2-52AD-C5BBD4D85994}"/>
              </a:ext>
            </a:extLst>
          </p:cNvPr>
          <p:cNvSpPr>
            <a:spLocks noGrp="1"/>
          </p:cNvSpPr>
          <p:nvPr>
            <p:ph idx="1"/>
          </p:nvPr>
        </p:nvSpPr>
        <p:spPr>
          <a:xfrm>
            <a:off x="1142999" y="1028663"/>
            <a:ext cx="10659359" cy="4881370"/>
          </a:xfrm>
        </p:spPr>
        <p:txBody>
          <a:bodyPr vert="horz" lIns="91440" tIns="45720" rIns="91440" bIns="45720" rtlCol="0" anchor="t">
            <a:noAutofit/>
          </a:bodyPr>
          <a:lstStyle/>
          <a:p>
            <a:pPr>
              <a:lnSpc>
                <a:spcPct val="100000"/>
              </a:lnSpc>
              <a:spcBef>
                <a:spcPts val="600"/>
              </a:spcBef>
              <a:spcAft>
                <a:spcPts val="600"/>
              </a:spcAft>
            </a:pPr>
            <a:r>
              <a:rPr lang="fr-FR" sz="2000" noProof="0"/>
              <a:t>2007 – Identification de la zone d’étude et premiers contacts avec les élus des communes d’implantation</a:t>
            </a:r>
            <a:endParaRPr lang="fr-FR" sz="2000" noProof="0">
              <a:ea typeface="Calibri"/>
              <a:cs typeface="Calibri"/>
            </a:endParaRPr>
          </a:p>
          <a:p>
            <a:pPr>
              <a:lnSpc>
                <a:spcPct val="100000"/>
              </a:lnSpc>
              <a:spcBef>
                <a:spcPts val="600"/>
              </a:spcBef>
              <a:spcAft>
                <a:spcPts val="600"/>
              </a:spcAft>
            </a:pPr>
            <a:r>
              <a:rPr lang="fr-FR" sz="2000" noProof="0"/>
              <a:t>Juillet-août 2021 – Rencontre des maires pour relancer le projet</a:t>
            </a:r>
            <a:endParaRPr lang="fr-FR" sz="2000" noProof="0">
              <a:ea typeface="Calibri"/>
              <a:cs typeface="Calibri"/>
            </a:endParaRPr>
          </a:p>
          <a:p>
            <a:pPr>
              <a:lnSpc>
                <a:spcPct val="100000"/>
              </a:lnSpc>
              <a:spcBef>
                <a:spcPts val="600"/>
              </a:spcBef>
              <a:spcAft>
                <a:spcPts val="600"/>
              </a:spcAft>
            </a:pPr>
            <a:r>
              <a:rPr lang="fr-FR" sz="2000" noProof="0"/>
              <a:t>Janvier 2022 – Flash-info sur Panneau Pocket pour Illifaut &amp; création du site internet</a:t>
            </a:r>
            <a:endParaRPr lang="fr-FR" sz="2000" noProof="0">
              <a:ea typeface="Calibri"/>
              <a:cs typeface="Calibri"/>
            </a:endParaRPr>
          </a:p>
          <a:p>
            <a:pPr>
              <a:lnSpc>
                <a:spcPct val="100000"/>
              </a:lnSpc>
              <a:spcBef>
                <a:spcPts val="600"/>
              </a:spcBef>
              <a:spcAft>
                <a:spcPts val="600"/>
              </a:spcAft>
            </a:pPr>
            <a:r>
              <a:rPr lang="fr-FR" sz="2000" noProof="0">
                <a:ea typeface="Calibri"/>
                <a:cs typeface="Calibri"/>
              </a:rPr>
              <a:t>Novembre 2022 – Flash-info sur Panneau Pocket pour Illifaut</a:t>
            </a:r>
          </a:p>
          <a:p>
            <a:pPr>
              <a:lnSpc>
                <a:spcPct val="100000"/>
              </a:lnSpc>
              <a:spcBef>
                <a:spcPts val="600"/>
              </a:spcBef>
              <a:spcAft>
                <a:spcPts val="600"/>
              </a:spcAft>
            </a:pPr>
            <a:r>
              <a:rPr lang="fr-FR" sz="2000" noProof="0"/>
              <a:t>Novembre 2022 – Comité de Suivi Elus N°1</a:t>
            </a:r>
            <a:endParaRPr lang="fr-FR" sz="2000" noProof="0">
              <a:ea typeface="Calibri"/>
              <a:cs typeface="Calibri"/>
            </a:endParaRPr>
          </a:p>
          <a:p>
            <a:pPr>
              <a:lnSpc>
                <a:spcPct val="100000"/>
              </a:lnSpc>
              <a:spcBef>
                <a:spcPts val="600"/>
              </a:spcBef>
              <a:spcAft>
                <a:spcPts val="600"/>
              </a:spcAft>
            </a:pPr>
            <a:r>
              <a:rPr lang="fr-FR" sz="2000" noProof="0"/>
              <a:t>Mars 2023 – Comité de Suivi Elus N°2 &amp; porte à porte autour de la ZIP</a:t>
            </a:r>
            <a:endParaRPr lang="fr-FR" sz="2000" noProof="0">
              <a:ea typeface="Calibri"/>
              <a:cs typeface="Calibri"/>
            </a:endParaRPr>
          </a:p>
          <a:p>
            <a:pPr>
              <a:lnSpc>
                <a:spcPct val="100000"/>
              </a:lnSpc>
              <a:spcBef>
                <a:spcPts val="600"/>
              </a:spcBef>
              <a:spcAft>
                <a:spcPts val="600"/>
              </a:spcAft>
            </a:pPr>
            <a:r>
              <a:rPr lang="fr-FR" sz="2000" noProof="0">
                <a:cs typeface="Calibri"/>
              </a:rPr>
              <a:t>Décembre 2023 – Comité de Suivi Elus N°3</a:t>
            </a:r>
            <a:endParaRPr lang="fr-FR" sz="2000" noProof="0">
              <a:ea typeface="Calibri"/>
              <a:cs typeface="Calibri"/>
            </a:endParaRPr>
          </a:p>
          <a:p>
            <a:pPr>
              <a:lnSpc>
                <a:spcPct val="100000"/>
              </a:lnSpc>
              <a:spcBef>
                <a:spcPts val="600"/>
              </a:spcBef>
              <a:spcAft>
                <a:spcPts val="600"/>
              </a:spcAft>
            </a:pPr>
            <a:r>
              <a:rPr lang="fr-FR" sz="2000" noProof="0">
                <a:cs typeface="Calibri"/>
              </a:rPr>
              <a:t>Mars-Avril 2024 – Lettre d’information : flash-info pour Illifaut et bulletin pour Trémorel</a:t>
            </a:r>
            <a:endParaRPr lang="fr-FR" sz="2000" noProof="0">
              <a:ea typeface="Calibri"/>
              <a:cs typeface="Calibri"/>
            </a:endParaRPr>
          </a:p>
          <a:p>
            <a:pPr>
              <a:lnSpc>
                <a:spcPct val="100000"/>
              </a:lnSpc>
              <a:spcBef>
                <a:spcPts val="600"/>
              </a:spcBef>
              <a:spcAft>
                <a:spcPts val="600"/>
              </a:spcAft>
            </a:pPr>
            <a:r>
              <a:rPr lang="fr-FR" sz="2000" noProof="0">
                <a:cs typeface="Calibri"/>
              </a:rPr>
              <a:t>Mars 2025 – Lettre d’informations, permanences publiques et Comité Projet</a:t>
            </a:r>
          </a:p>
          <a:p>
            <a:pPr>
              <a:lnSpc>
                <a:spcPct val="100000"/>
              </a:lnSpc>
              <a:spcBef>
                <a:spcPts val="600"/>
              </a:spcBef>
              <a:spcAft>
                <a:spcPts val="600"/>
              </a:spcAft>
            </a:pPr>
            <a:r>
              <a:rPr lang="fr-FR" sz="2000" noProof="0">
                <a:ea typeface="Calibri"/>
                <a:cs typeface="Calibri"/>
              </a:rPr>
              <a:t>Mai et juin 2025 – Ouverture du parc du Clos Neuf &amp; lancement du financement participatif</a:t>
            </a:r>
          </a:p>
        </p:txBody>
      </p:sp>
      <p:sp>
        <p:nvSpPr>
          <p:cNvPr id="6" name="Flèche : bas 5">
            <a:extLst>
              <a:ext uri="{FF2B5EF4-FFF2-40B4-BE49-F238E27FC236}">
                <a16:creationId xmlns:a16="http://schemas.microsoft.com/office/drawing/2014/main" id="{B711854B-1C31-D2F4-FEB3-6E5618DC7760}"/>
              </a:ext>
            </a:extLst>
          </p:cNvPr>
          <p:cNvSpPr/>
          <p:nvPr/>
        </p:nvSpPr>
        <p:spPr>
          <a:xfrm>
            <a:off x="639212" y="1261088"/>
            <a:ext cx="205401" cy="4648945"/>
          </a:xfrm>
          <a:prstGeom prst="downArrow">
            <a:avLst/>
          </a:prstGeom>
          <a:gradFill flip="none" rotWithShape="1">
            <a:gsLst>
              <a:gs pos="0">
                <a:schemeClr val="accent6">
                  <a:tint val="66000"/>
                  <a:satMod val="160000"/>
                </a:schemeClr>
              </a:gs>
              <a:gs pos="50000">
                <a:schemeClr val="accent6">
                  <a:tint val="44500"/>
                  <a:satMod val="160000"/>
                </a:schemeClr>
              </a:gs>
              <a:gs pos="100000">
                <a:srgbClr val="FFFFFF"/>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7" name="ZoneTexte 6">
            <a:hlinkClick r:id="rId3"/>
            <a:extLst>
              <a:ext uri="{FF2B5EF4-FFF2-40B4-BE49-F238E27FC236}">
                <a16:creationId xmlns:a16="http://schemas.microsoft.com/office/drawing/2014/main" id="{891760CD-2EF3-5DC9-1CCC-5B5147AE4767}"/>
              </a:ext>
            </a:extLst>
          </p:cNvPr>
          <p:cNvSpPr txBox="1"/>
          <p:nvPr/>
        </p:nvSpPr>
        <p:spPr>
          <a:xfrm>
            <a:off x="3015051" y="6075141"/>
            <a:ext cx="5687568" cy="646331"/>
          </a:xfrm>
          <a:prstGeom prst="rect">
            <a:avLst/>
          </a:prstGeom>
          <a:solidFill>
            <a:schemeClr val="accent3">
              <a:lumMod val="20000"/>
              <a:lumOff val="80000"/>
            </a:schemeClr>
          </a:solidFill>
        </p:spPr>
        <p:txBody>
          <a:bodyPr wrap="square" rtlCol="0">
            <a:spAutoFit/>
          </a:bodyPr>
          <a:lstStyle/>
          <a:p>
            <a:pPr algn="ctr"/>
            <a:r>
              <a:rPr lang="fr-FR" b="1" noProof="0"/>
              <a:t>Site Web du projet</a:t>
            </a:r>
          </a:p>
          <a:p>
            <a:pPr algn="ctr"/>
            <a:r>
              <a:rPr lang="fr-FR" i="1" noProof="0">
                <a:solidFill>
                  <a:schemeClr val="tx2"/>
                </a:solidFill>
                <a:hlinkClick r:id="rId3"/>
              </a:rPr>
              <a:t>https://parceolien-rocheblanche.fr/</a:t>
            </a:r>
            <a:endParaRPr lang="fr-FR" i="1" noProof="0">
              <a:solidFill>
                <a:schemeClr val="tx2"/>
              </a:solidFill>
            </a:endParaRPr>
          </a:p>
        </p:txBody>
      </p:sp>
    </p:spTree>
    <p:extLst>
      <p:ext uri="{BB962C8B-B14F-4D97-AF65-F5344CB8AC3E}">
        <p14:creationId xmlns:p14="http://schemas.microsoft.com/office/powerpoint/2010/main" val="135966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C983B-EEE1-D93E-2485-B90792D7EF46}"/>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Questions / Réponses</a:t>
            </a:r>
            <a:endParaRPr lang="fr-FR" noProof="0"/>
          </a:p>
        </p:txBody>
      </p:sp>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45</a:t>
            </a:fld>
            <a:endParaRPr lang="fr-FR" noProof="0"/>
          </a:p>
        </p:txBody>
      </p:sp>
    </p:spTree>
    <p:extLst>
      <p:ext uri="{BB962C8B-B14F-4D97-AF65-F5344CB8AC3E}">
        <p14:creationId xmlns:p14="http://schemas.microsoft.com/office/powerpoint/2010/main" val="2188591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BC983B-EEE1-D93E-2485-B90792D7EF46}"/>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Merci pour votre attention</a:t>
            </a:r>
            <a:endParaRPr lang="fr-FR" noProof="0"/>
          </a:p>
        </p:txBody>
      </p:sp>
      <p:sp>
        <p:nvSpPr>
          <p:cNvPr id="7" name="Espace réservé du numéro de diapositive 6">
            <a:extLst>
              <a:ext uri="{FF2B5EF4-FFF2-40B4-BE49-F238E27FC236}">
                <a16:creationId xmlns:a16="http://schemas.microsoft.com/office/drawing/2014/main" id="{EB4805C1-875B-5FFA-0788-EF55752BA374}"/>
              </a:ext>
            </a:extLst>
          </p:cNvPr>
          <p:cNvSpPr>
            <a:spLocks noGrp="1"/>
          </p:cNvSpPr>
          <p:nvPr>
            <p:ph type="sldNum" sz="quarter" idx="12"/>
          </p:nvPr>
        </p:nvSpPr>
        <p:spPr/>
        <p:txBody>
          <a:bodyPr/>
          <a:lstStyle/>
          <a:p>
            <a:fld id="{431250F5-6109-44B0-92A6-FC105553EBB0}" type="slidenum">
              <a:rPr lang="fr-FR" noProof="0" smtClean="0"/>
              <a:pPr/>
              <a:t>46</a:t>
            </a:fld>
            <a:endParaRPr lang="fr-FR" noProof="0"/>
          </a:p>
        </p:txBody>
      </p:sp>
      <p:sp>
        <p:nvSpPr>
          <p:cNvPr id="3" name="ZoneTexte 2">
            <a:extLst>
              <a:ext uri="{FF2B5EF4-FFF2-40B4-BE49-F238E27FC236}">
                <a16:creationId xmlns:a16="http://schemas.microsoft.com/office/drawing/2014/main" id="{CA9AE554-D5F4-EC3C-4923-EE36EE115B29}"/>
              </a:ext>
            </a:extLst>
          </p:cNvPr>
          <p:cNvSpPr txBox="1"/>
          <p:nvPr/>
        </p:nvSpPr>
        <p:spPr>
          <a:xfrm>
            <a:off x="3308132" y="3184144"/>
            <a:ext cx="5565059" cy="3354765"/>
          </a:xfrm>
          <a:prstGeom prst="rect">
            <a:avLst/>
          </a:prstGeom>
          <a:noFill/>
        </p:spPr>
        <p:txBody>
          <a:bodyPr wrap="square">
            <a:spAutoFit/>
          </a:bodyPr>
          <a:lstStyle/>
          <a:p>
            <a:pPr algn="ctr"/>
            <a:endParaRPr lang="fr-FR" sz="1400" b="0" i="0" u="none" strike="noStrike" baseline="0" noProof="0">
              <a:solidFill>
                <a:srgbClr val="000000"/>
              </a:solidFill>
              <a:latin typeface="Quicksand" pitchFamily="2" charset="0"/>
            </a:endParaRPr>
          </a:p>
          <a:p>
            <a:pPr algn="ctr"/>
            <a:r>
              <a:rPr lang="fr-FR" noProof="0">
                <a:solidFill>
                  <a:srgbClr val="007792"/>
                </a:solidFill>
                <a:latin typeface="Quicksand" pitchFamily="2" charset="0"/>
              </a:rPr>
              <a:t>Hugo </a:t>
            </a:r>
            <a:r>
              <a:rPr lang="fr-FR" b="0" i="0" u="none" strike="noStrike" baseline="0" noProof="0">
                <a:solidFill>
                  <a:srgbClr val="007792"/>
                </a:solidFill>
                <a:latin typeface="Quicksand" pitchFamily="2" charset="0"/>
              </a:rPr>
              <a:t>FRANCOIS</a:t>
            </a:r>
          </a:p>
          <a:p>
            <a:pPr algn="ctr"/>
            <a:r>
              <a:rPr lang="fr-FR" b="0" i="0" u="none" strike="noStrike" baseline="0" noProof="0">
                <a:solidFill>
                  <a:srgbClr val="007792"/>
                </a:solidFill>
                <a:latin typeface="Quicksand" pitchFamily="2" charset="0"/>
              </a:rPr>
              <a:t> TÉL. 06 98 21 70 21 </a:t>
            </a:r>
            <a:r>
              <a:rPr lang="fr-FR" b="0" i="0" u="none" strike="noStrike" baseline="0" noProof="0">
                <a:solidFill>
                  <a:srgbClr val="92D050"/>
                </a:solidFill>
                <a:latin typeface="Quicksand" pitchFamily="2" charset="0"/>
              </a:rPr>
              <a:t>• </a:t>
            </a:r>
            <a:r>
              <a:rPr lang="fr-FR" i="1" noProof="0">
                <a:solidFill>
                  <a:srgbClr val="007792"/>
                </a:solidFill>
                <a:latin typeface="Quicksand" pitchFamily="2" charset="0"/>
                <a:hlinkClick r:id="rId2"/>
              </a:rPr>
              <a:t>hugo.francois@quenea.com</a:t>
            </a:r>
            <a:endParaRPr lang="fr-FR" i="1" noProof="0">
              <a:solidFill>
                <a:srgbClr val="007792"/>
              </a:solidFill>
              <a:latin typeface="Quicksand" pitchFamily="2" charset="0"/>
            </a:endParaRPr>
          </a:p>
          <a:p>
            <a:pPr algn="ctr"/>
            <a:endParaRPr lang="fr-FR" i="1">
              <a:solidFill>
                <a:srgbClr val="007792"/>
              </a:solidFill>
              <a:latin typeface="Quicksand" pitchFamily="2" charset="0"/>
            </a:endParaRPr>
          </a:p>
          <a:p>
            <a:pPr algn="ctr"/>
            <a:r>
              <a:rPr lang="fr-FR" noProof="0">
                <a:solidFill>
                  <a:srgbClr val="007792"/>
                </a:solidFill>
                <a:latin typeface="Quicksand" pitchFamily="2" charset="0"/>
              </a:rPr>
              <a:t>Doriane MOISAN</a:t>
            </a:r>
            <a:endParaRPr lang="fr-FR" b="0" i="0" u="none" strike="noStrike" baseline="0" noProof="0">
              <a:solidFill>
                <a:srgbClr val="007792"/>
              </a:solidFill>
              <a:latin typeface="Quicksand" pitchFamily="2" charset="0"/>
            </a:endParaRPr>
          </a:p>
          <a:p>
            <a:pPr algn="ctr"/>
            <a:r>
              <a:rPr lang="fr-FR" b="0" i="0" u="none" strike="noStrike" baseline="0" noProof="0">
                <a:solidFill>
                  <a:srgbClr val="007792"/>
                </a:solidFill>
                <a:latin typeface="Quicksand" pitchFamily="2" charset="0"/>
              </a:rPr>
              <a:t> TÉL. 07 61 70 07 51 </a:t>
            </a:r>
            <a:r>
              <a:rPr lang="fr-FR" b="0" i="0" u="none" strike="noStrike" baseline="0" noProof="0">
                <a:solidFill>
                  <a:srgbClr val="92D050"/>
                </a:solidFill>
                <a:latin typeface="Quicksand" pitchFamily="2" charset="0"/>
              </a:rPr>
              <a:t>• </a:t>
            </a:r>
            <a:r>
              <a:rPr lang="fr-FR" i="1" noProof="0">
                <a:solidFill>
                  <a:srgbClr val="007792"/>
                </a:solidFill>
                <a:latin typeface="Quicksand" pitchFamily="2" charset="0"/>
                <a:hlinkClick r:id="rId2"/>
              </a:rPr>
              <a:t>doriane.moisan@quenea.com</a:t>
            </a:r>
            <a:endParaRPr lang="fr-FR" i="1" noProof="0">
              <a:solidFill>
                <a:srgbClr val="007792"/>
              </a:solidFill>
              <a:latin typeface="Quicksand" pitchFamily="2" charset="0"/>
            </a:endParaRPr>
          </a:p>
          <a:p>
            <a:pPr algn="ctr"/>
            <a:endParaRPr lang="fr-FR" b="1" i="0" u="none" strike="noStrike" baseline="0" noProof="0">
              <a:solidFill>
                <a:srgbClr val="007792"/>
              </a:solidFill>
              <a:latin typeface="Quicksand" pitchFamily="2" charset="0"/>
            </a:endParaRPr>
          </a:p>
          <a:p>
            <a:pPr algn="ctr"/>
            <a:r>
              <a:rPr lang="fr-FR" b="0" i="0" u="none" strike="noStrike" baseline="0" noProof="0">
                <a:solidFill>
                  <a:srgbClr val="007792"/>
                </a:solidFill>
                <a:latin typeface="Quicksand" pitchFamily="2" charset="0"/>
              </a:rPr>
              <a:t>Bastien BRANCHOUX</a:t>
            </a:r>
          </a:p>
          <a:p>
            <a:pPr algn="ctr"/>
            <a:r>
              <a:rPr lang="fr-FR" b="0" i="0" u="none" strike="noStrike" baseline="0" noProof="0">
                <a:solidFill>
                  <a:srgbClr val="007792"/>
                </a:solidFill>
                <a:latin typeface="Quicksand" pitchFamily="2" charset="0"/>
              </a:rPr>
              <a:t> TÉL. 06 61 91 41 79 </a:t>
            </a:r>
            <a:r>
              <a:rPr lang="fr-FR" b="0" i="0" u="none" strike="noStrike" baseline="0" noProof="0">
                <a:solidFill>
                  <a:srgbClr val="92D050"/>
                </a:solidFill>
                <a:latin typeface="Quicksand" pitchFamily="2" charset="0"/>
              </a:rPr>
              <a:t>• </a:t>
            </a:r>
            <a:r>
              <a:rPr lang="fr-FR" i="1" noProof="0">
                <a:solidFill>
                  <a:srgbClr val="007792"/>
                </a:solidFill>
                <a:latin typeface="Quicksand" pitchFamily="2" charset="0"/>
                <a:hlinkClick r:id="rId3"/>
              </a:rPr>
              <a:t>bastien.branchoux@baywa-re.fr</a:t>
            </a:r>
            <a:endParaRPr lang="fr-FR" i="1" noProof="0">
              <a:solidFill>
                <a:srgbClr val="007792"/>
              </a:solidFill>
              <a:latin typeface="Quicksand" pitchFamily="2" charset="0"/>
            </a:endParaRPr>
          </a:p>
          <a:p>
            <a:pPr algn="ctr"/>
            <a:endParaRPr lang="fr-FR" i="1" noProof="0">
              <a:solidFill>
                <a:srgbClr val="007792"/>
              </a:solidFill>
              <a:latin typeface="Quicksand" pitchFamily="2" charset="0"/>
            </a:endParaRPr>
          </a:p>
          <a:p>
            <a:pPr algn="ctr"/>
            <a:r>
              <a:rPr lang="fr-FR" b="0" i="0" u="none" strike="noStrike" baseline="0" noProof="0">
                <a:solidFill>
                  <a:srgbClr val="007792"/>
                </a:solidFill>
                <a:latin typeface="Quicksand" pitchFamily="2" charset="0"/>
              </a:rPr>
              <a:t>Julie BACHELARD</a:t>
            </a:r>
          </a:p>
          <a:p>
            <a:pPr algn="ctr"/>
            <a:r>
              <a:rPr lang="fr-FR" b="0" i="0" u="none" strike="noStrike" baseline="0" noProof="0">
                <a:solidFill>
                  <a:srgbClr val="007792"/>
                </a:solidFill>
                <a:latin typeface="Quicksand" pitchFamily="2" charset="0"/>
              </a:rPr>
              <a:t> TÉL. 06 38 02 84 51 </a:t>
            </a:r>
            <a:r>
              <a:rPr lang="fr-FR" b="0" i="0" u="none" strike="noStrike" baseline="0" noProof="0">
                <a:solidFill>
                  <a:srgbClr val="92D050"/>
                </a:solidFill>
                <a:latin typeface="Quicksand" pitchFamily="2" charset="0"/>
              </a:rPr>
              <a:t>• </a:t>
            </a:r>
            <a:r>
              <a:rPr lang="fr-FR" i="1" noProof="0">
                <a:solidFill>
                  <a:srgbClr val="007792"/>
                </a:solidFill>
                <a:latin typeface="Quicksand" pitchFamily="2" charset="0"/>
                <a:hlinkClick r:id="rId4"/>
              </a:rPr>
              <a:t>julie.bachelard@baywa-re.fr</a:t>
            </a:r>
            <a:r>
              <a:rPr lang="fr-FR" i="1" noProof="0">
                <a:solidFill>
                  <a:srgbClr val="007792"/>
                </a:solidFill>
                <a:latin typeface="Quicksand" pitchFamily="2" charset="0"/>
              </a:rPr>
              <a:t> </a:t>
            </a:r>
          </a:p>
        </p:txBody>
      </p:sp>
    </p:spTree>
    <p:extLst>
      <p:ext uri="{BB962C8B-B14F-4D97-AF65-F5344CB8AC3E}">
        <p14:creationId xmlns:p14="http://schemas.microsoft.com/office/powerpoint/2010/main" val="1393186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DBDC0D-3E43-02CB-9E0A-D44DC5F6CFCD}"/>
              </a:ext>
            </a:extLst>
          </p:cNvPr>
          <p:cNvSpPr>
            <a:spLocks noGrp="1"/>
          </p:cNvSpPr>
          <p:nvPr>
            <p:ph type="sldNum" sz="quarter" idx="12"/>
          </p:nvPr>
        </p:nvSpPr>
        <p:spPr/>
        <p:txBody>
          <a:bodyPr/>
          <a:lstStyle/>
          <a:p>
            <a:fld id="{431250F5-6109-44B0-92A6-FC105553EBB0}" type="slidenum">
              <a:rPr lang="fr-FR" noProof="0" smtClean="0"/>
              <a:pPr/>
              <a:t>47</a:t>
            </a:fld>
            <a:endParaRPr lang="fr-FR" noProof="0"/>
          </a:p>
        </p:txBody>
      </p:sp>
      <p:sp>
        <p:nvSpPr>
          <p:cNvPr id="7" name="Titre 1">
            <a:extLst>
              <a:ext uri="{FF2B5EF4-FFF2-40B4-BE49-F238E27FC236}">
                <a16:creationId xmlns:a16="http://schemas.microsoft.com/office/drawing/2014/main" id="{5A7D323D-4531-BE79-0659-5935AD929462}"/>
              </a:ext>
            </a:extLst>
          </p:cNvPr>
          <p:cNvSpPr>
            <a:spLocks noGrp="1"/>
          </p:cNvSpPr>
          <p:nvPr>
            <p:ph type="title"/>
          </p:nvPr>
        </p:nvSpPr>
        <p:spPr>
          <a:xfrm>
            <a:off x="851534" y="803818"/>
            <a:ext cx="9762342" cy="1500187"/>
          </a:xfrm>
        </p:spPr>
        <p:txBody>
          <a:bodyPr>
            <a:normAutofit/>
          </a:bodyPr>
          <a:lstStyle/>
          <a:p>
            <a:r>
              <a:rPr lang="fr-FR" b="0" noProof="0">
                <a:latin typeface="Quicksand SemiBold" pitchFamily="2" charset="0"/>
              </a:rPr>
              <a:t>Annexes</a:t>
            </a:r>
            <a:endParaRPr lang="fr-FR" noProof="0"/>
          </a:p>
        </p:txBody>
      </p:sp>
    </p:spTree>
    <p:extLst>
      <p:ext uri="{BB962C8B-B14F-4D97-AF65-F5344CB8AC3E}">
        <p14:creationId xmlns:p14="http://schemas.microsoft.com/office/powerpoint/2010/main" val="3722111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F655A-235F-0B66-C250-60FE0FED34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BCA2F8-1021-3625-7029-017C2B3155A5}"/>
              </a:ext>
            </a:extLst>
          </p:cNvPr>
          <p:cNvSpPr>
            <a:spLocks noGrp="1"/>
          </p:cNvSpPr>
          <p:nvPr>
            <p:ph type="title"/>
          </p:nvPr>
        </p:nvSpPr>
        <p:spPr/>
        <p:txBody>
          <a:bodyPr/>
          <a:lstStyle/>
          <a:p>
            <a:r>
              <a:rPr lang="fr-FR" noProof="0"/>
              <a:t>Le porteur de projet – </a:t>
            </a:r>
            <a:r>
              <a:rPr lang="fr-FR" noProof="0" err="1"/>
              <a:t>BayWa</a:t>
            </a:r>
            <a:r>
              <a:rPr lang="fr-FR" noProof="0"/>
              <a:t> </a:t>
            </a:r>
            <a:r>
              <a:rPr lang="fr-FR" noProof="0" err="1"/>
              <a:t>r.e</a:t>
            </a:r>
            <a:r>
              <a:rPr lang="fr-FR" noProof="0"/>
              <a:t>.</a:t>
            </a:r>
          </a:p>
        </p:txBody>
      </p:sp>
      <p:sp>
        <p:nvSpPr>
          <p:cNvPr id="4" name="Slide Number Placeholder 3">
            <a:extLst>
              <a:ext uri="{FF2B5EF4-FFF2-40B4-BE49-F238E27FC236}">
                <a16:creationId xmlns:a16="http://schemas.microsoft.com/office/drawing/2014/main" id="{BA53A1CA-5EC8-3196-3C6A-AA330C546737}"/>
              </a:ext>
            </a:extLst>
          </p:cNvPr>
          <p:cNvSpPr>
            <a:spLocks noGrp="1"/>
          </p:cNvSpPr>
          <p:nvPr>
            <p:ph type="sldNum" sz="quarter" idx="12"/>
          </p:nvPr>
        </p:nvSpPr>
        <p:spPr/>
        <p:txBody>
          <a:bodyPr/>
          <a:lstStyle/>
          <a:p>
            <a:fld id="{2B96ECA3-19B4-40B5-B651-E252F6AEA781}" type="slidenum">
              <a:rPr lang="fr-FR" noProof="0" smtClean="0"/>
              <a:pPr/>
              <a:t>48</a:t>
            </a:fld>
            <a:endParaRPr lang="fr-FR" noProof="0"/>
          </a:p>
        </p:txBody>
      </p:sp>
      <p:sp>
        <p:nvSpPr>
          <p:cNvPr id="7" name="Inhaltsplatzhalter 2">
            <a:extLst>
              <a:ext uri="{FF2B5EF4-FFF2-40B4-BE49-F238E27FC236}">
                <a16:creationId xmlns:a16="http://schemas.microsoft.com/office/drawing/2014/main" id="{08797150-9343-44CA-4D6D-BA0D6477F553}"/>
              </a:ext>
            </a:extLst>
          </p:cNvPr>
          <p:cNvSpPr txBox="1">
            <a:spLocks/>
          </p:cNvSpPr>
          <p:nvPr/>
        </p:nvSpPr>
        <p:spPr bwMode="gray">
          <a:xfrm>
            <a:off x="654174" y="1484714"/>
            <a:ext cx="5090170" cy="432118"/>
          </a:xfrm>
          <a:prstGeom prst="rect">
            <a:avLst/>
          </a:prstGeom>
        </p:spPr>
        <p:txBody>
          <a:bodyPr lIns="0" tIns="72000" rIns="0" bIns="72000" anchor="t" anchorCtr="0"/>
          <a:lstStyle>
            <a:lvl1pPr marL="0" indent="0" algn="l" defTabSz="914400" rtl="0" eaLnBrk="1" latinLnBrk="0" hangingPunct="1">
              <a:lnSpc>
                <a:spcPct val="120000"/>
              </a:lnSpc>
              <a:spcBef>
                <a:spcPts val="0"/>
              </a:spcBef>
              <a:spcAft>
                <a:spcPts val="500"/>
              </a:spcAft>
              <a:buFont typeface="Arial" panose="020B0604020202020204" pitchFamily="34" charset="0"/>
              <a:buNone/>
              <a:defRPr sz="1400" b="1" kern="1200">
                <a:solidFill>
                  <a:schemeClr val="accent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2pPr>
            <a:lvl3pPr marL="216000" indent="-216000" algn="l" defTabSz="914400" rtl="0" eaLnBrk="1" latinLnBrk="0" hangingPunct="1">
              <a:lnSpc>
                <a:spcPct val="120000"/>
              </a:lnSpc>
              <a:spcBef>
                <a:spcPts val="0"/>
              </a:spcBef>
              <a:spcAft>
                <a:spcPts val="300"/>
              </a:spcAft>
              <a:buFont typeface="Wingdings" panose="05000000000000000000" pitchFamily="2" charset="2"/>
              <a:buChar char="§"/>
              <a:defRPr sz="1400" kern="1200">
                <a:solidFill>
                  <a:schemeClr val="tx1"/>
                </a:solidFill>
                <a:latin typeface="+mn-lt"/>
                <a:ea typeface="+mn-ea"/>
                <a:cs typeface="+mn-cs"/>
              </a:defRPr>
            </a:lvl3pPr>
            <a:lvl4pPr marL="432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4pPr>
            <a:lvl5pPr marL="648000" marR="0" indent="-216000" algn="l" defTabSz="914400" rtl="0" eaLnBrk="1" fontAlgn="auto" latinLnBrk="0" hangingPunct="1">
              <a:lnSpc>
                <a:spcPct val="120000"/>
              </a:lnSpc>
              <a:spcBef>
                <a:spcPts val="0"/>
              </a:spcBef>
              <a:spcAft>
                <a:spcPts val="300"/>
              </a:spcAft>
              <a:buClrTx/>
              <a:buSzTx/>
              <a:buFont typeface="Symbol" panose="05050102010706020507" pitchFamily="18" charset="2"/>
              <a:buChar char="-"/>
              <a:tabLst/>
              <a:defRPr sz="1400" kern="1200">
                <a:solidFill>
                  <a:schemeClr val="tx1"/>
                </a:solidFill>
                <a:latin typeface="+mn-lt"/>
                <a:ea typeface="+mn-ea"/>
                <a:cs typeface="+mn-cs"/>
              </a:defRPr>
            </a:lvl5pPr>
            <a:lvl6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6pPr>
            <a:lvl7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7pPr>
            <a:lvl8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8pPr>
            <a:lvl9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fr-FR" sz="1400" b="1" i="0" u="none" strike="noStrike" kern="1200" cap="none" spc="0" normalizeH="0" baseline="0" noProof="0">
                <a:ln>
                  <a:noFill/>
                </a:ln>
                <a:solidFill>
                  <a:srgbClr val="0D3F4A"/>
                </a:solidFill>
                <a:effectLst/>
                <a:uLnTx/>
                <a:uFillTx/>
                <a:latin typeface="Arial"/>
                <a:ea typeface="+mn-ea"/>
                <a:cs typeface="+mn-cs"/>
              </a:rPr>
              <a:t>Chiffres clés </a:t>
            </a:r>
            <a:r>
              <a:rPr kumimoji="0" lang="fr-FR" sz="1400" b="1" i="0" u="none" strike="noStrike" kern="1200" cap="none" spc="0" normalizeH="0" baseline="0" noProof="0" err="1">
                <a:ln>
                  <a:noFill/>
                </a:ln>
                <a:solidFill>
                  <a:srgbClr val="0D3F4A"/>
                </a:solidFill>
                <a:effectLst/>
                <a:uLnTx/>
                <a:uFillTx/>
                <a:latin typeface="Arial"/>
                <a:ea typeface="+mn-ea"/>
                <a:cs typeface="+mn-cs"/>
              </a:rPr>
              <a:t>BayWa</a:t>
            </a:r>
            <a:r>
              <a:rPr kumimoji="0" lang="fr-FR" sz="1400" b="1" i="0" u="none" strike="noStrike" kern="1200" cap="none" spc="0" normalizeH="0" baseline="0" noProof="0">
                <a:ln>
                  <a:noFill/>
                </a:ln>
                <a:solidFill>
                  <a:srgbClr val="0D3F4A"/>
                </a:solidFill>
                <a:effectLst/>
                <a:uLnTx/>
                <a:uFillTx/>
                <a:latin typeface="Arial"/>
                <a:ea typeface="+mn-ea"/>
                <a:cs typeface="+mn-cs"/>
              </a:rPr>
              <a:t> </a:t>
            </a:r>
            <a:r>
              <a:rPr kumimoji="0" lang="fr-FR" sz="1400" b="1" i="0" u="none" strike="noStrike" kern="1200" cap="none" spc="0" normalizeH="0" baseline="0" noProof="0" err="1">
                <a:ln>
                  <a:noFill/>
                </a:ln>
                <a:solidFill>
                  <a:srgbClr val="0D3F4A"/>
                </a:solidFill>
                <a:effectLst/>
                <a:uLnTx/>
                <a:uFillTx/>
                <a:latin typeface="Arial"/>
                <a:ea typeface="+mn-ea"/>
                <a:cs typeface="+mn-cs"/>
              </a:rPr>
              <a:t>r.e</a:t>
            </a:r>
            <a:r>
              <a:rPr kumimoji="0" lang="fr-FR" sz="1400" b="1" i="0" u="none" strike="noStrike" kern="1200" cap="none" spc="0" normalizeH="0" baseline="0" noProof="0">
                <a:ln>
                  <a:noFill/>
                </a:ln>
                <a:solidFill>
                  <a:srgbClr val="0D3F4A"/>
                </a:solidFill>
                <a:effectLst/>
                <a:uLnTx/>
                <a:uFillTx/>
                <a:latin typeface="Arial"/>
                <a:ea typeface="+mn-ea"/>
                <a:cs typeface="+mn-cs"/>
              </a:rPr>
              <a:t>. France </a:t>
            </a:r>
            <a:endParaRPr kumimoji="0" lang="fr-FR" sz="1400" b="0" i="0" u="none" strike="noStrike" kern="1200" cap="none" spc="0" normalizeH="0" baseline="0" noProof="0">
              <a:ln>
                <a:noFill/>
              </a:ln>
              <a:solidFill>
                <a:srgbClr val="0D3F4A"/>
              </a:solidFill>
              <a:effectLst/>
              <a:uLnTx/>
              <a:uFillTx/>
              <a:latin typeface="Arial"/>
              <a:ea typeface="+mn-ea"/>
              <a:cs typeface="+mn-cs"/>
            </a:endParaRPr>
          </a:p>
        </p:txBody>
      </p:sp>
      <p:sp>
        <p:nvSpPr>
          <p:cNvPr id="10" name="ZoneTexte 9">
            <a:extLst>
              <a:ext uri="{FF2B5EF4-FFF2-40B4-BE49-F238E27FC236}">
                <a16:creationId xmlns:a16="http://schemas.microsoft.com/office/drawing/2014/main" id="{575A93FF-75DF-53BC-0C9E-744487640702}"/>
              </a:ext>
            </a:extLst>
          </p:cNvPr>
          <p:cNvSpPr txBox="1"/>
          <p:nvPr/>
        </p:nvSpPr>
        <p:spPr>
          <a:xfrm>
            <a:off x="1807817" y="2595707"/>
            <a:ext cx="1015420" cy="526869"/>
          </a:xfrm>
          <a:prstGeom prst="rect">
            <a:avLst/>
          </a:prstGeom>
          <a:noFill/>
        </p:spPr>
        <p:txBody>
          <a:bodyPr wrap="square" lIns="108000" tIns="72000" rIns="108000" bIns="72000" rtlCol="0">
            <a:noAutofit/>
          </a:bodyPr>
          <a:lstStyle/>
          <a:p>
            <a:pPr marL="0" marR="0" lvl="0" indent="0" algn="l"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350</a:t>
            </a:r>
          </a:p>
        </p:txBody>
      </p:sp>
      <p:sp>
        <p:nvSpPr>
          <p:cNvPr id="11" name="ZoneTexte 10">
            <a:extLst>
              <a:ext uri="{FF2B5EF4-FFF2-40B4-BE49-F238E27FC236}">
                <a16:creationId xmlns:a16="http://schemas.microsoft.com/office/drawing/2014/main" id="{F7982C59-E94E-91DB-C218-A47FD2B04F47}"/>
              </a:ext>
            </a:extLst>
          </p:cNvPr>
          <p:cNvSpPr txBox="1"/>
          <p:nvPr/>
        </p:nvSpPr>
        <p:spPr>
          <a:xfrm>
            <a:off x="1705495" y="3024773"/>
            <a:ext cx="956105"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employés</a:t>
            </a:r>
          </a:p>
        </p:txBody>
      </p:sp>
      <p:sp>
        <p:nvSpPr>
          <p:cNvPr id="12" name="ZoneTexte 11">
            <a:extLst>
              <a:ext uri="{FF2B5EF4-FFF2-40B4-BE49-F238E27FC236}">
                <a16:creationId xmlns:a16="http://schemas.microsoft.com/office/drawing/2014/main" id="{D35F8AC8-9653-8C79-9AD4-514B4D774D03}"/>
              </a:ext>
            </a:extLst>
          </p:cNvPr>
          <p:cNvSpPr txBox="1"/>
          <p:nvPr/>
        </p:nvSpPr>
        <p:spPr>
          <a:xfrm>
            <a:off x="2903344" y="2587109"/>
            <a:ext cx="1182466" cy="554516"/>
          </a:xfrm>
          <a:prstGeom prst="rect">
            <a:avLst/>
          </a:prstGeom>
          <a:noFill/>
        </p:spPr>
        <p:txBody>
          <a:bodyPr wrap="square" lIns="108000" tIns="72000" rIns="108000" bIns="72000" rtlCol="0" anchor="t">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480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MW</a:t>
            </a: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33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parcs</a:t>
            </a:r>
          </a:p>
        </p:txBody>
      </p:sp>
      <p:sp>
        <p:nvSpPr>
          <p:cNvPr id="13" name="ZoneTexte 12">
            <a:extLst>
              <a:ext uri="{FF2B5EF4-FFF2-40B4-BE49-F238E27FC236}">
                <a16:creationId xmlns:a16="http://schemas.microsoft.com/office/drawing/2014/main" id="{1E9AD547-CD2B-F359-D351-A0EEE5708363}"/>
              </a:ext>
            </a:extLst>
          </p:cNvPr>
          <p:cNvSpPr txBox="1"/>
          <p:nvPr/>
        </p:nvSpPr>
        <p:spPr>
          <a:xfrm>
            <a:off x="2901180" y="3568842"/>
            <a:ext cx="1162798"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éoliens en exploitation</a:t>
            </a:r>
          </a:p>
        </p:txBody>
      </p:sp>
      <p:sp>
        <p:nvSpPr>
          <p:cNvPr id="14" name="ZoneTexte 13">
            <a:extLst>
              <a:ext uri="{FF2B5EF4-FFF2-40B4-BE49-F238E27FC236}">
                <a16:creationId xmlns:a16="http://schemas.microsoft.com/office/drawing/2014/main" id="{8CFE3992-8A79-5F1A-8910-19ACF416ADFA}"/>
              </a:ext>
            </a:extLst>
          </p:cNvPr>
          <p:cNvSpPr txBox="1"/>
          <p:nvPr/>
        </p:nvSpPr>
        <p:spPr>
          <a:xfrm>
            <a:off x="731931" y="2590606"/>
            <a:ext cx="630495" cy="435429"/>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10</a:t>
            </a:r>
          </a:p>
        </p:txBody>
      </p:sp>
      <p:sp>
        <p:nvSpPr>
          <p:cNvPr id="15" name="ZoneTexte 14">
            <a:extLst>
              <a:ext uri="{FF2B5EF4-FFF2-40B4-BE49-F238E27FC236}">
                <a16:creationId xmlns:a16="http://schemas.microsoft.com/office/drawing/2014/main" id="{CD0B5CFD-37F9-A29F-44BB-7BA8EECE8465}"/>
              </a:ext>
            </a:extLst>
          </p:cNvPr>
          <p:cNvSpPr txBox="1"/>
          <p:nvPr/>
        </p:nvSpPr>
        <p:spPr>
          <a:xfrm>
            <a:off x="458196" y="3017326"/>
            <a:ext cx="1175412"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ea typeface="BatangChe" panose="020B0503020000020004" pitchFamily="49" charset="-127"/>
              </a:rPr>
              <a:t>agences et une dizaine de bases de maintenance</a:t>
            </a:r>
          </a:p>
        </p:txBody>
      </p:sp>
      <p:sp>
        <p:nvSpPr>
          <p:cNvPr id="16" name="Textplatzhalter 60">
            <a:extLst>
              <a:ext uri="{FF2B5EF4-FFF2-40B4-BE49-F238E27FC236}">
                <a16:creationId xmlns:a16="http://schemas.microsoft.com/office/drawing/2014/main" id="{57DA1261-3168-177A-5AC2-37454B5D38A6}"/>
              </a:ext>
            </a:extLst>
          </p:cNvPr>
          <p:cNvSpPr txBox="1">
            <a:spLocks/>
          </p:cNvSpPr>
          <p:nvPr>
            <p:custDataLst>
              <p:tags r:id="rId1"/>
            </p:custDataLst>
          </p:nvPr>
        </p:nvSpPr>
        <p:spPr bwMode="gray">
          <a:xfrm>
            <a:off x="407988" y="4387798"/>
            <a:ext cx="5472112" cy="1993952"/>
          </a:xfrm>
          <a:prstGeom prst="roundRect">
            <a:avLst>
              <a:gd name="adj" fmla="val 5880"/>
            </a:avLst>
          </a:prstGeom>
          <a:solidFill>
            <a:srgbClr val="78B90F"/>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266700" indent="-266700" algn="l" defTabSz="914400" rtl="0" eaLnBrk="1" latinLnBrk="0" hangingPunct="1">
              <a:lnSpc>
                <a:spcPct val="100000"/>
              </a:lnSpc>
              <a:spcBef>
                <a:spcPts val="500"/>
              </a:spcBef>
              <a:spcAft>
                <a:spcPts val="300"/>
              </a:spcAft>
              <a:buClr>
                <a:schemeClr val="accent1"/>
              </a:buClr>
              <a:buSzPct val="90000"/>
              <a:buFont typeface="Wingdings" panose="05000000000000000000" pitchFamily="2" charset="2"/>
              <a:buChar char="n"/>
              <a:defRPr sz="1600" kern="1200">
                <a:solidFill>
                  <a:schemeClr val="tx1"/>
                </a:solidFill>
                <a:latin typeface="+mn-lt"/>
                <a:ea typeface="+mn-ea"/>
                <a:cs typeface="+mn-cs"/>
              </a:defRPr>
            </a:lvl3pPr>
            <a:lvl4pPr marL="4445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4pPr>
            <a:lvl5pPr marL="6223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5pPr>
            <a:lvl6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6pPr>
            <a:lvl7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7pPr>
            <a:lvl8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8pPr>
            <a:lvl9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800" b="1" i="0" u="none" strike="noStrike" kern="1200" cap="none" spc="0" normalizeH="0" baseline="0" noProof="0" err="1">
                <a:ln>
                  <a:noFill/>
                </a:ln>
                <a:solidFill>
                  <a:srgbClr val="0D3F4A"/>
                </a:solidFill>
                <a:effectLst/>
                <a:uLnTx/>
                <a:uFillTx/>
                <a:latin typeface="BayWa Sans Book" panose="02010003040000000000" pitchFamily="50" charset="0"/>
              </a:rPr>
              <a:t>r.e.penser</a:t>
            </a:r>
            <a:r>
              <a:rPr kumimoji="0" lang="fr-FR" sz="1800" b="1" i="0" u="none" strike="noStrike" kern="1200" cap="none" spc="0" normalizeH="0" baseline="0" noProof="0">
                <a:ln>
                  <a:noFill/>
                </a:ln>
                <a:solidFill>
                  <a:srgbClr val="0D3F4A"/>
                </a:solidFill>
                <a:effectLst/>
                <a:uLnTx/>
                <a:uFillTx/>
                <a:latin typeface="BayWa Sans Book" panose="02010003040000000000" pitchFamily="50" charset="0"/>
              </a:rPr>
              <a:t> l’énergie avec les territoires</a:t>
            </a:r>
          </a:p>
          <a:p>
            <a:pPr marL="0" marR="0" lvl="0" indent="0"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Chez </a:t>
            </a:r>
            <a:r>
              <a:rPr kumimoji="0" lang="fr-FR" sz="1400" b="0" i="0" u="none" strike="noStrike" kern="1200" cap="none" spc="0" normalizeH="0" baseline="0" noProof="0" err="1">
                <a:ln>
                  <a:noFill/>
                </a:ln>
                <a:solidFill>
                  <a:srgbClr val="0D3F4A"/>
                </a:solidFill>
                <a:effectLst/>
                <a:uLnTx/>
                <a:uFillTx/>
                <a:latin typeface="BayWa Sans Book" panose="02010003040000000000" pitchFamily="50" charset="0"/>
              </a:rPr>
              <a:t>BayWa</a:t>
            </a: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 </a:t>
            </a:r>
            <a:r>
              <a:rPr kumimoji="0" lang="fr-FR" sz="1400" b="0" i="0" u="none" strike="noStrike" kern="1200" cap="none" spc="0" normalizeH="0" baseline="0" noProof="0" err="1">
                <a:ln>
                  <a:noFill/>
                </a:ln>
                <a:solidFill>
                  <a:srgbClr val="0D3F4A"/>
                </a:solidFill>
                <a:effectLst/>
                <a:uLnTx/>
                <a:uFillTx/>
                <a:latin typeface="BayWa Sans Book" panose="02010003040000000000" pitchFamily="50" charset="0"/>
              </a:rPr>
              <a:t>r.e</a:t>
            </a: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 nous sommes convaincus que la transition énergétique ne se fera pas sans l’adhésion de nos concitoyens et de leurs représentants.</a:t>
            </a:r>
            <a:b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Nous estimons donc que les territoires doivent être au cœur du développement de projets d’énergies renouvelables.</a:t>
            </a:r>
          </a:p>
        </p:txBody>
      </p:sp>
      <p:sp>
        <p:nvSpPr>
          <p:cNvPr id="17" name="Textplatzhalter 56">
            <a:extLst>
              <a:ext uri="{FF2B5EF4-FFF2-40B4-BE49-F238E27FC236}">
                <a16:creationId xmlns:a16="http://schemas.microsoft.com/office/drawing/2014/main" id="{09A813BB-4158-E10D-F360-A0ABC6D2B4B0}"/>
              </a:ext>
            </a:extLst>
          </p:cNvPr>
          <p:cNvSpPr txBox="1">
            <a:spLocks/>
          </p:cNvSpPr>
          <p:nvPr>
            <p:custDataLst>
              <p:tags r:id="rId2"/>
            </p:custDataLst>
          </p:nvPr>
        </p:nvSpPr>
        <p:spPr bwMode="gray">
          <a:xfrm>
            <a:off x="5439215" y="4603934"/>
            <a:ext cx="360000" cy="360000"/>
          </a:xfrm>
          <a:custGeom>
            <a:avLst/>
            <a:gdLst/>
            <a:ahLst/>
            <a:cxnLst/>
            <a:rect l="l" t="t" r="r" b="b"/>
            <a:pathLst>
              <a:path w="360000" h="360000">
                <a:moveTo>
                  <a:pt x="170973" y="230510"/>
                </a:moveTo>
                <a:lnTo>
                  <a:pt x="170973" y="261875"/>
                </a:lnTo>
                <a:lnTo>
                  <a:pt x="202338" y="261875"/>
                </a:lnTo>
                <a:lnTo>
                  <a:pt x="202338" y="230510"/>
                </a:lnTo>
                <a:close/>
                <a:moveTo>
                  <a:pt x="169633" y="98239"/>
                </a:moveTo>
                <a:lnTo>
                  <a:pt x="169633" y="136636"/>
                </a:lnTo>
                <a:lnTo>
                  <a:pt x="177782" y="219682"/>
                </a:lnTo>
                <a:lnTo>
                  <a:pt x="195530" y="219682"/>
                </a:lnTo>
                <a:lnTo>
                  <a:pt x="203566" y="136636"/>
                </a:lnTo>
                <a:lnTo>
                  <a:pt x="203566" y="98239"/>
                </a:lnTo>
                <a:close/>
                <a:moveTo>
                  <a:pt x="180000" y="0"/>
                </a:moveTo>
                <a:cubicBezTo>
                  <a:pt x="279411" y="0"/>
                  <a:pt x="360000" y="80589"/>
                  <a:pt x="360000" y="180000"/>
                </a:cubicBezTo>
                <a:cubicBezTo>
                  <a:pt x="360000" y="279411"/>
                  <a:pt x="279411" y="360000"/>
                  <a:pt x="180000" y="360000"/>
                </a:cubicBezTo>
                <a:cubicBezTo>
                  <a:pt x="80589" y="360000"/>
                  <a:pt x="0" y="279411"/>
                  <a:pt x="0" y="180000"/>
                </a:cubicBezTo>
                <a:cubicBezTo>
                  <a:pt x="0" y="80589"/>
                  <a:pt x="80589" y="0"/>
                  <a:pt x="180000" y="0"/>
                </a:cubicBezTo>
                <a:close/>
              </a:path>
            </a:pathLst>
          </a:custGeom>
          <a:solidFill>
            <a:srgbClr val="0D3F4A"/>
          </a:solidFill>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266700" indent="-266700" algn="l" defTabSz="914400" rtl="0" eaLnBrk="1" latinLnBrk="0" hangingPunct="1">
              <a:lnSpc>
                <a:spcPct val="100000"/>
              </a:lnSpc>
              <a:spcBef>
                <a:spcPts val="500"/>
              </a:spcBef>
              <a:spcAft>
                <a:spcPts val="300"/>
              </a:spcAft>
              <a:buClr>
                <a:schemeClr val="accent1"/>
              </a:buClr>
              <a:buSzPct val="90000"/>
              <a:buFont typeface="Wingdings" panose="05000000000000000000" pitchFamily="2" charset="2"/>
              <a:buChar char="n"/>
              <a:defRPr sz="1600" kern="1200">
                <a:solidFill>
                  <a:schemeClr val="tx1"/>
                </a:solidFill>
                <a:latin typeface="+mn-lt"/>
                <a:ea typeface="+mn-ea"/>
                <a:cs typeface="+mn-cs"/>
              </a:defRPr>
            </a:lvl3pPr>
            <a:lvl4pPr marL="4445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4pPr>
            <a:lvl5pPr marL="6223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5pPr>
            <a:lvl6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6pPr>
            <a:lvl7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7pPr>
            <a:lvl8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8pPr>
            <a:lvl9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fr-FR" sz="1600" b="1" i="0" u="none" strike="noStrike" kern="1200" cap="none" spc="0" normalizeH="0" baseline="0" noProof="0">
              <a:ln>
                <a:noFill/>
              </a:ln>
              <a:solidFill>
                <a:srgbClr val="78B90F"/>
              </a:solidFill>
              <a:effectLst/>
              <a:uLnTx/>
              <a:uFillTx/>
              <a:latin typeface="Arial"/>
              <a:ea typeface="+mn-ea"/>
              <a:cs typeface="+mn-cs"/>
            </a:endParaRPr>
          </a:p>
        </p:txBody>
      </p:sp>
      <p:sp>
        <p:nvSpPr>
          <p:cNvPr id="18" name="ZoneTexte 17">
            <a:extLst>
              <a:ext uri="{FF2B5EF4-FFF2-40B4-BE49-F238E27FC236}">
                <a16:creationId xmlns:a16="http://schemas.microsoft.com/office/drawing/2014/main" id="{CD1F0666-E585-5B45-3F1C-790F461049C5}"/>
              </a:ext>
            </a:extLst>
          </p:cNvPr>
          <p:cNvSpPr txBox="1"/>
          <p:nvPr/>
        </p:nvSpPr>
        <p:spPr>
          <a:xfrm>
            <a:off x="4315085" y="2574872"/>
            <a:ext cx="1304130" cy="554516"/>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690 </a:t>
            </a:r>
            <a:r>
              <a:rPr kumimoji="0" lang="fr-FR" sz="1100" b="1" i="0" u="none" strike="noStrike" kern="1200" cap="none" spc="0" normalizeH="0" baseline="0" noProof="0" err="1">
                <a:ln>
                  <a:noFill/>
                </a:ln>
                <a:solidFill>
                  <a:srgbClr val="0D3F4A"/>
                </a:solidFill>
                <a:effectLst/>
                <a:uLnTx/>
                <a:uFillTx/>
                <a:latin typeface="BayWa Sans Book" panose="02010003040000000000" pitchFamily="50" charset="0"/>
              </a:rPr>
              <a:t>MWc</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 </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75</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 parcs</a:t>
            </a:r>
            <a:endParaRPr kumimoji="0" lang="fr-FR" sz="2400" b="1"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19" name="ZoneTexte 18">
            <a:extLst>
              <a:ext uri="{FF2B5EF4-FFF2-40B4-BE49-F238E27FC236}">
                <a16:creationId xmlns:a16="http://schemas.microsoft.com/office/drawing/2014/main" id="{1B92CD15-B744-DBFD-A3A6-9DF1E7A107A5}"/>
              </a:ext>
            </a:extLst>
          </p:cNvPr>
          <p:cNvSpPr txBox="1"/>
          <p:nvPr/>
        </p:nvSpPr>
        <p:spPr>
          <a:xfrm>
            <a:off x="4384541" y="3563599"/>
            <a:ext cx="1162798"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solaires ou ombrières en exploitation</a:t>
            </a:r>
          </a:p>
        </p:txBody>
      </p:sp>
      <p:pic>
        <p:nvPicPr>
          <p:cNvPr id="20" name="Picture 5">
            <a:extLst>
              <a:ext uri="{FF2B5EF4-FFF2-40B4-BE49-F238E27FC236}">
                <a16:creationId xmlns:a16="http://schemas.microsoft.com/office/drawing/2014/main" id="{3920392A-AA1D-FA8F-68AF-FDF8E6B72771}"/>
              </a:ext>
            </a:extLst>
          </p:cNvPr>
          <p:cNvPicPr>
            <a:picLocks noChangeAspect="1"/>
          </p:cNvPicPr>
          <p:nvPr/>
        </p:nvPicPr>
        <p:blipFill>
          <a:blip r:embed="rId4">
            <a:extLst>
              <a:ext uri="{28A0092B-C50C-407E-A947-70E740481C1C}">
                <a14:useLocalDpi xmlns:a14="http://schemas.microsoft.com/office/drawing/2010/main" val="0"/>
              </a:ext>
            </a:extLst>
          </a:blip>
          <a:srcRect t="12239" b="12239"/>
          <a:stretch/>
        </p:blipFill>
        <p:spPr>
          <a:xfrm>
            <a:off x="6858037" y="221635"/>
            <a:ext cx="5337700" cy="5377686"/>
          </a:xfrm>
          <a:prstGeom prst="rect">
            <a:avLst/>
          </a:prstGeom>
        </p:spPr>
      </p:pic>
      <p:sp>
        <p:nvSpPr>
          <p:cNvPr id="21" name="ZoneTexte 20">
            <a:extLst>
              <a:ext uri="{FF2B5EF4-FFF2-40B4-BE49-F238E27FC236}">
                <a16:creationId xmlns:a16="http://schemas.microsoft.com/office/drawing/2014/main" id="{06C6651A-29B7-CC2A-41FA-AD84E6E3029E}"/>
              </a:ext>
            </a:extLst>
          </p:cNvPr>
          <p:cNvSpPr txBox="1"/>
          <p:nvPr/>
        </p:nvSpPr>
        <p:spPr>
          <a:xfrm>
            <a:off x="3055721" y="1371608"/>
            <a:ext cx="3084193" cy="435429"/>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Arial"/>
                <a:ea typeface="+mn-ea"/>
                <a:cs typeface="+mn-cs"/>
              </a:rPr>
              <a:t>+20 ans </a:t>
            </a:r>
            <a:r>
              <a:rPr kumimoji="0" lang="fr-FR" sz="1400" b="1" i="0" u="none" strike="noStrike" kern="1200" cap="none" spc="0" normalizeH="0" baseline="0" noProof="0">
                <a:ln>
                  <a:noFill/>
                </a:ln>
                <a:solidFill>
                  <a:srgbClr val="0D3F4A"/>
                </a:solidFill>
                <a:effectLst/>
                <a:uLnTx/>
                <a:uFillTx/>
                <a:latin typeface="Arial"/>
                <a:ea typeface="+mn-ea"/>
                <a:cs typeface="+mn-cs"/>
              </a:rPr>
              <a:t>d’expérience</a:t>
            </a:r>
          </a:p>
        </p:txBody>
      </p:sp>
      <p:pic>
        <p:nvPicPr>
          <p:cNvPr id="22" name="Image 21">
            <a:extLst>
              <a:ext uri="{FF2B5EF4-FFF2-40B4-BE49-F238E27FC236}">
                <a16:creationId xmlns:a16="http://schemas.microsoft.com/office/drawing/2014/main" id="{EC780E82-0B66-0F08-F15A-EA7B0BFBBAEE}"/>
              </a:ext>
            </a:extLst>
          </p:cNvPr>
          <p:cNvPicPr>
            <a:picLocks noChangeAspect="1"/>
          </p:cNvPicPr>
          <p:nvPr/>
        </p:nvPicPr>
        <p:blipFill rotWithShape="1">
          <a:blip r:embed="rId5">
            <a:extLst>
              <a:ext uri="{28A0092B-C50C-407E-A947-70E740481C1C}">
                <a14:useLocalDpi xmlns:a14="http://schemas.microsoft.com/office/drawing/2010/main" val="0"/>
              </a:ext>
            </a:extLst>
          </a:blip>
          <a:srcRect l="7484" t="9599" r="58955" b="77753"/>
          <a:stretch/>
        </p:blipFill>
        <p:spPr>
          <a:xfrm>
            <a:off x="6297353" y="5025507"/>
            <a:ext cx="2701926" cy="1357636"/>
          </a:xfrm>
          <a:prstGeom prst="rect">
            <a:avLst/>
          </a:prstGeom>
        </p:spPr>
      </p:pic>
      <p:pic>
        <p:nvPicPr>
          <p:cNvPr id="23" name="Grafik 18">
            <a:extLst>
              <a:ext uri="{FF2B5EF4-FFF2-40B4-BE49-F238E27FC236}">
                <a16:creationId xmlns:a16="http://schemas.microsoft.com/office/drawing/2014/main" id="{578532F0-47EC-92CA-EB25-830495ADA9F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3239897" y="2068401"/>
            <a:ext cx="542027" cy="542027"/>
          </a:xfrm>
          <a:prstGeom prst="rect">
            <a:avLst/>
          </a:prstGeom>
        </p:spPr>
      </p:pic>
      <p:pic>
        <p:nvPicPr>
          <p:cNvPr id="24" name="Grafik 10">
            <a:extLst>
              <a:ext uri="{FF2B5EF4-FFF2-40B4-BE49-F238E27FC236}">
                <a16:creationId xmlns:a16="http://schemas.microsoft.com/office/drawing/2014/main" id="{63725B35-7AAA-57DC-CC9D-D20519EC6FD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4768062" y="2137564"/>
            <a:ext cx="418011" cy="418011"/>
          </a:xfrm>
          <a:prstGeom prst="rect">
            <a:avLst/>
          </a:prstGeom>
        </p:spPr>
      </p:pic>
      <p:pic>
        <p:nvPicPr>
          <p:cNvPr id="25" name="Grafik 25">
            <a:extLst>
              <a:ext uri="{FF2B5EF4-FFF2-40B4-BE49-F238E27FC236}">
                <a16:creationId xmlns:a16="http://schemas.microsoft.com/office/drawing/2014/main" id="{A977976F-FAF4-DA62-CB3C-4EE15D7BC6D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43492" y="2074885"/>
            <a:ext cx="542026" cy="542026"/>
          </a:xfrm>
          <a:prstGeom prst="rect">
            <a:avLst/>
          </a:prstGeom>
        </p:spPr>
      </p:pic>
      <p:pic>
        <p:nvPicPr>
          <p:cNvPr id="26" name="Grafik 26">
            <a:extLst>
              <a:ext uri="{FF2B5EF4-FFF2-40B4-BE49-F238E27FC236}">
                <a16:creationId xmlns:a16="http://schemas.microsoft.com/office/drawing/2014/main" id="{9A3B5B5E-F939-2B27-C261-6060082EAE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767" y="2086189"/>
            <a:ext cx="554516" cy="554516"/>
          </a:xfrm>
          <a:prstGeom prst="rect">
            <a:avLst/>
          </a:prstGeom>
        </p:spPr>
      </p:pic>
      <p:sp>
        <p:nvSpPr>
          <p:cNvPr id="27" name="Rectangle 26">
            <a:extLst>
              <a:ext uri="{FF2B5EF4-FFF2-40B4-BE49-F238E27FC236}">
                <a16:creationId xmlns:a16="http://schemas.microsoft.com/office/drawing/2014/main" id="{1B7E33E5-BF83-78D7-2943-DD350376C2C6}"/>
              </a:ext>
            </a:extLst>
          </p:cNvPr>
          <p:cNvSpPr/>
          <p:nvPr/>
        </p:nvSpPr>
        <p:spPr>
          <a:xfrm>
            <a:off x="10120244" y="-2289"/>
            <a:ext cx="2071756"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28" name="Rectangle 27">
            <a:extLst>
              <a:ext uri="{FF2B5EF4-FFF2-40B4-BE49-F238E27FC236}">
                <a16:creationId xmlns:a16="http://schemas.microsoft.com/office/drawing/2014/main" id="{EB0FCD54-4198-9C6C-CF09-E0D5C13F7BCA}"/>
              </a:ext>
            </a:extLst>
          </p:cNvPr>
          <p:cNvSpPr/>
          <p:nvPr/>
        </p:nvSpPr>
        <p:spPr>
          <a:xfrm>
            <a:off x="7191116" y="17657"/>
            <a:ext cx="2071756"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Tree>
    <p:extLst>
      <p:ext uri="{BB962C8B-B14F-4D97-AF65-F5344CB8AC3E}">
        <p14:creationId xmlns:p14="http://schemas.microsoft.com/office/powerpoint/2010/main" val="3752646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C61B-D0E4-144F-6521-0086290FA3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D56E81-91E1-7470-1701-C8A9582CA4DF}"/>
              </a:ext>
            </a:extLst>
          </p:cNvPr>
          <p:cNvSpPr>
            <a:spLocks noGrp="1"/>
          </p:cNvSpPr>
          <p:nvPr>
            <p:ph type="title"/>
          </p:nvPr>
        </p:nvSpPr>
        <p:spPr/>
        <p:txBody>
          <a:bodyPr/>
          <a:lstStyle/>
          <a:p>
            <a:r>
              <a:rPr lang="fr-FR" noProof="0"/>
              <a:t>Le porteur de projet – </a:t>
            </a:r>
            <a:r>
              <a:rPr lang="fr-FR" noProof="0" err="1"/>
              <a:t>BayWa</a:t>
            </a:r>
            <a:r>
              <a:rPr lang="fr-FR" noProof="0"/>
              <a:t> </a:t>
            </a:r>
            <a:r>
              <a:rPr lang="fr-FR" noProof="0" err="1"/>
              <a:t>r.e</a:t>
            </a:r>
            <a:r>
              <a:rPr lang="fr-FR" noProof="0"/>
              <a:t>.</a:t>
            </a:r>
          </a:p>
        </p:txBody>
      </p:sp>
      <p:sp>
        <p:nvSpPr>
          <p:cNvPr id="4" name="Slide Number Placeholder 3">
            <a:extLst>
              <a:ext uri="{FF2B5EF4-FFF2-40B4-BE49-F238E27FC236}">
                <a16:creationId xmlns:a16="http://schemas.microsoft.com/office/drawing/2014/main" id="{71898600-6AB6-4357-A0EA-40E47B4B95DA}"/>
              </a:ext>
            </a:extLst>
          </p:cNvPr>
          <p:cNvSpPr>
            <a:spLocks noGrp="1"/>
          </p:cNvSpPr>
          <p:nvPr>
            <p:ph type="sldNum" sz="quarter" idx="12"/>
          </p:nvPr>
        </p:nvSpPr>
        <p:spPr/>
        <p:txBody>
          <a:bodyPr/>
          <a:lstStyle/>
          <a:p>
            <a:fld id="{2B96ECA3-19B4-40B5-B651-E252F6AEA781}" type="slidenum">
              <a:rPr lang="fr-FR" noProof="0" smtClean="0"/>
              <a:pPr/>
              <a:t>49</a:t>
            </a:fld>
            <a:endParaRPr lang="fr-FR" noProof="0"/>
          </a:p>
        </p:txBody>
      </p:sp>
      <p:pic>
        <p:nvPicPr>
          <p:cNvPr id="5" name="Image 4" descr="Une image contenant carte, texte, atlas, diagramme&#10;&#10;Description générée automatiquement">
            <a:extLst>
              <a:ext uri="{FF2B5EF4-FFF2-40B4-BE49-F238E27FC236}">
                <a16:creationId xmlns:a16="http://schemas.microsoft.com/office/drawing/2014/main" id="{4DEA7E8E-2C77-C67F-8455-18674405A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332" y="911416"/>
            <a:ext cx="7405005" cy="5444931"/>
          </a:xfrm>
          <a:prstGeom prst="rect">
            <a:avLst/>
          </a:prstGeom>
        </p:spPr>
      </p:pic>
    </p:spTree>
    <p:extLst>
      <p:ext uri="{BB962C8B-B14F-4D97-AF65-F5344CB8AC3E}">
        <p14:creationId xmlns:p14="http://schemas.microsoft.com/office/powerpoint/2010/main" val="274191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633AA-7F71-92E9-BE25-7133A3EE314A}"/>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0762B322-7305-9F35-8ED5-E874E7A944A3}"/>
              </a:ext>
            </a:extLst>
          </p:cNvPr>
          <p:cNvPicPr>
            <a:picLocks noChangeAspect="1"/>
          </p:cNvPicPr>
          <p:nvPr/>
        </p:nvPicPr>
        <p:blipFill>
          <a:blip r:embed="rId4"/>
          <a:stretch>
            <a:fillRect/>
          </a:stretch>
        </p:blipFill>
        <p:spPr>
          <a:xfrm>
            <a:off x="994400" y="1075170"/>
            <a:ext cx="2044916" cy="867720"/>
          </a:xfrm>
          <a:prstGeom prst="rect">
            <a:avLst/>
          </a:prstGeom>
        </p:spPr>
      </p:pic>
      <p:pic>
        <p:nvPicPr>
          <p:cNvPr id="43" name="Image 42" descr="Une image contenant cercle, Graphique, horloge, conception&#10;&#10;Le contenu généré par l’IA peut être incorrect.">
            <a:extLst>
              <a:ext uri="{FF2B5EF4-FFF2-40B4-BE49-F238E27FC236}">
                <a16:creationId xmlns:a16="http://schemas.microsoft.com/office/drawing/2014/main" id="{10D82E3E-62C6-8F26-2298-493384B1CE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9544" y="1999055"/>
            <a:ext cx="812903" cy="812903"/>
          </a:xfrm>
          <a:prstGeom prst="rect">
            <a:avLst/>
          </a:prstGeom>
        </p:spPr>
      </p:pic>
      <p:pic>
        <p:nvPicPr>
          <p:cNvPr id="41" name="Image 40">
            <a:extLst>
              <a:ext uri="{FF2B5EF4-FFF2-40B4-BE49-F238E27FC236}">
                <a16:creationId xmlns:a16="http://schemas.microsoft.com/office/drawing/2014/main" id="{C40BBFC7-4AEA-6BF4-A62F-07B80AB296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8978" y="1962207"/>
            <a:ext cx="812903" cy="812903"/>
          </a:xfrm>
          <a:prstGeom prst="rect">
            <a:avLst/>
          </a:prstGeom>
        </p:spPr>
      </p:pic>
      <p:pic>
        <p:nvPicPr>
          <p:cNvPr id="39" name="Image 38" descr="Une image contenant Graphique, cercle, conception, art&#10;&#10;Le contenu généré par l’IA peut être incorrect.">
            <a:extLst>
              <a:ext uri="{FF2B5EF4-FFF2-40B4-BE49-F238E27FC236}">
                <a16:creationId xmlns:a16="http://schemas.microsoft.com/office/drawing/2014/main" id="{FBDCC8EA-49E3-46D7-409E-9CBC0C401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0618" y="1973480"/>
            <a:ext cx="812903" cy="812903"/>
          </a:xfrm>
          <a:prstGeom prst="rect">
            <a:avLst/>
          </a:prstGeom>
        </p:spPr>
      </p:pic>
      <p:pic>
        <p:nvPicPr>
          <p:cNvPr id="10" name="Image 9" descr="Une image contenant coup-de-poing américain, Graphique, conception&#10;&#10;Le contenu généré par l’IA peut être incorrect.">
            <a:extLst>
              <a:ext uri="{FF2B5EF4-FFF2-40B4-BE49-F238E27FC236}">
                <a16:creationId xmlns:a16="http://schemas.microsoft.com/office/drawing/2014/main" id="{EF1207F4-DC16-FD71-51CB-1DB3CE34A9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65388" y="1952723"/>
            <a:ext cx="812903" cy="812903"/>
          </a:xfrm>
          <a:prstGeom prst="rect">
            <a:avLst/>
          </a:prstGeom>
        </p:spPr>
      </p:pic>
      <p:sp>
        <p:nvSpPr>
          <p:cNvPr id="2" name="Title 1">
            <a:extLst>
              <a:ext uri="{FF2B5EF4-FFF2-40B4-BE49-F238E27FC236}">
                <a16:creationId xmlns:a16="http://schemas.microsoft.com/office/drawing/2014/main" id="{F6727953-C931-8D0B-77D2-8B9A637E8E4B}"/>
              </a:ext>
            </a:extLst>
          </p:cNvPr>
          <p:cNvSpPr>
            <a:spLocks noGrp="1"/>
          </p:cNvSpPr>
          <p:nvPr>
            <p:ph type="title"/>
          </p:nvPr>
        </p:nvSpPr>
        <p:spPr/>
        <p:txBody>
          <a:bodyPr/>
          <a:lstStyle/>
          <a:p>
            <a:r>
              <a:rPr lang="fr-FR" noProof="0"/>
              <a:t>Le porteur de projet</a:t>
            </a:r>
          </a:p>
        </p:txBody>
      </p:sp>
      <p:sp>
        <p:nvSpPr>
          <p:cNvPr id="4" name="Slide Number Placeholder 3">
            <a:extLst>
              <a:ext uri="{FF2B5EF4-FFF2-40B4-BE49-F238E27FC236}">
                <a16:creationId xmlns:a16="http://schemas.microsoft.com/office/drawing/2014/main" id="{2C061704-BD25-F81F-F3A0-E8CFDF4852D9}"/>
              </a:ext>
            </a:extLst>
          </p:cNvPr>
          <p:cNvSpPr>
            <a:spLocks noGrp="1"/>
          </p:cNvSpPr>
          <p:nvPr>
            <p:ph type="sldNum" sz="quarter" idx="12"/>
          </p:nvPr>
        </p:nvSpPr>
        <p:spPr/>
        <p:txBody>
          <a:bodyPr/>
          <a:lstStyle/>
          <a:p>
            <a:fld id="{2B96ECA3-19B4-40B5-B651-E252F6AEA781}" type="slidenum">
              <a:rPr lang="fr-FR" noProof="0" smtClean="0"/>
              <a:pPr/>
              <a:t>5</a:t>
            </a:fld>
            <a:endParaRPr lang="fr-FR" noProof="0"/>
          </a:p>
        </p:txBody>
      </p:sp>
      <p:pic>
        <p:nvPicPr>
          <p:cNvPr id="3" name="Picture 19">
            <a:extLst>
              <a:ext uri="{FF2B5EF4-FFF2-40B4-BE49-F238E27FC236}">
                <a16:creationId xmlns:a16="http://schemas.microsoft.com/office/drawing/2014/main" id="{84E7E2B6-8392-F7EE-0B7D-E1992BD635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60372" y="1155277"/>
            <a:ext cx="1962349" cy="47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A logo with white and blue leaves&#10;&#10;Description automatically generated">
            <a:extLst>
              <a:ext uri="{FF2B5EF4-FFF2-40B4-BE49-F238E27FC236}">
                <a16:creationId xmlns:a16="http://schemas.microsoft.com/office/drawing/2014/main" id="{63D07B21-005D-63B6-AE57-7058FAADB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6615" y="735627"/>
            <a:ext cx="2198867" cy="1517047"/>
          </a:xfrm>
          <a:prstGeom prst="rect">
            <a:avLst/>
          </a:prstGeom>
        </p:spPr>
      </p:pic>
      <p:sp>
        <p:nvSpPr>
          <p:cNvPr id="9" name="Arrow: Right 8">
            <a:extLst>
              <a:ext uri="{FF2B5EF4-FFF2-40B4-BE49-F238E27FC236}">
                <a16:creationId xmlns:a16="http://schemas.microsoft.com/office/drawing/2014/main" id="{F8107FAD-06D6-F540-71D9-ADC15BFEE6C9}"/>
              </a:ext>
            </a:extLst>
          </p:cNvPr>
          <p:cNvSpPr/>
          <p:nvPr/>
        </p:nvSpPr>
        <p:spPr>
          <a:xfrm rot="10800000">
            <a:off x="3950562" y="1392588"/>
            <a:ext cx="394268" cy="122238"/>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2" name="Arrow: Right 8">
            <a:extLst>
              <a:ext uri="{FF2B5EF4-FFF2-40B4-BE49-F238E27FC236}">
                <a16:creationId xmlns:a16="http://schemas.microsoft.com/office/drawing/2014/main" id="{34E391E1-874A-8E2D-2D48-ACAE7C3E8C99}"/>
              </a:ext>
            </a:extLst>
          </p:cNvPr>
          <p:cNvSpPr/>
          <p:nvPr/>
        </p:nvSpPr>
        <p:spPr>
          <a:xfrm rot="10800000" flipH="1">
            <a:off x="6818420" y="1386793"/>
            <a:ext cx="394268" cy="122237"/>
          </a:xfrm>
          <a:prstGeom prst="rightArrow">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a:p>
        </p:txBody>
      </p:sp>
      <p:sp>
        <p:nvSpPr>
          <p:cNvPr id="13" name="TextBox 4">
            <a:extLst>
              <a:ext uri="{FF2B5EF4-FFF2-40B4-BE49-F238E27FC236}">
                <a16:creationId xmlns:a16="http://schemas.microsoft.com/office/drawing/2014/main" id="{80E69434-AA54-2232-6FF1-349E271C62BE}"/>
              </a:ext>
            </a:extLst>
          </p:cNvPr>
          <p:cNvSpPr txBox="1"/>
          <p:nvPr/>
        </p:nvSpPr>
        <p:spPr>
          <a:xfrm>
            <a:off x="121163" y="6316642"/>
            <a:ext cx="8812228"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a:buChar char="Ø"/>
            </a:pPr>
            <a:r>
              <a:rPr lang="fr-FR" sz="2000" b="1">
                <a:solidFill>
                  <a:srgbClr val="575756"/>
                </a:solidFill>
              </a:rPr>
              <a:t>Un projet solide, porté par des acteurs engagés pour la transition énergétique</a:t>
            </a:r>
            <a:endParaRPr lang="en-US" sz="2000">
              <a:ea typeface="Calibri" panose="020F0502020204030204"/>
              <a:cs typeface="Calibri" panose="020F0502020204030204"/>
            </a:endParaRPr>
          </a:p>
        </p:txBody>
      </p:sp>
      <p:sp>
        <p:nvSpPr>
          <p:cNvPr id="14" name="ZoneTexte 13">
            <a:extLst>
              <a:ext uri="{FF2B5EF4-FFF2-40B4-BE49-F238E27FC236}">
                <a16:creationId xmlns:a16="http://schemas.microsoft.com/office/drawing/2014/main" id="{9E38101E-B56D-915E-8B94-CC78CCCA9CAD}"/>
              </a:ext>
            </a:extLst>
          </p:cNvPr>
          <p:cNvSpPr txBox="1"/>
          <p:nvPr/>
        </p:nvSpPr>
        <p:spPr>
          <a:xfrm>
            <a:off x="8079608" y="2513074"/>
            <a:ext cx="1015420" cy="526869"/>
          </a:xfrm>
          <a:prstGeom prst="rect">
            <a:avLst/>
          </a:prstGeom>
          <a:noFill/>
        </p:spPr>
        <p:txBody>
          <a:bodyPr wrap="square" lIns="108000" tIns="72000" rIns="108000" bIns="72000" rtlCol="0">
            <a:noAutofit/>
          </a:bodyPr>
          <a:lstStyle/>
          <a:p>
            <a:pPr marL="0" marR="0" lvl="0" indent="0" algn="l"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350</a:t>
            </a:r>
          </a:p>
        </p:txBody>
      </p:sp>
      <p:sp>
        <p:nvSpPr>
          <p:cNvPr id="15" name="ZoneTexte 14">
            <a:extLst>
              <a:ext uri="{FF2B5EF4-FFF2-40B4-BE49-F238E27FC236}">
                <a16:creationId xmlns:a16="http://schemas.microsoft.com/office/drawing/2014/main" id="{4516B61C-3855-B2DF-D040-71870BEF128B}"/>
              </a:ext>
            </a:extLst>
          </p:cNvPr>
          <p:cNvSpPr txBox="1"/>
          <p:nvPr/>
        </p:nvSpPr>
        <p:spPr>
          <a:xfrm>
            <a:off x="9175135" y="2504476"/>
            <a:ext cx="1182466" cy="554516"/>
          </a:xfrm>
          <a:prstGeom prst="rect">
            <a:avLst/>
          </a:prstGeom>
          <a:noFill/>
        </p:spPr>
        <p:txBody>
          <a:bodyPr wrap="square" lIns="108000" tIns="72000" rIns="108000" bIns="72000" rtlCol="0" anchor="t">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480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MW</a:t>
            </a: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33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parcs</a:t>
            </a:r>
          </a:p>
        </p:txBody>
      </p:sp>
      <p:sp>
        <p:nvSpPr>
          <p:cNvPr id="16" name="ZoneTexte 15">
            <a:extLst>
              <a:ext uri="{FF2B5EF4-FFF2-40B4-BE49-F238E27FC236}">
                <a16:creationId xmlns:a16="http://schemas.microsoft.com/office/drawing/2014/main" id="{88C04C39-1E70-8FC6-D8B0-12184AE04D49}"/>
              </a:ext>
            </a:extLst>
          </p:cNvPr>
          <p:cNvSpPr txBox="1"/>
          <p:nvPr/>
        </p:nvSpPr>
        <p:spPr>
          <a:xfrm>
            <a:off x="9172971" y="3486209"/>
            <a:ext cx="1162798"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éoliens en exploitation</a:t>
            </a:r>
          </a:p>
        </p:txBody>
      </p:sp>
      <p:sp>
        <p:nvSpPr>
          <p:cNvPr id="17" name="ZoneTexte 16">
            <a:extLst>
              <a:ext uri="{FF2B5EF4-FFF2-40B4-BE49-F238E27FC236}">
                <a16:creationId xmlns:a16="http://schemas.microsoft.com/office/drawing/2014/main" id="{A62C8698-23E3-6CA7-39B5-656FBEA37093}"/>
              </a:ext>
            </a:extLst>
          </p:cNvPr>
          <p:cNvSpPr txBox="1"/>
          <p:nvPr/>
        </p:nvSpPr>
        <p:spPr>
          <a:xfrm>
            <a:off x="7003722" y="2507973"/>
            <a:ext cx="630495" cy="435429"/>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10</a:t>
            </a:r>
          </a:p>
        </p:txBody>
      </p:sp>
      <p:sp>
        <p:nvSpPr>
          <p:cNvPr id="18" name="ZoneTexte 17">
            <a:extLst>
              <a:ext uri="{FF2B5EF4-FFF2-40B4-BE49-F238E27FC236}">
                <a16:creationId xmlns:a16="http://schemas.microsoft.com/office/drawing/2014/main" id="{A3DDF9DB-DCA1-3BF4-3F8E-6E368F124899}"/>
              </a:ext>
            </a:extLst>
          </p:cNvPr>
          <p:cNvSpPr txBox="1"/>
          <p:nvPr/>
        </p:nvSpPr>
        <p:spPr>
          <a:xfrm>
            <a:off x="6729987" y="2934693"/>
            <a:ext cx="1175412"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ea typeface="BatangChe" panose="020B0503020000020004" pitchFamily="49" charset="-127"/>
              </a:rPr>
              <a:t>agences et une dizaine de bases de maintenance</a:t>
            </a:r>
          </a:p>
        </p:txBody>
      </p:sp>
      <p:sp>
        <p:nvSpPr>
          <p:cNvPr id="19" name="Textplatzhalter 60">
            <a:extLst>
              <a:ext uri="{FF2B5EF4-FFF2-40B4-BE49-F238E27FC236}">
                <a16:creationId xmlns:a16="http://schemas.microsoft.com/office/drawing/2014/main" id="{2331EF5A-262E-D3E5-3FB1-8F5330C701E8}"/>
              </a:ext>
            </a:extLst>
          </p:cNvPr>
          <p:cNvSpPr txBox="1">
            <a:spLocks/>
          </p:cNvSpPr>
          <p:nvPr>
            <p:custDataLst>
              <p:tags r:id="rId1"/>
            </p:custDataLst>
          </p:nvPr>
        </p:nvSpPr>
        <p:spPr bwMode="gray">
          <a:xfrm>
            <a:off x="6631501" y="4101341"/>
            <a:ext cx="5472112" cy="1993952"/>
          </a:xfrm>
          <a:prstGeom prst="roundRect">
            <a:avLst>
              <a:gd name="adj" fmla="val 5880"/>
            </a:avLst>
          </a:prstGeom>
          <a:solidFill>
            <a:srgbClr val="78B90F"/>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266700" indent="-266700" algn="l" defTabSz="914400" rtl="0" eaLnBrk="1" latinLnBrk="0" hangingPunct="1">
              <a:lnSpc>
                <a:spcPct val="100000"/>
              </a:lnSpc>
              <a:spcBef>
                <a:spcPts val="500"/>
              </a:spcBef>
              <a:spcAft>
                <a:spcPts val="300"/>
              </a:spcAft>
              <a:buClr>
                <a:schemeClr val="accent1"/>
              </a:buClr>
              <a:buSzPct val="90000"/>
              <a:buFont typeface="Wingdings" panose="05000000000000000000" pitchFamily="2" charset="2"/>
              <a:buChar char="n"/>
              <a:defRPr sz="1600" kern="1200">
                <a:solidFill>
                  <a:schemeClr val="tx1"/>
                </a:solidFill>
                <a:latin typeface="+mn-lt"/>
                <a:ea typeface="+mn-ea"/>
                <a:cs typeface="+mn-cs"/>
              </a:defRPr>
            </a:lvl3pPr>
            <a:lvl4pPr marL="4445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4pPr>
            <a:lvl5pPr marL="6223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5pPr>
            <a:lvl6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6pPr>
            <a:lvl7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7pPr>
            <a:lvl8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8pPr>
            <a:lvl9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800" b="1" i="0" u="none" strike="noStrike" kern="1200" cap="none" spc="0" normalizeH="0" baseline="0" noProof="0" err="1">
                <a:ln>
                  <a:noFill/>
                </a:ln>
                <a:solidFill>
                  <a:srgbClr val="0D3F4A"/>
                </a:solidFill>
                <a:effectLst/>
                <a:uLnTx/>
                <a:uFillTx/>
                <a:latin typeface="BayWa Sans Book" panose="02010003040000000000" pitchFamily="50" charset="0"/>
              </a:rPr>
              <a:t>r.e.penser</a:t>
            </a:r>
            <a:r>
              <a:rPr kumimoji="0" lang="fr-FR" sz="1800" b="1" i="0" u="none" strike="noStrike" kern="1200" cap="none" spc="0" normalizeH="0" baseline="0" noProof="0">
                <a:ln>
                  <a:noFill/>
                </a:ln>
                <a:solidFill>
                  <a:srgbClr val="0D3F4A"/>
                </a:solidFill>
                <a:effectLst/>
                <a:uLnTx/>
                <a:uFillTx/>
                <a:latin typeface="BayWa Sans Book" panose="02010003040000000000" pitchFamily="50" charset="0"/>
              </a:rPr>
              <a:t> l’énergie avec les territoires</a:t>
            </a:r>
          </a:p>
          <a:p>
            <a:pPr marL="0" marR="0" lvl="0" indent="0"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Chez </a:t>
            </a:r>
            <a:r>
              <a:rPr kumimoji="0" lang="fr-FR" sz="1400" b="0" i="0" u="none" strike="noStrike" kern="1200" cap="none" spc="0" normalizeH="0" baseline="0" noProof="0" err="1">
                <a:ln>
                  <a:noFill/>
                </a:ln>
                <a:solidFill>
                  <a:srgbClr val="0D3F4A"/>
                </a:solidFill>
                <a:effectLst/>
                <a:uLnTx/>
                <a:uFillTx/>
                <a:latin typeface="BayWa Sans Book" panose="02010003040000000000" pitchFamily="50" charset="0"/>
              </a:rPr>
              <a:t>BayWa</a:t>
            </a: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 </a:t>
            </a:r>
            <a:r>
              <a:rPr kumimoji="0" lang="fr-FR" sz="1400" b="0" i="0" u="none" strike="noStrike" kern="1200" cap="none" spc="0" normalizeH="0" baseline="0" noProof="0" err="1">
                <a:ln>
                  <a:noFill/>
                </a:ln>
                <a:solidFill>
                  <a:srgbClr val="0D3F4A"/>
                </a:solidFill>
                <a:effectLst/>
                <a:uLnTx/>
                <a:uFillTx/>
                <a:latin typeface="BayWa Sans Book" panose="02010003040000000000" pitchFamily="50" charset="0"/>
              </a:rPr>
              <a:t>r.e</a:t>
            </a: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 nous sommes convaincus que la transition énergétique ne se fera pas sans l’adhésion de nos concitoyens et de leurs représentants.</a:t>
            </a:r>
            <a:b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1400" b="0" i="0" u="none" strike="noStrike" kern="1200" cap="none" spc="0" normalizeH="0" baseline="0" noProof="0">
                <a:ln>
                  <a:noFill/>
                </a:ln>
                <a:solidFill>
                  <a:srgbClr val="0D3F4A"/>
                </a:solidFill>
                <a:effectLst/>
                <a:uLnTx/>
                <a:uFillTx/>
                <a:latin typeface="BayWa Sans Book" panose="02010003040000000000" pitchFamily="50" charset="0"/>
              </a:rPr>
              <a:t>Nous estimons donc que les territoires doivent être au cœur du développement de projets d’énergies renouvelables.</a:t>
            </a:r>
          </a:p>
        </p:txBody>
      </p:sp>
      <p:sp>
        <p:nvSpPr>
          <p:cNvPr id="20" name="ZoneTexte 19">
            <a:extLst>
              <a:ext uri="{FF2B5EF4-FFF2-40B4-BE49-F238E27FC236}">
                <a16:creationId xmlns:a16="http://schemas.microsoft.com/office/drawing/2014/main" id="{ED39BAAD-B058-FE76-27B8-03F07904FB90}"/>
              </a:ext>
            </a:extLst>
          </p:cNvPr>
          <p:cNvSpPr txBox="1"/>
          <p:nvPr/>
        </p:nvSpPr>
        <p:spPr>
          <a:xfrm>
            <a:off x="10586876" y="2492239"/>
            <a:ext cx="1304130" cy="554516"/>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690 </a:t>
            </a:r>
            <a:r>
              <a:rPr kumimoji="0" lang="fr-FR" sz="1100" b="1" i="0" u="none" strike="noStrike" kern="1200" cap="none" spc="0" normalizeH="0" baseline="0" noProof="0" err="1">
                <a:ln>
                  <a:noFill/>
                </a:ln>
                <a:solidFill>
                  <a:srgbClr val="0D3F4A"/>
                </a:solidFill>
                <a:effectLst/>
                <a:uLnTx/>
                <a:uFillTx/>
                <a:latin typeface="BayWa Sans Book" panose="02010003040000000000" pitchFamily="50" charset="0"/>
              </a:rPr>
              <a:t>MWc</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 </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75</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 parcs</a:t>
            </a:r>
            <a:endParaRPr kumimoji="0" lang="fr-FR" sz="2400" b="1"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21" name="ZoneTexte 20">
            <a:extLst>
              <a:ext uri="{FF2B5EF4-FFF2-40B4-BE49-F238E27FC236}">
                <a16:creationId xmlns:a16="http://schemas.microsoft.com/office/drawing/2014/main" id="{214EC648-AE0F-07BC-E494-EA5781015E4E}"/>
              </a:ext>
            </a:extLst>
          </p:cNvPr>
          <p:cNvSpPr txBox="1"/>
          <p:nvPr/>
        </p:nvSpPr>
        <p:spPr>
          <a:xfrm>
            <a:off x="10656332" y="3480966"/>
            <a:ext cx="1162798"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solaires ou ombrières en exploitation</a:t>
            </a:r>
          </a:p>
        </p:txBody>
      </p:sp>
      <p:pic>
        <p:nvPicPr>
          <p:cNvPr id="22" name="Grafik 18">
            <a:extLst>
              <a:ext uri="{FF2B5EF4-FFF2-40B4-BE49-F238E27FC236}">
                <a16:creationId xmlns:a16="http://schemas.microsoft.com/office/drawing/2014/main" id="{30250F12-2F48-D10F-E8FD-7AD909CD392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511688" y="1985768"/>
            <a:ext cx="542027" cy="542027"/>
          </a:xfrm>
          <a:prstGeom prst="rect">
            <a:avLst/>
          </a:prstGeom>
        </p:spPr>
      </p:pic>
      <p:pic>
        <p:nvPicPr>
          <p:cNvPr id="23" name="Grafik 10">
            <a:extLst>
              <a:ext uri="{FF2B5EF4-FFF2-40B4-BE49-F238E27FC236}">
                <a16:creationId xmlns:a16="http://schemas.microsoft.com/office/drawing/2014/main" id="{444E03B1-2513-B263-DD3F-25AC621CA3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1039853" y="2054931"/>
            <a:ext cx="418011" cy="418011"/>
          </a:xfrm>
          <a:prstGeom prst="rect">
            <a:avLst/>
          </a:prstGeom>
        </p:spPr>
      </p:pic>
      <p:pic>
        <p:nvPicPr>
          <p:cNvPr id="24" name="Grafik 25">
            <a:extLst>
              <a:ext uri="{FF2B5EF4-FFF2-40B4-BE49-F238E27FC236}">
                <a16:creationId xmlns:a16="http://schemas.microsoft.com/office/drawing/2014/main" id="{E8C13728-C78E-2DFE-F1D8-D48B216E4A3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215283" y="1992252"/>
            <a:ext cx="542026" cy="542026"/>
          </a:xfrm>
          <a:prstGeom prst="rect">
            <a:avLst/>
          </a:prstGeom>
        </p:spPr>
      </p:pic>
      <p:pic>
        <p:nvPicPr>
          <p:cNvPr id="25" name="Grafik 26">
            <a:extLst>
              <a:ext uri="{FF2B5EF4-FFF2-40B4-BE49-F238E27FC236}">
                <a16:creationId xmlns:a16="http://schemas.microsoft.com/office/drawing/2014/main" id="{A0C77982-392C-A1FB-F00B-25C3B5A6068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79558" y="2003556"/>
            <a:ext cx="554516" cy="554516"/>
          </a:xfrm>
          <a:prstGeom prst="rect">
            <a:avLst/>
          </a:prstGeom>
        </p:spPr>
      </p:pic>
      <p:sp>
        <p:nvSpPr>
          <p:cNvPr id="26" name="ZoneTexte 25">
            <a:extLst>
              <a:ext uri="{FF2B5EF4-FFF2-40B4-BE49-F238E27FC236}">
                <a16:creationId xmlns:a16="http://schemas.microsoft.com/office/drawing/2014/main" id="{FABDFC76-4572-310D-FA23-9CC027722163}"/>
              </a:ext>
            </a:extLst>
          </p:cNvPr>
          <p:cNvSpPr txBox="1"/>
          <p:nvPr/>
        </p:nvSpPr>
        <p:spPr>
          <a:xfrm>
            <a:off x="1209094" y="2758030"/>
            <a:ext cx="1125962" cy="738849"/>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Equipe pluridisciplinaire</a:t>
            </a: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lang="fr-FR" sz="900">
                <a:solidFill>
                  <a:srgbClr val="0D3F4A"/>
                </a:solidFill>
                <a:latin typeface="BayWa Sans Book" panose="02010003040000000000" pitchFamily="50" charset="0"/>
              </a:rPr>
              <a:t>Domaines d’expertise variée</a:t>
            </a:r>
            <a:endParaRPr kumimoji="0" lang="fr-FR" sz="900"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27" name="ZoneTexte 26">
            <a:extLst>
              <a:ext uri="{FF2B5EF4-FFF2-40B4-BE49-F238E27FC236}">
                <a16:creationId xmlns:a16="http://schemas.microsoft.com/office/drawing/2014/main" id="{2EE98468-12B8-4FF0-F7F9-CFF4552C8DE3}"/>
              </a:ext>
            </a:extLst>
          </p:cNvPr>
          <p:cNvSpPr txBox="1"/>
          <p:nvPr/>
        </p:nvSpPr>
        <p:spPr>
          <a:xfrm>
            <a:off x="2372103" y="2633395"/>
            <a:ext cx="1644707" cy="1624765"/>
          </a:xfrm>
          <a:prstGeom prst="rect">
            <a:avLst/>
          </a:prstGeom>
          <a:noFill/>
        </p:spPr>
        <p:txBody>
          <a:bodyPr wrap="square" lIns="108000" tIns="72000" rIns="108000" bIns="72000" rtlCol="0" anchor="t">
            <a:noAutofit/>
          </a:bodyPr>
          <a:lstStyle/>
          <a:p>
            <a:pPr algn="ctr">
              <a:buClr>
                <a:srgbClr val="78B90F"/>
              </a:buClr>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160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MW</a:t>
            </a:r>
            <a:b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br>
            <a:r>
              <a:rPr lang="fr-FR" sz="900">
                <a:solidFill>
                  <a:srgbClr val="0D3F4A"/>
                </a:solidFill>
                <a:latin typeface="BayWa Sans Book" panose="02010003040000000000" pitchFamily="50" charset="0"/>
              </a:rPr>
              <a:t>60 MW de projets instruits ou prêts à construire</a:t>
            </a:r>
          </a:p>
          <a:p>
            <a:pPr algn="ctr">
              <a:buClr>
                <a:srgbClr val="78B90F"/>
              </a:buClr>
              <a:defRPr/>
            </a:pPr>
            <a:r>
              <a:rPr lang="fr-FR" sz="900">
                <a:solidFill>
                  <a:srgbClr val="0D3F4A"/>
                </a:solidFill>
                <a:latin typeface="BayWa Sans Book" panose="02010003040000000000" pitchFamily="50" charset="0"/>
              </a:rPr>
              <a:t>100 MW de projets en développement</a:t>
            </a: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endParaRPr lang="fr-FR" sz="1100" b="1">
              <a:solidFill>
                <a:srgbClr val="0D3F4A"/>
              </a:solidFill>
              <a:latin typeface="BayWa Sans Book" panose="02010003040000000000" pitchFamily="50" charset="0"/>
            </a:endParaRP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endParaRPr kumimoji="0" lang="fr-FR" sz="1100" b="1"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28" name="ZoneTexte 27">
            <a:extLst>
              <a:ext uri="{FF2B5EF4-FFF2-40B4-BE49-F238E27FC236}">
                <a16:creationId xmlns:a16="http://schemas.microsoft.com/office/drawing/2014/main" id="{0953A415-9E46-EE64-7B66-BD23692BDE74}"/>
              </a:ext>
            </a:extLst>
          </p:cNvPr>
          <p:cNvSpPr txBox="1"/>
          <p:nvPr/>
        </p:nvSpPr>
        <p:spPr>
          <a:xfrm>
            <a:off x="326562" y="2610367"/>
            <a:ext cx="630495" cy="435429"/>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lang="fr-FR" sz="2400" b="1">
                <a:solidFill>
                  <a:srgbClr val="0D3F4A"/>
                </a:solidFill>
                <a:latin typeface="BayWa Sans Book" panose="02010003040000000000" pitchFamily="50" charset="0"/>
              </a:rPr>
              <a:t>6</a:t>
            </a:r>
            <a:endParaRPr kumimoji="0" lang="fr-FR" sz="2400" b="1"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29" name="ZoneTexte 28">
            <a:extLst>
              <a:ext uri="{FF2B5EF4-FFF2-40B4-BE49-F238E27FC236}">
                <a16:creationId xmlns:a16="http://schemas.microsoft.com/office/drawing/2014/main" id="{E9B0F819-AAA4-FA73-FBD7-8C4BFD56C1CA}"/>
              </a:ext>
            </a:extLst>
          </p:cNvPr>
          <p:cNvSpPr txBox="1"/>
          <p:nvPr/>
        </p:nvSpPr>
        <p:spPr>
          <a:xfrm>
            <a:off x="52827" y="3037087"/>
            <a:ext cx="1175412"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ea typeface="BatangChe" panose="020B0503020000020004" pitchFamily="49" charset="-127"/>
              </a:rPr>
              <a:t>agences de proximité</a:t>
            </a:r>
          </a:p>
        </p:txBody>
      </p:sp>
      <p:sp>
        <p:nvSpPr>
          <p:cNvPr id="30" name="ZoneTexte 29">
            <a:extLst>
              <a:ext uri="{FF2B5EF4-FFF2-40B4-BE49-F238E27FC236}">
                <a16:creationId xmlns:a16="http://schemas.microsoft.com/office/drawing/2014/main" id="{F121DE7F-AB40-35FB-56BF-8B5487103E3B}"/>
              </a:ext>
            </a:extLst>
          </p:cNvPr>
          <p:cNvSpPr txBox="1"/>
          <p:nvPr/>
        </p:nvSpPr>
        <p:spPr>
          <a:xfrm>
            <a:off x="3987605" y="2655698"/>
            <a:ext cx="1304130" cy="554516"/>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2400" b="1" i="0" u="none" strike="noStrike" kern="1200" cap="none" spc="0" normalizeH="0" baseline="0" noProof="0">
                <a:ln>
                  <a:noFill/>
                </a:ln>
                <a:solidFill>
                  <a:srgbClr val="0D3F4A"/>
                </a:solidFill>
                <a:effectLst/>
                <a:uLnTx/>
                <a:uFillTx/>
                <a:latin typeface="BayWa Sans Book" panose="02010003040000000000" pitchFamily="50" charset="0"/>
              </a:rPr>
              <a:t>60 </a:t>
            </a:r>
            <a:r>
              <a:rPr kumimoji="0" lang="fr-FR" sz="1100" b="1" i="0" u="none" strike="noStrike" kern="1200" cap="none" spc="0" normalizeH="0" baseline="0" noProof="0">
                <a:ln>
                  <a:noFill/>
                </a:ln>
                <a:solidFill>
                  <a:srgbClr val="0D3F4A"/>
                </a:solidFill>
                <a:effectLst/>
                <a:uLnTx/>
                <a:uFillTx/>
                <a:latin typeface="BayWa Sans Book" panose="02010003040000000000" pitchFamily="50" charset="0"/>
              </a:rPr>
              <a:t>MW</a:t>
            </a:r>
            <a:endParaRPr kumimoji="0" lang="fr-FR" sz="2400" b="1"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31" name="ZoneTexte 30">
            <a:extLst>
              <a:ext uri="{FF2B5EF4-FFF2-40B4-BE49-F238E27FC236}">
                <a16:creationId xmlns:a16="http://schemas.microsoft.com/office/drawing/2014/main" id="{08EC5E4B-1034-C9AA-77F1-B1A4DF1D320B}"/>
              </a:ext>
            </a:extLst>
          </p:cNvPr>
          <p:cNvSpPr txBox="1"/>
          <p:nvPr/>
        </p:nvSpPr>
        <p:spPr>
          <a:xfrm>
            <a:off x="3945847" y="3001209"/>
            <a:ext cx="1618617" cy="418011"/>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25 MW de projets instruits et/ou prêts à construire</a:t>
            </a:r>
          </a:p>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lang="fr-FR" sz="900">
                <a:solidFill>
                  <a:srgbClr val="0D3F4A"/>
                </a:solidFill>
                <a:latin typeface="BayWa Sans Book" panose="02010003040000000000" pitchFamily="50" charset="0"/>
              </a:rPr>
              <a:t>35 MW en développement</a:t>
            </a:r>
            <a:endParaRPr kumimoji="0" lang="fr-FR" sz="900" i="0" u="none" strike="noStrike" kern="1200" cap="none" spc="0" normalizeH="0" baseline="0" noProof="0">
              <a:ln>
                <a:noFill/>
              </a:ln>
              <a:solidFill>
                <a:srgbClr val="0D3F4A"/>
              </a:solidFill>
              <a:effectLst/>
              <a:uLnTx/>
              <a:uFillTx/>
              <a:latin typeface="BayWa Sans Book" panose="02010003040000000000" pitchFamily="50" charset="0"/>
            </a:endParaRPr>
          </a:p>
        </p:txBody>
      </p:sp>
      <p:sp>
        <p:nvSpPr>
          <p:cNvPr id="36" name="Textplatzhalter 60">
            <a:extLst>
              <a:ext uri="{FF2B5EF4-FFF2-40B4-BE49-F238E27FC236}">
                <a16:creationId xmlns:a16="http://schemas.microsoft.com/office/drawing/2014/main" id="{BC0CF301-E920-FD9E-17D3-D3EE8C0BA0C0}"/>
              </a:ext>
            </a:extLst>
          </p:cNvPr>
          <p:cNvSpPr txBox="1">
            <a:spLocks/>
          </p:cNvSpPr>
          <p:nvPr>
            <p:custDataLst>
              <p:tags r:id="rId2"/>
            </p:custDataLst>
          </p:nvPr>
        </p:nvSpPr>
        <p:spPr bwMode="gray">
          <a:xfrm>
            <a:off x="121163" y="4107302"/>
            <a:ext cx="5472112" cy="1993952"/>
          </a:xfrm>
          <a:prstGeom prst="roundRect">
            <a:avLst>
              <a:gd name="adj" fmla="val 5880"/>
            </a:avLst>
          </a:prstGeom>
          <a:solidFill>
            <a:srgbClr val="A4E9FE"/>
          </a:solidFill>
        </p:spPr>
        <p:txBody>
          <a:bodyPr anchor="ctr"/>
          <a:lstStyle>
            <a:lvl1pPr marL="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300"/>
              </a:spcAft>
              <a:buFont typeface="Arial" panose="020B0604020202020204" pitchFamily="34" charset="0"/>
              <a:buNone/>
              <a:defRPr sz="1600" kern="1200">
                <a:solidFill>
                  <a:schemeClr val="tx1"/>
                </a:solidFill>
                <a:latin typeface="+mn-lt"/>
                <a:ea typeface="+mn-ea"/>
                <a:cs typeface="+mn-cs"/>
              </a:defRPr>
            </a:lvl2pPr>
            <a:lvl3pPr marL="266700" indent="-266700" algn="l" defTabSz="914400" rtl="0" eaLnBrk="1" latinLnBrk="0" hangingPunct="1">
              <a:lnSpc>
                <a:spcPct val="100000"/>
              </a:lnSpc>
              <a:spcBef>
                <a:spcPts val="500"/>
              </a:spcBef>
              <a:spcAft>
                <a:spcPts val="300"/>
              </a:spcAft>
              <a:buClr>
                <a:schemeClr val="accent1"/>
              </a:buClr>
              <a:buSzPct val="90000"/>
              <a:buFont typeface="Wingdings" panose="05000000000000000000" pitchFamily="2" charset="2"/>
              <a:buChar char="n"/>
              <a:defRPr sz="1600" kern="1200">
                <a:solidFill>
                  <a:schemeClr val="tx1"/>
                </a:solidFill>
                <a:latin typeface="+mn-lt"/>
                <a:ea typeface="+mn-ea"/>
                <a:cs typeface="+mn-cs"/>
              </a:defRPr>
            </a:lvl3pPr>
            <a:lvl4pPr marL="4445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4pPr>
            <a:lvl5pPr marL="622300" indent="-1778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5pPr>
            <a:lvl6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6pPr>
            <a:lvl7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7pPr>
            <a:lvl8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8pPr>
            <a:lvl9pPr marL="812800" indent="-190500" algn="l" defTabSz="914400" rtl="0" eaLnBrk="1" latinLnBrk="0" hangingPunct="1">
              <a:lnSpc>
                <a:spcPct val="100000"/>
              </a:lnSpc>
              <a:spcBef>
                <a:spcPts val="500"/>
              </a:spcBef>
              <a:spcAft>
                <a:spcPts val="0"/>
              </a:spcAft>
              <a:buFont typeface="Wingdings" panose="05000000000000000000" pitchFamily="2" charset="2"/>
              <a:buChar char="§"/>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800" b="1" i="0" u="none" strike="noStrike" kern="1200" cap="none" spc="0" normalizeH="0" baseline="0" noProof="0" dirty="0">
                <a:ln>
                  <a:noFill/>
                </a:ln>
                <a:solidFill>
                  <a:srgbClr val="0D3F4A"/>
                </a:solidFill>
                <a:effectLst/>
                <a:uLnTx/>
                <a:uFillTx/>
                <a:latin typeface="BayWa Sans Book" panose="02010003040000000000" pitchFamily="50" charset="0"/>
              </a:rPr>
              <a:t>Galileo Energies Nouvelles : prête à relevé les défis énergétiques</a:t>
            </a:r>
          </a:p>
          <a:p>
            <a:pPr marL="0" marR="0" lvl="0" indent="0"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D3F4A"/>
                </a:solidFill>
                <a:effectLst/>
                <a:uLnTx/>
                <a:uFillTx/>
                <a:latin typeface="BayWa Sans Book" panose="02010003040000000000" pitchFamily="50" charset="0"/>
              </a:rPr>
              <a:t>Galileo Energies Nouvelles a repris les activités et l’équipe de la branche développement de </a:t>
            </a:r>
            <a:r>
              <a:rPr kumimoji="0" lang="fr-FR" sz="1400" b="0" i="0" u="none" strike="noStrike" kern="1200" cap="none" spc="0" normalizeH="0" baseline="0" noProof="0" dirty="0" err="1">
                <a:ln>
                  <a:noFill/>
                </a:ln>
                <a:solidFill>
                  <a:srgbClr val="0D3F4A"/>
                </a:solidFill>
                <a:effectLst/>
                <a:uLnTx/>
                <a:uFillTx/>
                <a:latin typeface="BayWa Sans Book" panose="02010003040000000000" pitchFamily="50" charset="0"/>
              </a:rPr>
              <a:t>Quénéa</a:t>
            </a:r>
            <a:r>
              <a:rPr kumimoji="0" lang="fr-FR" sz="1400" b="0" i="0" u="none" strike="noStrike" kern="1200" cap="none" spc="0" normalizeH="0" baseline="0" noProof="0" dirty="0">
                <a:ln>
                  <a:noFill/>
                </a:ln>
                <a:solidFill>
                  <a:srgbClr val="0D3F4A"/>
                </a:solidFill>
                <a:effectLst/>
                <a:uLnTx/>
                <a:uFillTx/>
                <a:latin typeface="BayWa Sans Book" panose="02010003040000000000" pitchFamily="50" charset="0"/>
              </a:rPr>
              <a:t> en 2024.</a:t>
            </a:r>
          </a:p>
          <a:p>
            <a:pPr marL="0" marR="0" lvl="0" indent="0"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fr-FR" sz="1400" b="0" i="0" u="none" strike="noStrike" kern="1200" cap="none" spc="0" normalizeH="0" baseline="0" noProof="0" dirty="0">
                <a:ln>
                  <a:noFill/>
                </a:ln>
                <a:solidFill>
                  <a:srgbClr val="0D3F4A"/>
                </a:solidFill>
                <a:effectLst/>
                <a:uLnTx/>
                <a:uFillTx/>
                <a:latin typeface="BayWa Sans Book" panose="02010003040000000000" pitchFamily="50" charset="0"/>
              </a:rPr>
              <a:t>Avec Galileo Energies Nouvelles, la transition énergétique prend un nouveau tournant : au cœur des régions,  portée par une vision globale et propulsée par des ressources solides. </a:t>
            </a:r>
          </a:p>
        </p:txBody>
      </p:sp>
      <p:sp>
        <p:nvSpPr>
          <p:cNvPr id="37" name="ZoneTexte 36">
            <a:extLst>
              <a:ext uri="{FF2B5EF4-FFF2-40B4-BE49-F238E27FC236}">
                <a16:creationId xmlns:a16="http://schemas.microsoft.com/office/drawing/2014/main" id="{CF9DF8C2-7E5D-6449-3A8F-306157940160}"/>
              </a:ext>
            </a:extLst>
          </p:cNvPr>
          <p:cNvSpPr txBox="1"/>
          <p:nvPr/>
        </p:nvSpPr>
        <p:spPr>
          <a:xfrm>
            <a:off x="7977286" y="2942140"/>
            <a:ext cx="956105" cy="937852"/>
          </a:xfrm>
          <a:prstGeom prst="rect">
            <a:avLst/>
          </a:prstGeom>
          <a:noFill/>
        </p:spPr>
        <p:txBody>
          <a:bodyPr wrap="square" lIns="108000" tIns="72000" rIns="108000" bIns="72000" rtlCol="0">
            <a:noAutofit/>
          </a:bodyPr>
          <a:lstStyle/>
          <a:p>
            <a:pPr marL="0" marR="0" lvl="0" indent="0" algn="ctr" defTabSz="914400" rtl="0" eaLnBrk="1" fontAlgn="auto" latinLnBrk="0" hangingPunct="1">
              <a:lnSpc>
                <a:spcPct val="100000"/>
              </a:lnSpc>
              <a:spcBef>
                <a:spcPts val="0"/>
              </a:spcBef>
              <a:spcAft>
                <a:spcPts val="0"/>
              </a:spcAft>
              <a:buClr>
                <a:srgbClr val="78B90F"/>
              </a:buClr>
              <a:buSzTx/>
              <a:buFontTx/>
              <a:buNone/>
              <a:tabLst/>
              <a:defRPr/>
            </a:pPr>
            <a:r>
              <a:rPr kumimoji="0" lang="fr-FR" sz="900" i="0" u="none" strike="noStrike" kern="1200" cap="none" spc="0" normalizeH="0" baseline="0" noProof="0">
                <a:ln>
                  <a:noFill/>
                </a:ln>
                <a:solidFill>
                  <a:srgbClr val="0D3F4A"/>
                </a:solidFill>
                <a:effectLst/>
                <a:uLnTx/>
                <a:uFillTx/>
                <a:latin typeface="BayWa Sans Book" panose="02010003040000000000" pitchFamily="50" charset="0"/>
              </a:rPr>
              <a:t>employés</a:t>
            </a:r>
          </a:p>
        </p:txBody>
      </p:sp>
      <p:sp>
        <p:nvSpPr>
          <p:cNvPr id="38" name="Inhaltsplatzhalter 2">
            <a:extLst>
              <a:ext uri="{FF2B5EF4-FFF2-40B4-BE49-F238E27FC236}">
                <a16:creationId xmlns:a16="http://schemas.microsoft.com/office/drawing/2014/main" id="{C4220141-9546-A131-53FA-54C5A5B9C9A1}"/>
              </a:ext>
            </a:extLst>
          </p:cNvPr>
          <p:cNvSpPr txBox="1">
            <a:spLocks/>
          </p:cNvSpPr>
          <p:nvPr/>
        </p:nvSpPr>
        <p:spPr bwMode="gray">
          <a:xfrm>
            <a:off x="8165429" y="1648995"/>
            <a:ext cx="5090170" cy="432118"/>
          </a:xfrm>
          <a:prstGeom prst="rect">
            <a:avLst/>
          </a:prstGeom>
        </p:spPr>
        <p:txBody>
          <a:bodyPr lIns="0" tIns="72000" rIns="0" bIns="72000" anchor="t" anchorCtr="0"/>
          <a:lstStyle>
            <a:lvl1pPr marL="0" indent="0" algn="l" defTabSz="914400" rtl="0" eaLnBrk="1" latinLnBrk="0" hangingPunct="1">
              <a:lnSpc>
                <a:spcPct val="120000"/>
              </a:lnSpc>
              <a:spcBef>
                <a:spcPts val="0"/>
              </a:spcBef>
              <a:spcAft>
                <a:spcPts val="500"/>
              </a:spcAft>
              <a:buFont typeface="Arial" panose="020B0604020202020204" pitchFamily="34" charset="0"/>
              <a:buNone/>
              <a:defRPr sz="1400" b="1" kern="1200">
                <a:solidFill>
                  <a:schemeClr val="accent2"/>
                </a:solidFill>
                <a:latin typeface="+mn-lt"/>
                <a:ea typeface="+mn-ea"/>
                <a:cs typeface="+mn-cs"/>
              </a:defRPr>
            </a:lvl1pPr>
            <a:lvl2pPr marL="0" indent="0" algn="l" defTabSz="914400" rtl="0" eaLnBrk="1" latinLnBrk="0" hangingPunct="1">
              <a:lnSpc>
                <a:spcPct val="120000"/>
              </a:lnSpc>
              <a:spcBef>
                <a:spcPts val="0"/>
              </a:spcBef>
              <a:buFont typeface="Arial" panose="020B0604020202020204" pitchFamily="34" charset="0"/>
              <a:buNone/>
              <a:defRPr sz="1400" kern="1200">
                <a:solidFill>
                  <a:schemeClr val="tx1"/>
                </a:solidFill>
                <a:latin typeface="+mn-lt"/>
                <a:ea typeface="+mn-ea"/>
                <a:cs typeface="+mn-cs"/>
              </a:defRPr>
            </a:lvl2pPr>
            <a:lvl3pPr marL="216000" indent="-216000" algn="l" defTabSz="914400" rtl="0" eaLnBrk="1" latinLnBrk="0" hangingPunct="1">
              <a:lnSpc>
                <a:spcPct val="120000"/>
              </a:lnSpc>
              <a:spcBef>
                <a:spcPts val="0"/>
              </a:spcBef>
              <a:spcAft>
                <a:spcPts val="300"/>
              </a:spcAft>
              <a:buFont typeface="Wingdings" panose="05000000000000000000" pitchFamily="2" charset="2"/>
              <a:buChar char="§"/>
              <a:defRPr sz="1400" kern="1200">
                <a:solidFill>
                  <a:schemeClr val="tx1"/>
                </a:solidFill>
                <a:latin typeface="+mn-lt"/>
                <a:ea typeface="+mn-ea"/>
                <a:cs typeface="+mn-cs"/>
              </a:defRPr>
            </a:lvl3pPr>
            <a:lvl4pPr marL="432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4pPr>
            <a:lvl5pPr marL="648000" marR="0" indent="-216000" algn="l" defTabSz="914400" rtl="0" eaLnBrk="1" fontAlgn="auto" latinLnBrk="0" hangingPunct="1">
              <a:lnSpc>
                <a:spcPct val="120000"/>
              </a:lnSpc>
              <a:spcBef>
                <a:spcPts val="0"/>
              </a:spcBef>
              <a:spcAft>
                <a:spcPts val="300"/>
              </a:spcAft>
              <a:buClrTx/>
              <a:buSzTx/>
              <a:buFont typeface="Symbol" panose="05050102010706020507" pitchFamily="18" charset="2"/>
              <a:buChar char="-"/>
              <a:tabLst/>
              <a:defRPr sz="1400" kern="1200">
                <a:solidFill>
                  <a:schemeClr val="tx1"/>
                </a:solidFill>
                <a:latin typeface="+mn-lt"/>
                <a:ea typeface="+mn-ea"/>
                <a:cs typeface="+mn-cs"/>
              </a:defRPr>
            </a:lvl5pPr>
            <a:lvl6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6pPr>
            <a:lvl7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7pPr>
            <a:lvl8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8pPr>
            <a:lvl9pPr marL="864000" indent="-216000" algn="l" defTabSz="914400" rtl="0" eaLnBrk="1" latinLnBrk="0" hangingPunct="1">
              <a:lnSpc>
                <a:spcPct val="120000"/>
              </a:lnSpc>
              <a:spcBef>
                <a:spcPts val="0"/>
              </a:spcBef>
              <a:spcAft>
                <a:spcPts val="300"/>
              </a:spcAft>
              <a:buFont typeface="Symbol" panose="05050102010706020507" pitchFamily="18"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500"/>
              </a:spcAft>
              <a:buClrTx/>
              <a:buSzTx/>
              <a:buFont typeface="Arial" panose="020B0604020202020204" pitchFamily="34" charset="0"/>
              <a:buNone/>
              <a:tabLst/>
              <a:defRPr/>
            </a:pPr>
            <a:r>
              <a:rPr kumimoji="0" lang="fr-FR" sz="1400" b="1" i="0" u="none" strike="noStrike" kern="1200" cap="none" spc="0" normalizeH="0" baseline="0" noProof="0">
                <a:ln>
                  <a:noFill/>
                </a:ln>
                <a:solidFill>
                  <a:srgbClr val="0D3F4A"/>
                </a:solidFill>
                <a:effectLst/>
                <a:uLnTx/>
                <a:uFillTx/>
                <a:latin typeface="Arial"/>
                <a:ea typeface="+mn-ea"/>
                <a:cs typeface="+mn-cs"/>
              </a:rPr>
              <a:t>Chiffres clés </a:t>
            </a:r>
            <a:r>
              <a:rPr kumimoji="0" lang="fr-FR" sz="1400" b="1" i="0" u="none" strike="noStrike" kern="1200" cap="none" spc="0" normalizeH="0" baseline="0" noProof="0" err="1">
                <a:ln>
                  <a:noFill/>
                </a:ln>
                <a:solidFill>
                  <a:srgbClr val="0D3F4A"/>
                </a:solidFill>
                <a:effectLst/>
                <a:uLnTx/>
                <a:uFillTx/>
                <a:latin typeface="Arial"/>
                <a:ea typeface="+mn-ea"/>
                <a:cs typeface="+mn-cs"/>
              </a:rPr>
              <a:t>BayWa</a:t>
            </a:r>
            <a:r>
              <a:rPr kumimoji="0" lang="fr-FR" sz="1400" b="1" i="0" u="none" strike="noStrike" kern="1200" cap="none" spc="0" normalizeH="0" baseline="0" noProof="0">
                <a:ln>
                  <a:noFill/>
                </a:ln>
                <a:solidFill>
                  <a:srgbClr val="0D3F4A"/>
                </a:solidFill>
                <a:effectLst/>
                <a:uLnTx/>
                <a:uFillTx/>
                <a:latin typeface="Arial"/>
                <a:ea typeface="+mn-ea"/>
                <a:cs typeface="+mn-cs"/>
              </a:rPr>
              <a:t> </a:t>
            </a:r>
            <a:r>
              <a:rPr kumimoji="0" lang="fr-FR" sz="1400" b="1" i="0" u="none" strike="noStrike" kern="1200" cap="none" spc="0" normalizeH="0" baseline="0" noProof="0" err="1">
                <a:ln>
                  <a:noFill/>
                </a:ln>
                <a:solidFill>
                  <a:srgbClr val="0D3F4A"/>
                </a:solidFill>
                <a:effectLst/>
                <a:uLnTx/>
                <a:uFillTx/>
                <a:latin typeface="Arial"/>
                <a:ea typeface="+mn-ea"/>
                <a:cs typeface="+mn-cs"/>
              </a:rPr>
              <a:t>r.e</a:t>
            </a:r>
            <a:r>
              <a:rPr kumimoji="0" lang="fr-FR" sz="1400" b="1" i="0" u="none" strike="noStrike" kern="1200" cap="none" spc="0" normalizeH="0" baseline="0" noProof="0">
                <a:ln>
                  <a:noFill/>
                </a:ln>
                <a:solidFill>
                  <a:srgbClr val="0D3F4A"/>
                </a:solidFill>
                <a:effectLst/>
                <a:uLnTx/>
                <a:uFillTx/>
                <a:latin typeface="Arial"/>
                <a:ea typeface="+mn-ea"/>
                <a:cs typeface="+mn-cs"/>
              </a:rPr>
              <a:t>. France </a:t>
            </a:r>
            <a:endParaRPr kumimoji="0" lang="fr-FR" sz="1400" b="0" i="0" u="none" strike="noStrike" kern="1200" cap="none" spc="0" normalizeH="0" baseline="0" noProof="0">
              <a:ln>
                <a:noFill/>
              </a:ln>
              <a:solidFill>
                <a:srgbClr val="0D3F4A"/>
              </a:solidFill>
              <a:effectLst/>
              <a:uLnTx/>
              <a:uFillTx/>
              <a:latin typeface="Arial"/>
              <a:ea typeface="+mn-ea"/>
              <a:cs typeface="+mn-cs"/>
            </a:endParaRPr>
          </a:p>
        </p:txBody>
      </p:sp>
    </p:spTree>
    <p:extLst>
      <p:ext uri="{BB962C8B-B14F-4D97-AF65-F5344CB8AC3E}">
        <p14:creationId xmlns:p14="http://schemas.microsoft.com/office/powerpoint/2010/main" val="42085656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BCD40-91AF-A357-8C59-19C099813D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9F8E4-C584-CE9A-CDFD-FD1518F8D1E2}"/>
              </a:ext>
            </a:extLst>
          </p:cNvPr>
          <p:cNvSpPr>
            <a:spLocks noGrp="1"/>
          </p:cNvSpPr>
          <p:nvPr>
            <p:ph type="title"/>
          </p:nvPr>
        </p:nvSpPr>
        <p:spPr/>
        <p:txBody>
          <a:bodyPr/>
          <a:lstStyle/>
          <a:p>
            <a:r>
              <a:rPr lang="fr-FR" noProof="0"/>
              <a:t>Enjeux énergétiques</a:t>
            </a:r>
          </a:p>
        </p:txBody>
      </p:sp>
      <p:sp>
        <p:nvSpPr>
          <p:cNvPr id="4" name="Slide Number Placeholder 3">
            <a:extLst>
              <a:ext uri="{FF2B5EF4-FFF2-40B4-BE49-F238E27FC236}">
                <a16:creationId xmlns:a16="http://schemas.microsoft.com/office/drawing/2014/main" id="{E01F6107-B1E5-10C3-9361-6EA33A9F2A20}"/>
              </a:ext>
            </a:extLst>
          </p:cNvPr>
          <p:cNvSpPr>
            <a:spLocks noGrp="1"/>
          </p:cNvSpPr>
          <p:nvPr>
            <p:ph type="sldNum" sz="quarter" idx="12"/>
          </p:nvPr>
        </p:nvSpPr>
        <p:spPr/>
        <p:txBody>
          <a:bodyPr/>
          <a:lstStyle/>
          <a:p>
            <a:fld id="{2B96ECA3-19B4-40B5-B651-E252F6AEA781}" type="slidenum">
              <a:rPr lang="fr-FR" noProof="0" smtClean="0"/>
              <a:pPr/>
              <a:t>50</a:t>
            </a:fld>
            <a:endParaRPr lang="fr-FR" noProof="0"/>
          </a:p>
        </p:txBody>
      </p:sp>
      <p:pic>
        <p:nvPicPr>
          <p:cNvPr id="8" name="Picture 10">
            <a:extLst>
              <a:ext uri="{FF2B5EF4-FFF2-40B4-BE49-F238E27FC236}">
                <a16:creationId xmlns:a16="http://schemas.microsoft.com/office/drawing/2014/main" id="{E310613C-6A95-F48B-21A3-5A6D41D22390}"/>
              </a:ext>
            </a:extLst>
          </p:cNvPr>
          <p:cNvPicPr>
            <a:picLocks noChangeAspect="1"/>
          </p:cNvPicPr>
          <p:nvPr/>
        </p:nvPicPr>
        <p:blipFill>
          <a:blip r:embed="rId2"/>
          <a:stretch>
            <a:fillRect/>
          </a:stretch>
        </p:blipFill>
        <p:spPr>
          <a:xfrm>
            <a:off x="3917251" y="166390"/>
            <a:ext cx="5265980" cy="6555082"/>
          </a:xfrm>
          <a:prstGeom prst="rect">
            <a:avLst/>
          </a:prstGeom>
        </p:spPr>
      </p:pic>
    </p:spTree>
    <p:extLst>
      <p:ext uri="{BB962C8B-B14F-4D97-AF65-F5344CB8AC3E}">
        <p14:creationId xmlns:p14="http://schemas.microsoft.com/office/powerpoint/2010/main" val="2824159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53CC2-510B-0E23-A8AE-EBEE4EB9877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B805FE-3F96-5BEE-1D78-569B380AFEDF}"/>
              </a:ext>
            </a:extLst>
          </p:cNvPr>
          <p:cNvSpPr>
            <a:spLocks noGrp="1"/>
          </p:cNvSpPr>
          <p:nvPr>
            <p:ph type="sldNum" sz="quarter" idx="12"/>
          </p:nvPr>
        </p:nvSpPr>
        <p:spPr/>
        <p:txBody>
          <a:bodyPr/>
          <a:lstStyle/>
          <a:p>
            <a:fld id="{2B96ECA3-19B4-40B5-B651-E252F6AEA781}" type="slidenum">
              <a:rPr lang="fr-FR" noProof="0" smtClean="0"/>
              <a:pPr/>
              <a:t>51</a:t>
            </a:fld>
            <a:endParaRPr lang="fr-FR" noProof="0"/>
          </a:p>
        </p:txBody>
      </p:sp>
      <p:sp>
        <p:nvSpPr>
          <p:cNvPr id="11" name="Title 1">
            <a:extLst>
              <a:ext uri="{FF2B5EF4-FFF2-40B4-BE49-F238E27FC236}">
                <a16:creationId xmlns:a16="http://schemas.microsoft.com/office/drawing/2014/main" id="{7E98E6A8-02AB-45D3-9775-7A4F7C49E377}"/>
              </a:ext>
            </a:extLst>
          </p:cNvPr>
          <p:cNvSpPr>
            <a:spLocks noGrp="1"/>
          </p:cNvSpPr>
          <p:nvPr>
            <p:ph type="title"/>
          </p:nvPr>
        </p:nvSpPr>
        <p:spPr>
          <a:xfrm>
            <a:off x="363870" y="367599"/>
            <a:ext cx="10989930" cy="544512"/>
          </a:xfrm>
        </p:spPr>
        <p:txBody>
          <a:bodyPr>
            <a:normAutofit/>
          </a:bodyPr>
          <a:lstStyle/>
          <a:p>
            <a:r>
              <a:rPr lang="fr-FR" noProof="0"/>
              <a:t>Zones humides – historique des études pédologiques</a:t>
            </a:r>
          </a:p>
        </p:txBody>
      </p:sp>
      <p:pic>
        <p:nvPicPr>
          <p:cNvPr id="8" name="Image 7" descr="Une image contenant texte, capture d’écran, carte&#10;&#10;Description générée automatiquement">
            <a:extLst>
              <a:ext uri="{FF2B5EF4-FFF2-40B4-BE49-F238E27FC236}">
                <a16:creationId xmlns:a16="http://schemas.microsoft.com/office/drawing/2014/main" id="{91FE6394-18E9-E987-886B-864B50589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870" y="1147655"/>
            <a:ext cx="8004251" cy="5660263"/>
          </a:xfrm>
          <a:prstGeom prst="rect">
            <a:avLst/>
          </a:prstGeom>
        </p:spPr>
      </p:pic>
      <p:sp>
        <p:nvSpPr>
          <p:cNvPr id="9" name="ZoneTexte 8">
            <a:extLst>
              <a:ext uri="{FF2B5EF4-FFF2-40B4-BE49-F238E27FC236}">
                <a16:creationId xmlns:a16="http://schemas.microsoft.com/office/drawing/2014/main" id="{B23895BB-26FD-4325-280D-E6A4BA27B49F}"/>
              </a:ext>
            </a:extLst>
          </p:cNvPr>
          <p:cNvSpPr txBox="1"/>
          <p:nvPr/>
        </p:nvSpPr>
        <p:spPr>
          <a:xfrm>
            <a:off x="8368121" y="1476291"/>
            <a:ext cx="3713993" cy="3139321"/>
          </a:xfrm>
          <a:prstGeom prst="rect">
            <a:avLst/>
          </a:prstGeom>
          <a:noFill/>
        </p:spPr>
        <p:txBody>
          <a:bodyPr wrap="square" lIns="91440" tIns="45720" rIns="91440" bIns="45720" rtlCol="0" anchor="t">
            <a:spAutoFit/>
          </a:bodyPr>
          <a:lstStyle/>
          <a:p>
            <a:pPr marL="285750" indent="-285750">
              <a:buFont typeface="Arial"/>
              <a:buChar char="•"/>
            </a:pPr>
            <a:r>
              <a:rPr lang="fr-FR" noProof="0"/>
              <a:t>Secteur particulièrement humide</a:t>
            </a:r>
          </a:p>
          <a:p>
            <a:pPr marL="285750" indent="-285750">
              <a:buFont typeface="Arial"/>
              <a:buChar char="•"/>
            </a:pPr>
            <a:endParaRPr lang="fr-FR">
              <a:ea typeface="Calibri"/>
              <a:cs typeface="Calibri"/>
            </a:endParaRPr>
          </a:p>
          <a:p>
            <a:pPr marL="285750" indent="-285750">
              <a:buFont typeface="Arial"/>
              <a:buChar char="•"/>
            </a:pPr>
            <a:r>
              <a:rPr lang="fr-FR" noProof="0">
                <a:ea typeface="Calibri"/>
                <a:cs typeface="Calibri"/>
              </a:rPr>
              <a:t>Historique des sondages pédologiques :</a:t>
            </a:r>
          </a:p>
          <a:p>
            <a:pPr marL="742950" lvl="1" indent="-285750">
              <a:buFont typeface="Arial"/>
              <a:buChar char="•"/>
            </a:pPr>
            <a:r>
              <a:rPr lang="fr-FR">
                <a:ea typeface="Calibri"/>
                <a:cs typeface="Calibri"/>
              </a:rPr>
              <a:t>Mai 2021 : 1</a:t>
            </a:r>
            <a:r>
              <a:rPr lang="fr-FR" baseline="30000">
                <a:ea typeface="Calibri"/>
                <a:cs typeface="Calibri"/>
              </a:rPr>
              <a:t>ers</a:t>
            </a:r>
            <a:r>
              <a:rPr lang="fr-FR">
                <a:ea typeface="Calibri"/>
                <a:cs typeface="Calibri"/>
              </a:rPr>
              <a:t> sondages</a:t>
            </a:r>
          </a:p>
          <a:p>
            <a:pPr marL="742950" lvl="1" indent="-285750">
              <a:buFont typeface="Arial"/>
              <a:buChar char="•"/>
            </a:pPr>
            <a:r>
              <a:rPr lang="fr-FR" noProof="0">
                <a:ea typeface="Calibri"/>
                <a:cs typeface="Calibri"/>
              </a:rPr>
              <a:t>Avril 2022 : accès</a:t>
            </a:r>
          </a:p>
          <a:p>
            <a:pPr marL="742950" lvl="1" indent="-285750">
              <a:buFont typeface="Arial"/>
              <a:buChar char="•"/>
            </a:pPr>
            <a:r>
              <a:rPr lang="fr-FR">
                <a:ea typeface="Calibri"/>
                <a:cs typeface="Calibri"/>
              </a:rPr>
              <a:t>Mai-Juin 2023 : droit des aménagements</a:t>
            </a:r>
            <a:endParaRPr lang="fr-FR" noProof="0">
              <a:ea typeface="Calibri"/>
              <a:cs typeface="Calibri"/>
            </a:endParaRPr>
          </a:p>
          <a:p>
            <a:pPr marL="285750" indent="-285750">
              <a:buFontTx/>
              <a:buChar char="-"/>
            </a:pPr>
            <a:endParaRPr lang="fr-FR" noProof="0">
              <a:ea typeface="Calibri"/>
              <a:cs typeface="Calibri"/>
            </a:endParaRPr>
          </a:p>
          <a:p>
            <a:pPr marL="285750" indent="-285750">
              <a:buFontTx/>
              <a:buChar char="-"/>
            </a:pPr>
            <a:endParaRPr lang="fr-FR" noProof="0"/>
          </a:p>
          <a:p>
            <a:pPr marL="285750" indent="-285750">
              <a:buFontTx/>
              <a:buChar char="-"/>
            </a:pPr>
            <a:endParaRPr lang="fr-FR" noProof="0">
              <a:ea typeface="Calibri" panose="020F0502020204030204"/>
              <a:cs typeface="Calibri" panose="020F0502020204030204"/>
            </a:endParaRPr>
          </a:p>
        </p:txBody>
      </p:sp>
    </p:spTree>
    <p:extLst>
      <p:ext uri="{BB962C8B-B14F-4D97-AF65-F5344CB8AC3E}">
        <p14:creationId xmlns:p14="http://schemas.microsoft.com/office/powerpoint/2010/main" val="2393705495"/>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Etats initiaux - Bilan</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52</a:t>
            </a:fld>
            <a:endParaRPr lang="fr-FR" noProof="0"/>
          </a:p>
        </p:txBody>
      </p:sp>
      <p:pic>
        <p:nvPicPr>
          <p:cNvPr id="6" name="Image 4" descr="Une image contenant texte, capture d’écran, carte&#10;&#10;Description générée automatiquement">
            <a:extLst>
              <a:ext uri="{FF2B5EF4-FFF2-40B4-BE49-F238E27FC236}">
                <a16:creationId xmlns:a16="http://schemas.microsoft.com/office/drawing/2014/main" id="{DA02CBBA-C66D-E302-7EED-4FE25632FF80}"/>
              </a:ext>
            </a:extLst>
          </p:cNvPr>
          <p:cNvPicPr>
            <a:picLocks noChangeAspect="1"/>
          </p:cNvPicPr>
          <p:nvPr/>
        </p:nvPicPr>
        <p:blipFill rotWithShape="1">
          <a:blip r:embed="rId4">
            <a:extLst>
              <a:ext uri="{28A0092B-C50C-407E-A947-70E740481C1C}">
                <a14:useLocalDpi xmlns:a14="http://schemas.microsoft.com/office/drawing/2010/main" val="0"/>
              </a:ext>
            </a:extLst>
          </a:blip>
          <a:srcRect t="2274" b="3174"/>
          <a:stretch/>
        </p:blipFill>
        <p:spPr>
          <a:xfrm>
            <a:off x="363870" y="1147655"/>
            <a:ext cx="8136730" cy="5440468"/>
          </a:xfrm>
          <a:prstGeom prst="rect">
            <a:avLst/>
          </a:prstGeom>
        </p:spPr>
      </p:pic>
      <p:sp>
        <p:nvSpPr>
          <p:cNvPr id="8" name="ZoneTexte 7">
            <a:extLst>
              <a:ext uri="{FF2B5EF4-FFF2-40B4-BE49-F238E27FC236}">
                <a16:creationId xmlns:a16="http://schemas.microsoft.com/office/drawing/2014/main" id="{E6043961-D100-EBAE-3AA9-B8AE917631FE}"/>
              </a:ext>
            </a:extLst>
          </p:cNvPr>
          <p:cNvSpPr txBox="1"/>
          <p:nvPr/>
        </p:nvSpPr>
        <p:spPr>
          <a:xfrm>
            <a:off x="8404148" y="1248732"/>
            <a:ext cx="3578301" cy="3693319"/>
          </a:xfrm>
          <a:prstGeom prst="rect">
            <a:avLst/>
          </a:prstGeom>
          <a:noFill/>
        </p:spPr>
        <p:txBody>
          <a:bodyPr wrap="square" lIns="91440" tIns="45720" rIns="91440" bIns="45720" rtlCol="0" anchor="t">
            <a:spAutoFit/>
          </a:bodyPr>
          <a:lstStyle/>
          <a:p>
            <a:pPr marL="285750" indent="-285750">
              <a:buFont typeface="Arial"/>
              <a:buChar char="•"/>
            </a:pPr>
            <a:r>
              <a:rPr lang="fr-FR" noProof="0"/>
              <a:t>Sensibilités liées aux haies (</a:t>
            </a:r>
            <a:r>
              <a:rPr lang="fr-FR" i="1" noProof="0"/>
              <a:t>zone de dispersion chiroptères</a:t>
            </a:r>
            <a:r>
              <a:rPr lang="fr-FR" noProof="0"/>
              <a:t>)</a:t>
            </a:r>
            <a:endParaRPr lang="fr-FR" noProof="0">
              <a:ea typeface="Calibri"/>
              <a:cs typeface="Calibri"/>
            </a:endParaRPr>
          </a:p>
          <a:p>
            <a:pPr marL="285750" indent="-285750">
              <a:buFont typeface="Arial"/>
              <a:buChar char="•"/>
            </a:pPr>
            <a:endParaRPr lang="fr-FR" noProof="0">
              <a:ea typeface="Calibri"/>
              <a:cs typeface="Calibri"/>
            </a:endParaRPr>
          </a:p>
          <a:p>
            <a:pPr marL="285750" indent="-285750">
              <a:buFont typeface="Arial"/>
              <a:buChar char="•"/>
            </a:pPr>
            <a:r>
              <a:rPr lang="fr-FR" noProof="0">
                <a:ea typeface="Calibri"/>
                <a:cs typeface="Calibri"/>
              </a:rPr>
              <a:t>Des zones humides bien présentes (</a:t>
            </a:r>
            <a:r>
              <a:rPr lang="fr-FR" i="1" noProof="0">
                <a:ea typeface="Calibri"/>
                <a:cs typeface="Calibri"/>
              </a:rPr>
              <a:t>les zones humides issues des sondages pédologiques présentent une fonctionnalité dégradée</a:t>
            </a:r>
            <a:r>
              <a:rPr lang="fr-FR" noProof="0">
                <a:ea typeface="Calibri"/>
                <a:cs typeface="Calibri"/>
              </a:rPr>
              <a:t>)</a:t>
            </a:r>
          </a:p>
          <a:p>
            <a:pPr marL="285750" indent="-285750">
              <a:buFont typeface="Arial"/>
              <a:buChar char="•"/>
            </a:pPr>
            <a:endParaRPr lang="fr-FR" noProof="0">
              <a:ea typeface="Calibri"/>
              <a:cs typeface="Calibri"/>
            </a:endParaRPr>
          </a:p>
          <a:p>
            <a:pPr marL="285750" indent="-285750">
              <a:buFont typeface="Arial"/>
              <a:buChar char="•"/>
            </a:pPr>
            <a:r>
              <a:rPr lang="fr-FR" noProof="0">
                <a:ea typeface="Calibri"/>
                <a:cs typeface="Calibri"/>
              </a:rPr>
              <a:t>Des refus fonciers au sud</a:t>
            </a:r>
          </a:p>
          <a:p>
            <a:pPr marL="285750" indent="-285750">
              <a:buFontTx/>
              <a:buChar char="-"/>
            </a:pPr>
            <a:endParaRPr lang="fr-FR" noProof="0">
              <a:ea typeface="Calibri"/>
              <a:cs typeface="Calibri"/>
            </a:endParaRPr>
          </a:p>
          <a:p>
            <a:pPr marL="285750" indent="-285750">
              <a:buFontTx/>
              <a:buChar char="-"/>
            </a:pPr>
            <a:endParaRPr lang="fr-FR" noProof="0">
              <a:ea typeface="Calibri"/>
              <a:cs typeface="Calibri"/>
            </a:endParaRPr>
          </a:p>
          <a:p>
            <a:pPr marL="285750" indent="-285750">
              <a:buFontTx/>
              <a:buChar char="-"/>
            </a:pPr>
            <a:endParaRPr lang="fr-FR" noProof="0">
              <a:ea typeface="Calibri"/>
              <a:cs typeface="Calibri"/>
            </a:endParaRPr>
          </a:p>
        </p:txBody>
      </p:sp>
    </p:spTree>
    <p:extLst>
      <p:ext uri="{BB962C8B-B14F-4D97-AF65-F5344CB8AC3E}">
        <p14:creationId xmlns:p14="http://schemas.microsoft.com/office/powerpoint/2010/main" val="3181295490"/>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Variantes d’implantation – Bilan paysage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53</a:t>
            </a:fld>
            <a:endParaRPr lang="fr-FR" noProof="0"/>
          </a:p>
        </p:txBody>
      </p:sp>
      <p:graphicFrame>
        <p:nvGraphicFramePr>
          <p:cNvPr id="8" name="Tableau 7">
            <a:extLst>
              <a:ext uri="{FF2B5EF4-FFF2-40B4-BE49-F238E27FC236}">
                <a16:creationId xmlns:a16="http://schemas.microsoft.com/office/drawing/2014/main" id="{C3031351-00C7-F68A-1053-16FB8E59BEBF}"/>
              </a:ext>
            </a:extLst>
          </p:cNvPr>
          <p:cNvGraphicFramePr>
            <a:graphicFrameLocks noGrp="1"/>
          </p:cNvGraphicFramePr>
          <p:nvPr>
            <p:extLst>
              <p:ext uri="{D42A27DB-BD31-4B8C-83A1-F6EECF244321}">
                <p14:modId xmlns:p14="http://schemas.microsoft.com/office/powerpoint/2010/main" val="3730149098"/>
              </p:ext>
            </p:extLst>
          </p:nvPr>
        </p:nvGraphicFramePr>
        <p:xfrm>
          <a:off x="363870" y="1283085"/>
          <a:ext cx="11227768" cy="5090930"/>
        </p:xfrm>
        <a:graphic>
          <a:graphicData uri="http://schemas.openxmlformats.org/drawingml/2006/table">
            <a:tbl>
              <a:tblPr firstRow="1" bandRow="1">
                <a:tableStyleId>{5C22544A-7EE6-4342-B048-85BDC9FD1C3A}</a:tableStyleId>
              </a:tblPr>
              <a:tblGrid>
                <a:gridCol w="2806942">
                  <a:extLst>
                    <a:ext uri="{9D8B030D-6E8A-4147-A177-3AD203B41FA5}">
                      <a16:colId xmlns:a16="http://schemas.microsoft.com/office/drawing/2014/main" val="3463912121"/>
                    </a:ext>
                  </a:extLst>
                </a:gridCol>
                <a:gridCol w="2806942">
                  <a:extLst>
                    <a:ext uri="{9D8B030D-6E8A-4147-A177-3AD203B41FA5}">
                      <a16:colId xmlns:a16="http://schemas.microsoft.com/office/drawing/2014/main" val="218947796"/>
                    </a:ext>
                  </a:extLst>
                </a:gridCol>
                <a:gridCol w="2806942">
                  <a:extLst>
                    <a:ext uri="{9D8B030D-6E8A-4147-A177-3AD203B41FA5}">
                      <a16:colId xmlns:a16="http://schemas.microsoft.com/office/drawing/2014/main" val="3019853805"/>
                    </a:ext>
                  </a:extLst>
                </a:gridCol>
                <a:gridCol w="2806942">
                  <a:extLst>
                    <a:ext uri="{9D8B030D-6E8A-4147-A177-3AD203B41FA5}">
                      <a16:colId xmlns:a16="http://schemas.microsoft.com/office/drawing/2014/main" val="124976135"/>
                    </a:ext>
                  </a:extLst>
                </a:gridCol>
              </a:tblGrid>
              <a:tr h="477177">
                <a:tc>
                  <a:txBody>
                    <a:bodyPr/>
                    <a:lstStyle/>
                    <a:p>
                      <a:r>
                        <a:rPr lang="fr-FR" noProof="0"/>
                        <a:t>Angle d’analyse</a:t>
                      </a:r>
                    </a:p>
                  </a:txBody>
                  <a:tcPr/>
                </a:tc>
                <a:tc>
                  <a:txBody>
                    <a:bodyPr/>
                    <a:lstStyle/>
                    <a:p>
                      <a:r>
                        <a:rPr lang="fr-FR" noProof="0"/>
                        <a:t>Variante 1</a:t>
                      </a:r>
                    </a:p>
                  </a:txBody>
                  <a:tcPr/>
                </a:tc>
                <a:tc>
                  <a:txBody>
                    <a:bodyPr/>
                    <a:lstStyle/>
                    <a:p>
                      <a:r>
                        <a:rPr lang="fr-FR" noProof="0"/>
                        <a:t>Variante 2</a:t>
                      </a:r>
                    </a:p>
                  </a:txBody>
                  <a:tcPr/>
                </a:tc>
                <a:tc>
                  <a:txBody>
                    <a:bodyPr/>
                    <a:lstStyle/>
                    <a:p>
                      <a:r>
                        <a:rPr lang="fr-FR" noProof="0"/>
                        <a:t>Variante 3</a:t>
                      </a:r>
                    </a:p>
                  </a:txBody>
                  <a:tcPr/>
                </a:tc>
                <a:extLst>
                  <a:ext uri="{0D108BD9-81ED-4DB2-BD59-A6C34878D82A}">
                    <a16:rowId xmlns:a16="http://schemas.microsoft.com/office/drawing/2014/main" val="734716608"/>
                  </a:ext>
                </a:extLst>
              </a:tr>
              <a:tr h="1047593">
                <a:tc>
                  <a:txBody>
                    <a:bodyPr/>
                    <a:lstStyle/>
                    <a:p>
                      <a:r>
                        <a:rPr lang="fr-FR" sz="1400" b="0" i="0" u="none" strike="noStrike" kern="1200" baseline="0" noProof="0">
                          <a:solidFill>
                            <a:schemeClr val="dk1"/>
                          </a:solidFill>
                          <a:latin typeface="+mn-lt"/>
                          <a:ea typeface="+mn-ea"/>
                          <a:cs typeface="+mn-cs"/>
                        </a:rPr>
                        <a:t>Lisibilité depuis les différents points</a:t>
                      </a:r>
                    </a:p>
                    <a:p>
                      <a:r>
                        <a:rPr lang="fr-FR" sz="1400" b="0" i="0" u="none" strike="noStrike" kern="1200" baseline="0" noProof="0">
                          <a:solidFill>
                            <a:schemeClr val="dk1"/>
                          </a:solidFill>
                          <a:latin typeface="+mn-lt"/>
                          <a:ea typeface="+mn-ea"/>
                          <a:cs typeface="+mn-cs"/>
                        </a:rPr>
                        <a:t>cardinaux</a:t>
                      </a:r>
                      <a:endParaRPr lang="fr-FR" sz="1400" noProof="0"/>
                    </a:p>
                  </a:txBody>
                  <a:tcPr/>
                </a:tc>
                <a:tc>
                  <a:txBody>
                    <a:bodyPr/>
                    <a:lstStyle/>
                    <a:p>
                      <a:r>
                        <a:rPr lang="fr-FR" sz="1400" b="0" i="0" u="none" strike="noStrike" kern="1200" baseline="0" noProof="0">
                          <a:solidFill>
                            <a:schemeClr val="dk1"/>
                          </a:solidFill>
                          <a:latin typeface="+mn-lt"/>
                          <a:ea typeface="+mn-ea"/>
                          <a:cs typeface="+mn-cs"/>
                        </a:rPr>
                        <a:t>Les </a:t>
                      </a:r>
                      <a:r>
                        <a:rPr lang="fr-FR" sz="1400" b="0" i="0" u="none" strike="noStrike" kern="1200" baseline="0" noProof="0" err="1">
                          <a:solidFill>
                            <a:schemeClr val="dk1"/>
                          </a:solidFill>
                          <a:latin typeface="+mn-lt"/>
                          <a:ea typeface="+mn-ea"/>
                          <a:cs typeface="+mn-cs"/>
                        </a:rPr>
                        <a:t>interdistances</a:t>
                      </a:r>
                      <a:r>
                        <a:rPr lang="fr-FR" sz="1400" b="0" i="0" u="none" strike="noStrike" kern="1200" baseline="0" noProof="0">
                          <a:solidFill>
                            <a:schemeClr val="dk1"/>
                          </a:solidFill>
                          <a:latin typeface="+mn-lt"/>
                          <a:ea typeface="+mn-ea"/>
                          <a:cs typeface="+mn-cs"/>
                        </a:rPr>
                        <a:t> et hauteurs visuelles varient ; même depuis le prolongement des alignements, l’aspect est irrégulier.</a:t>
                      </a:r>
                      <a:endParaRPr lang="fr-FR" sz="1400" noProof="0"/>
                    </a:p>
                  </a:txBody>
                  <a:tcPr/>
                </a:tc>
                <a:tc>
                  <a:txBody>
                    <a:bodyPr/>
                    <a:lstStyle/>
                    <a:p>
                      <a:r>
                        <a:rPr lang="fr-FR" sz="1400" noProof="0"/>
                        <a:t>Avec ses 4 éoliennes parfaitement alignées et ses </a:t>
                      </a:r>
                      <a:r>
                        <a:rPr lang="fr-FR" sz="1400" noProof="0" err="1"/>
                        <a:t>interdistances</a:t>
                      </a:r>
                      <a:endParaRPr lang="fr-FR" sz="1400" noProof="0"/>
                    </a:p>
                    <a:p>
                      <a:r>
                        <a:rPr lang="fr-FR" sz="1400" noProof="0"/>
                        <a:t>régulières, ce scénario présente la meilleure lisibilité.</a:t>
                      </a:r>
                    </a:p>
                  </a:txBody>
                  <a:tcPr/>
                </a:tc>
                <a:tc>
                  <a:txBody>
                    <a:bodyPr/>
                    <a:lstStyle/>
                    <a:p>
                      <a:r>
                        <a:rPr lang="fr-FR" sz="1400" noProof="0"/>
                        <a:t>Moins lisible en raison de l’éolienne décalée E3 de l’alignement</a:t>
                      </a:r>
                    </a:p>
                    <a:p>
                      <a:r>
                        <a:rPr lang="fr-FR" sz="1400" noProof="0"/>
                        <a:t>des trois autres éoliennes depuis certains points de vue.</a:t>
                      </a:r>
                    </a:p>
                  </a:txBody>
                  <a:tcPr/>
                </a:tc>
                <a:extLst>
                  <a:ext uri="{0D108BD9-81ED-4DB2-BD59-A6C34878D82A}">
                    <a16:rowId xmlns:a16="http://schemas.microsoft.com/office/drawing/2014/main" val="2262879810"/>
                  </a:ext>
                </a:extLst>
              </a:tr>
              <a:tr h="477177">
                <a:tc>
                  <a:txBody>
                    <a:bodyPr/>
                    <a:lstStyle/>
                    <a:p>
                      <a:r>
                        <a:rPr lang="fr-FR" sz="1400" noProof="0"/>
                        <a:t>Insertion paysagère, respect des lignes de force</a:t>
                      </a:r>
                    </a:p>
                  </a:txBody>
                  <a:tcPr/>
                </a:tc>
                <a:tc>
                  <a:txBody>
                    <a:bodyPr/>
                    <a:lstStyle/>
                    <a:p>
                      <a:r>
                        <a:rPr lang="fr-FR" sz="1400" noProof="0"/>
                        <a:t>Impossibilité de faire un rapprochement entre son implantation et les grandes</a:t>
                      </a:r>
                    </a:p>
                    <a:p>
                      <a:r>
                        <a:rPr lang="fr-FR" sz="1400" noProof="0"/>
                        <a:t>lignes du paysage.</a:t>
                      </a:r>
                    </a:p>
                  </a:txBody>
                  <a:tcPr/>
                </a:tc>
                <a:tc>
                  <a:txBody>
                    <a:bodyPr/>
                    <a:lstStyle/>
                    <a:p>
                      <a:r>
                        <a:rPr lang="fr-FR" sz="1400" noProof="0"/>
                        <a:t>Le parallélisme avec les lignes de force du paysage ou avec les</a:t>
                      </a:r>
                    </a:p>
                    <a:p>
                      <a:r>
                        <a:rPr lang="fr-FR" sz="1400" noProof="0"/>
                        <a:t>lignes paysagères proches est nettement perçu depuis tous les</a:t>
                      </a:r>
                    </a:p>
                    <a:p>
                      <a:r>
                        <a:rPr lang="fr-FR" sz="1400" noProof="0"/>
                        <a:t>points de vue.</a:t>
                      </a:r>
                    </a:p>
                  </a:txBody>
                  <a:tcPr/>
                </a:tc>
                <a:tc>
                  <a:txBody>
                    <a:bodyPr/>
                    <a:lstStyle/>
                    <a:p>
                      <a:r>
                        <a:rPr lang="fr-FR" sz="1400" noProof="0"/>
                        <a:t>Le parallélisme avec les lignes de force du paysage ou avec</a:t>
                      </a:r>
                    </a:p>
                    <a:p>
                      <a:r>
                        <a:rPr lang="fr-FR" sz="1400" noProof="0"/>
                        <a:t>les lignes paysagères est en partie perçu depuis les points de vue.</a:t>
                      </a:r>
                    </a:p>
                  </a:txBody>
                  <a:tcPr/>
                </a:tc>
                <a:extLst>
                  <a:ext uri="{0D108BD9-81ED-4DB2-BD59-A6C34878D82A}">
                    <a16:rowId xmlns:a16="http://schemas.microsoft.com/office/drawing/2014/main" val="1178962723"/>
                  </a:ext>
                </a:extLst>
              </a:tr>
              <a:tr h="477177">
                <a:tc>
                  <a:txBody>
                    <a:bodyPr/>
                    <a:lstStyle/>
                    <a:p>
                      <a:r>
                        <a:rPr lang="fr-FR" sz="1400" noProof="0"/>
                        <a:t>Harmonie avec les parcs éoliens voisins les plus notables</a:t>
                      </a:r>
                    </a:p>
                  </a:txBody>
                  <a:tcPr/>
                </a:tc>
                <a:tc>
                  <a:txBody>
                    <a:bodyPr/>
                    <a:lstStyle/>
                    <a:p>
                      <a:r>
                        <a:rPr lang="fr-FR" sz="1400" noProof="0"/>
                        <a:t>Pas de similitude avec les parcs éoliens voisins.</a:t>
                      </a:r>
                    </a:p>
                  </a:txBody>
                  <a:tcPr/>
                </a:tc>
                <a:tc>
                  <a:txBody>
                    <a:bodyPr/>
                    <a:lstStyle/>
                    <a:p>
                      <a:r>
                        <a:rPr lang="fr-FR" sz="1400" noProof="0"/>
                        <a:t>La similitude avec le parc éolien du Clos Neuf est nettement visible.</a:t>
                      </a:r>
                    </a:p>
                  </a:txBody>
                  <a:tcPr/>
                </a:tc>
                <a:tc>
                  <a:txBody>
                    <a:bodyPr/>
                    <a:lstStyle/>
                    <a:p>
                      <a:r>
                        <a:rPr lang="fr-FR" sz="1400" noProof="0"/>
                        <a:t>La similitude avec le parc éolien du Clos Neuf est visible.</a:t>
                      </a:r>
                    </a:p>
                  </a:txBody>
                  <a:tcPr/>
                </a:tc>
                <a:extLst>
                  <a:ext uri="{0D108BD9-81ED-4DB2-BD59-A6C34878D82A}">
                    <a16:rowId xmlns:a16="http://schemas.microsoft.com/office/drawing/2014/main" val="341491118"/>
                  </a:ext>
                </a:extLst>
              </a:tr>
              <a:tr h="477177">
                <a:tc>
                  <a:txBody>
                    <a:bodyPr/>
                    <a:lstStyle/>
                    <a:p>
                      <a:r>
                        <a:rPr lang="fr-FR" sz="1400" noProof="0"/>
                        <a:t>Emprise visuelle du projet</a:t>
                      </a:r>
                    </a:p>
                    <a:p>
                      <a:r>
                        <a:rPr lang="fr-FR" sz="1400" noProof="0"/>
                        <a:t>Effet sur l’emprise visuelle de l’éolien sur l’horizon</a:t>
                      </a:r>
                    </a:p>
                  </a:txBody>
                  <a:tcPr/>
                </a:tc>
                <a:tc>
                  <a:txBody>
                    <a:bodyPr/>
                    <a:lstStyle/>
                    <a:p>
                      <a:r>
                        <a:rPr lang="fr-FR" sz="1400" noProof="0"/>
                        <a:t>Emprise la plus large. Élargissement de l’emprise de l’éolien sur l’horizon de façon plus importante que les autres scénarios.</a:t>
                      </a:r>
                    </a:p>
                  </a:txBody>
                  <a:tcPr/>
                </a:tc>
                <a:tc>
                  <a:txBody>
                    <a:bodyPr/>
                    <a:lstStyle/>
                    <a:p>
                      <a:r>
                        <a:rPr lang="fr-FR" sz="1400" noProof="0"/>
                        <a:t>Emprise compacte depuis la majorité des points de vue.</a:t>
                      </a:r>
                    </a:p>
                  </a:txBody>
                  <a:tcPr/>
                </a:tc>
                <a:tc>
                  <a:txBody>
                    <a:bodyPr/>
                    <a:lstStyle/>
                    <a:p>
                      <a:r>
                        <a:rPr lang="fr-FR" sz="1400" noProof="0"/>
                        <a:t>Emprise compacte depuis la majorité des points de vue.</a:t>
                      </a:r>
                    </a:p>
                  </a:txBody>
                  <a:tcPr/>
                </a:tc>
                <a:extLst>
                  <a:ext uri="{0D108BD9-81ED-4DB2-BD59-A6C34878D82A}">
                    <a16:rowId xmlns:a16="http://schemas.microsoft.com/office/drawing/2014/main" val="2840040378"/>
                  </a:ext>
                </a:extLst>
              </a:tr>
              <a:tr h="477177">
                <a:tc>
                  <a:txBody>
                    <a:bodyPr/>
                    <a:lstStyle/>
                    <a:p>
                      <a:r>
                        <a:rPr lang="fr-FR" sz="1400" noProof="0"/>
                        <a:t>Bilan des photomontages</a:t>
                      </a:r>
                    </a:p>
                  </a:txBody>
                  <a:tcPr/>
                </a:tc>
                <a:tc>
                  <a:txBody>
                    <a:bodyPr/>
                    <a:lstStyle/>
                    <a:p>
                      <a:r>
                        <a:rPr lang="fr-FR" sz="1400" noProof="0"/>
                        <a:t>Scénario sans véritable intégration paysagère.</a:t>
                      </a:r>
                    </a:p>
                  </a:txBody>
                  <a:tcPr/>
                </a:tc>
                <a:tc>
                  <a:txBody>
                    <a:bodyPr/>
                    <a:lstStyle/>
                    <a:p>
                      <a:r>
                        <a:rPr lang="fr-FR" sz="1400" noProof="0"/>
                        <a:t>Meilleur scénario, épuré, avec une bonne intégration paysagère.</a:t>
                      </a:r>
                    </a:p>
                    <a:p>
                      <a:r>
                        <a:rPr lang="fr-FR" sz="1400" noProof="0"/>
                        <a:t>Harmonie avec les parcs éoliens voisins.</a:t>
                      </a:r>
                    </a:p>
                  </a:txBody>
                  <a:tcPr/>
                </a:tc>
                <a:tc>
                  <a:txBody>
                    <a:bodyPr/>
                    <a:lstStyle/>
                    <a:p>
                      <a:r>
                        <a:rPr lang="fr-FR" sz="1400" noProof="0"/>
                        <a:t>Scénario correct mais souvent supplanté par le scénario 2.</a:t>
                      </a:r>
                    </a:p>
                  </a:txBody>
                  <a:tcPr/>
                </a:tc>
                <a:extLst>
                  <a:ext uri="{0D108BD9-81ED-4DB2-BD59-A6C34878D82A}">
                    <a16:rowId xmlns:a16="http://schemas.microsoft.com/office/drawing/2014/main" val="2883090533"/>
                  </a:ext>
                </a:extLst>
              </a:tr>
            </a:tbl>
          </a:graphicData>
        </a:graphic>
      </p:graphicFrame>
    </p:spTree>
    <p:extLst>
      <p:ext uri="{BB962C8B-B14F-4D97-AF65-F5344CB8AC3E}">
        <p14:creationId xmlns:p14="http://schemas.microsoft.com/office/powerpoint/2010/main" val="2464195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7B3EE-9848-7190-0DB0-87A397809F96}"/>
              </a:ext>
            </a:extLst>
          </p:cNvPr>
          <p:cNvSpPr>
            <a:spLocks noGrp="1"/>
          </p:cNvSpPr>
          <p:nvPr>
            <p:ph type="title"/>
          </p:nvPr>
        </p:nvSpPr>
        <p:spPr/>
        <p:txBody>
          <a:bodyPr>
            <a:normAutofit/>
          </a:bodyPr>
          <a:lstStyle/>
          <a:p>
            <a:r>
              <a:rPr lang="fr-FR" noProof="0"/>
              <a:t>Variantes d’implantation – Bilan écologique</a:t>
            </a:r>
          </a:p>
        </p:txBody>
      </p:sp>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54</a:t>
            </a:fld>
            <a:endParaRPr lang="fr-FR" noProof="0"/>
          </a:p>
        </p:txBody>
      </p:sp>
      <p:graphicFrame>
        <p:nvGraphicFramePr>
          <p:cNvPr id="3" name="Tableau 2">
            <a:extLst>
              <a:ext uri="{FF2B5EF4-FFF2-40B4-BE49-F238E27FC236}">
                <a16:creationId xmlns:a16="http://schemas.microsoft.com/office/drawing/2014/main" id="{5BA13F46-3CE5-AF16-78D2-33E232E99C29}"/>
              </a:ext>
            </a:extLst>
          </p:cNvPr>
          <p:cNvGraphicFramePr>
            <a:graphicFrameLocks noGrp="1"/>
          </p:cNvGraphicFramePr>
          <p:nvPr>
            <p:extLst>
              <p:ext uri="{D42A27DB-BD31-4B8C-83A1-F6EECF244321}">
                <p14:modId xmlns:p14="http://schemas.microsoft.com/office/powerpoint/2010/main" val="3152142691"/>
              </p:ext>
            </p:extLst>
          </p:nvPr>
        </p:nvGraphicFramePr>
        <p:xfrm>
          <a:off x="109886" y="1193437"/>
          <a:ext cx="11999074" cy="5004760"/>
        </p:xfrm>
        <a:graphic>
          <a:graphicData uri="http://schemas.openxmlformats.org/drawingml/2006/table">
            <a:tbl>
              <a:tblPr firstRow="1" bandRow="1">
                <a:tableStyleId>{5C22544A-7EE6-4342-B048-85BDC9FD1C3A}</a:tableStyleId>
              </a:tblPr>
              <a:tblGrid>
                <a:gridCol w="1690038">
                  <a:extLst>
                    <a:ext uri="{9D8B030D-6E8A-4147-A177-3AD203B41FA5}">
                      <a16:colId xmlns:a16="http://schemas.microsoft.com/office/drawing/2014/main" val="3463912121"/>
                    </a:ext>
                  </a:extLst>
                </a:gridCol>
                <a:gridCol w="3051209">
                  <a:extLst>
                    <a:ext uri="{9D8B030D-6E8A-4147-A177-3AD203B41FA5}">
                      <a16:colId xmlns:a16="http://schemas.microsoft.com/office/drawing/2014/main" val="218947796"/>
                    </a:ext>
                  </a:extLst>
                </a:gridCol>
                <a:gridCol w="3416968">
                  <a:extLst>
                    <a:ext uri="{9D8B030D-6E8A-4147-A177-3AD203B41FA5}">
                      <a16:colId xmlns:a16="http://schemas.microsoft.com/office/drawing/2014/main" val="3019853805"/>
                    </a:ext>
                  </a:extLst>
                </a:gridCol>
                <a:gridCol w="3840859">
                  <a:extLst>
                    <a:ext uri="{9D8B030D-6E8A-4147-A177-3AD203B41FA5}">
                      <a16:colId xmlns:a16="http://schemas.microsoft.com/office/drawing/2014/main" val="124976135"/>
                    </a:ext>
                  </a:extLst>
                </a:gridCol>
              </a:tblGrid>
              <a:tr h="477177">
                <a:tc>
                  <a:txBody>
                    <a:bodyPr/>
                    <a:lstStyle/>
                    <a:p>
                      <a:r>
                        <a:rPr lang="fr-FR" noProof="0"/>
                        <a:t>Angle d’analyse</a:t>
                      </a:r>
                    </a:p>
                  </a:txBody>
                  <a:tcPr/>
                </a:tc>
                <a:tc>
                  <a:txBody>
                    <a:bodyPr/>
                    <a:lstStyle/>
                    <a:p>
                      <a:r>
                        <a:rPr lang="fr-FR" noProof="0"/>
                        <a:t>Variante 1</a:t>
                      </a:r>
                    </a:p>
                  </a:txBody>
                  <a:tcPr/>
                </a:tc>
                <a:tc>
                  <a:txBody>
                    <a:bodyPr/>
                    <a:lstStyle/>
                    <a:p>
                      <a:r>
                        <a:rPr lang="fr-FR" noProof="0"/>
                        <a:t>Variante 2</a:t>
                      </a:r>
                    </a:p>
                  </a:txBody>
                  <a:tcPr/>
                </a:tc>
                <a:tc>
                  <a:txBody>
                    <a:bodyPr/>
                    <a:lstStyle/>
                    <a:p>
                      <a:r>
                        <a:rPr lang="fr-FR" noProof="0"/>
                        <a:t>Variante 3</a:t>
                      </a:r>
                    </a:p>
                  </a:txBody>
                  <a:tcPr/>
                </a:tc>
                <a:extLst>
                  <a:ext uri="{0D108BD9-81ED-4DB2-BD59-A6C34878D82A}">
                    <a16:rowId xmlns:a16="http://schemas.microsoft.com/office/drawing/2014/main" val="734716608"/>
                  </a:ext>
                </a:extLst>
              </a:tr>
              <a:tr h="687103">
                <a:tc>
                  <a:txBody>
                    <a:bodyPr/>
                    <a:lstStyle/>
                    <a:p>
                      <a:r>
                        <a:rPr lang="fr-FR" sz="1400" b="0" i="0" u="none" strike="noStrike" kern="1200" baseline="0" noProof="0">
                          <a:solidFill>
                            <a:schemeClr val="dk1"/>
                          </a:solidFill>
                          <a:latin typeface="+mn-lt"/>
                          <a:ea typeface="+mn-ea"/>
                          <a:cs typeface="+mn-cs"/>
                        </a:rPr>
                        <a:t>Habitats naturels</a:t>
                      </a:r>
                      <a:endParaRPr lang="fr-FR" sz="1400" noProof="0"/>
                    </a:p>
                  </a:txBody>
                  <a:tcPr/>
                </a:tc>
                <a:tc>
                  <a:txBody>
                    <a:bodyPr/>
                    <a:lstStyle/>
                    <a:p>
                      <a:r>
                        <a:rPr lang="fr-FR" sz="1200" b="0" i="0" u="none" strike="noStrike" kern="1200" baseline="0" noProof="0">
                          <a:solidFill>
                            <a:schemeClr val="dk1"/>
                          </a:solidFill>
                          <a:latin typeface="+mn-lt"/>
                          <a:ea typeface="+mn-ea"/>
                          <a:cs typeface="+mn-cs"/>
                        </a:rPr>
                        <a:t>Passage à proximité d’un habitat d’incidence modérée</a:t>
                      </a:r>
                    </a:p>
                    <a:p>
                      <a:r>
                        <a:rPr lang="fr-FR" sz="1200" b="0" i="0" u="none" strike="noStrike" kern="1200" baseline="0" noProof="0">
                          <a:solidFill>
                            <a:schemeClr val="dk1"/>
                          </a:solidFill>
                          <a:latin typeface="+mn-lt"/>
                          <a:ea typeface="+mn-ea"/>
                          <a:cs typeface="+mn-cs"/>
                        </a:rPr>
                        <a:t>Incidence </a:t>
                      </a:r>
                      <a:r>
                        <a:rPr lang="fr-FR" sz="1200" b="0" i="0" u="none" strike="noStrike" kern="1200" baseline="0" noProof="0">
                          <a:solidFill>
                            <a:schemeClr val="accent6"/>
                          </a:solidFill>
                          <a:latin typeface="+mn-lt"/>
                          <a:ea typeface="+mn-ea"/>
                          <a:cs typeface="+mn-cs"/>
                        </a:rPr>
                        <a:t>faible</a:t>
                      </a:r>
                      <a:r>
                        <a:rPr lang="fr-FR" sz="1200" b="0" i="0" u="none" strike="noStrike" kern="1200" baseline="0" noProof="0">
                          <a:solidFill>
                            <a:schemeClr val="dk1"/>
                          </a:solidFill>
                          <a:latin typeface="+mn-lt"/>
                          <a:ea typeface="+mn-ea"/>
                          <a:cs typeface="+mn-cs"/>
                        </a:rPr>
                        <a:t> à </a:t>
                      </a:r>
                      <a:r>
                        <a:rPr lang="fr-FR" sz="1200" b="0" i="0" u="none" strike="noStrike" kern="1200" baseline="0" noProof="0">
                          <a:solidFill>
                            <a:schemeClr val="accent2"/>
                          </a:solidFill>
                          <a:latin typeface="+mn-lt"/>
                          <a:ea typeface="+mn-ea"/>
                          <a:cs typeface="+mn-cs"/>
                        </a:rPr>
                        <a:t>modérée</a:t>
                      </a:r>
                      <a:endParaRPr lang="fr-FR" sz="1200" noProof="0">
                        <a:solidFill>
                          <a:schemeClr val="accent2"/>
                        </a:solidFill>
                      </a:endParaRPr>
                    </a:p>
                  </a:txBody>
                  <a:tcPr/>
                </a:tc>
                <a:tc>
                  <a:txBody>
                    <a:bodyPr/>
                    <a:lstStyle/>
                    <a:p>
                      <a:r>
                        <a:rPr lang="fr-FR" sz="1200" noProof="0"/>
                        <a:t>E1 dans une zone à incidence modérée. </a:t>
                      </a:r>
                      <a:r>
                        <a:rPr lang="fr-FR" sz="1200" b="0" i="0" u="none" strike="noStrike" kern="1200" baseline="0" noProof="0">
                          <a:solidFill>
                            <a:schemeClr val="dk1"/>
                          </a:solidFill>
                          <a:latin typeface="+mn-lt"/>
                          <a:ea typeface="+mn-ea"/>
                          <a:cs typeface="+mn-cs"/>
                        </a:rPr>
                        <a:t>Passage à proximité d’un habitat d’incidence modérée.</a:t>
                      </a:r>
                    </a:p>
                    <a:p>
                      <a:r>
                        <a:rPr lang="fr-FR" sz="1200" b="0" i="0" u="none" strike="noStrike" kern="1200" baseline="0" noProof="0">
                          <a:solidFill>
                            <a:schemeClr val="dk1"/>
                          </a:solidFill>
                          <a:latin typeface="+mn-lt"/>
                          <a:ea typeface="+mn-ea"/>
                          <a:cs typeface="+mn-cs"/>
                        </a:rPr>
                        <a:t>Incidence </a:t>
                      </a:r>
                      <a:r>
                        <a:rPr lang="fr-FR" sz="1200" b="0" i="0" u="none" strike="noStrike" kern="1200" baseline="0" noProof="0">
                          <a:solidFill>
                            <a:schemeClr val="accent2"/>
                          </a:solidFill>
                          <a:latin typeface="+mn-lt"/>
                          <a:ea typeface="+mn-ea"/>
                          <a:cs typeface="+mn-cs"/>
                        </a:rPr>
                        <a:t>modérée</a:t>
                      </a:r>
                      <a:endParaRPr lang="fr-FR" sz="1200" noProof="0">
                        <a:solidFill>
                          <a:schemeClr val="accent2"/>
                        </a:solidFill>
                      </a:endParaRPr>
                    </a:p>
                  </a:txBody>
                  <a:tcPr/>
                </a:tc>
                <a:tc>
                  <a:txBody>
                    <a:bodyPr/>
                    <a:lstStyle/>
                    <a:p>
                      <a:r>
                        <a:rPr lang="fr-FR" sz="1200" b="0" i="0" u="none" strike="noStrike" kern="1200" baseline="0" noProof="0">
                          <a:solidFill>
                            <a:schemeClr val="dk1"/>
                          </a:solidFill>
                          <a:latin typeface="+mn-lt"/>
                          <a:ea typeface="+mn-ea"/>
                          <a:cs typeface="+mn-cs"/>
                        </a:rPr>
                        <a:t>Passage à proximité d’un habitat d’incidence modérée</a:t>
                      </a:r>
                    </a:p>
                    <a:p>
                      <a:r>
                        <a:rPr lang="fr-FR" sz="1200" b="0" i="0" u="none" strike="noStrike" kern="1200" baseline="0" noProof="0">
                          <a:solidFill>
                            <a:schemeClr val="dk1"/>
                          </a:solidFill>
                          <a:latin typeface="+mn-lt"/>
                          <a:ea typeface="+mn-ea"/>
                          <a:cs typeface="+mn-cs"/>
                        </a:rPr>
                        <a:t>Incidence </a:t>
                      </a:r>
                      <a:r>
                        <a:rPr lang="fr-FR" sz="1200" b="0" i="0" u="none" strike="noStrike" kern="1200" baseline="0" noProof="0">
                          <a:solidFill>
                            <a:schemeClr val="accent6"/>
                          </a:solidFill>
                          <a:latin typeface="+mn-lt"/>
                          <a:ea typeface="+mn-ea"/>
                          <a:cs typeface="+mn-cs"/>
                        </a:rPr>
                        <a:t>faible</a:t>
                      </a:r>
                      <a:r>
                        <a:rPr lang="fr-FR" sz="1200" b="0" i="0" u="none" strike="noStrike" kern="1200" baseline="0" noProof="0">
                          <a:solidFill>
                            <a:schemeClr val="dk1"/>
                          </a:solidFill>
                          <a:latin typeface="+mn-lt"/>
                          <a:ea typeface="+mn-ea"/>
                          <a:cs typeface="+mn-cs"/>
                        </a:rPr>
                        <a:t> à </a:t>
                      </a:r>
                      <a:r>
                        <a:rPr lang="fr-FR" sz="1200" b="0" i="0" u="none" strike="noStrike" kern="1200" baseline="0" noProof="0">
                          <a:solidFill>
                            <a:schemeClr val="accent2"/>
                          </a:solidFill>
                          <a:latin typeface="+mn-lt"/>
                          <a:ea typeface="+mn-ea"/>
                          <a:cs typeface="+mn-cs"/>
                        </a:rPr>
                        <a:t>modérée</a:t>
                      </a:r>
                      <a:endParaRPr lang="fr-FR" sz="1200" noProof="0">
                        <a:solidFill>
                          <a:schemeClr val="accent2"/>
                        </a:solidFill>
                      </a:endParaRPr>
                    </a:p>
                  </a:txBody>
                  <a:tcPr/>
                </a:tc>
                <a:extLst>
                  <a:ext uri="{0D108BD9-81ED-4DB2-BD59-A6C34878D82A}">
                    <a16:rowId xmlns:a16="http://schemas.microsoft.com/office/drawing/2014/main" val="2262879810"/>
                  </a:ext>
                </a:extLst>
              </a:tr>
              <a:tr h="477177">
                <a:tc>
                  <a:txBody>
                    <a:bodyPr/>
                    <a:lstStyle/>
                    <a:p>
                      <a:r>
                        <a:rPr lang="fr-FR" sz="1400" noProof="0"/>
                        <a:t>Flore et ARB</a:t>
                      </a:r>
                    </a:p>
                  </a:txBody>
                  <a:tcPr/>
                </a:tc>
                <a:tc>
                  <a:txBody>
                    <a:bodyPr/>
                    <a:lstStyle/>
                    <a:p>
                      <a:r>
                        <a:rPr lang="fr-FR" sz="1200" noProof="0"/>
                        <a:t>Arbres réservoirs de biodiversité (ARB) évités.</a:t>
                      </a:r>
                    </a:p>
                    <a:p>
                      <a:r>
                        <a:rPr lang="fr-FR" sz="1200" noProof="0"/>
                        <a:t>Pas de flore à enjeu.</a:t>
                      </a:r>
                    </a:p>
                    <a:p>
                      <a:r>
                        <a:rPr lang="fr-FR" sz="1200" noProof="0"/>
                        <a:t>Incidence </a:t>
                      </a:r>
                      <a:r>
                        <a:rPr lang="fr-FR" sz="1200" noProof="0">
                          <a:solidFill>
                            <a:schemeClr val="accent6"/>
                          </a:solidFill>
                        </a:rPr>
                        <a:t>nulle</a:t>
                      </a:r>
                      <a:r>
                        <a:rPr lang="fr-FR" sz="1200" noProof="0"/>
                        <a:t>.</a:t>
                      </a:r>
                    </a:p>
                  </a:txBody>
                  <a:tcPr/>
                </a:tc>
                <a:tc>
                  <a:txBody>
                    <a:bodyPr/>
                    <a:lstStyle/>
                    <a:p>
                      <a:r>
                        <a:rPr lang="fr-FR" sz="1200" noProof="0"/>
                        <a:t>Abattage possible d’un ARB pour implanter E1.</a:t>
                      </a:r>
                    </a:p>
                    <a:p>
                      <a:r>
                        <a:rPr lang="fr-FR" sz="1200" noProof="0"/>
                        <a:t>Incidence </a:t>
                      </a:r>
                      <a:r>
                        <a:rPr lang="fr-FR" sz="1200" noProof="0">
                          <a:solidFill>
                            <a:srgbClr val="FF0000"/>
                          </a:solidFill>
                        </a:rPr>
                        <a:t>forte</a:t>
                      </a:r>
                      <a:r>
                        <a:rPr lang="fr-FR" sz="1200" noProof="0"/>
                        <a:t>.</a:t>
                      </a:r>
                    </a:p>
                  </a:txBody>
                  <a:tcPr/>
                </a:tc>
                <a:tc>
                  <a:txBody>
                    <a:bodyPr/>
                    <a:lstStyle/>
                    <a:p>
                      <a:r>
                        <a:rPr lang="fr-FR" sz="1200" noProof="0"/>
                        <a:t>Arbres réservoirs de biodiversité (ARB) évités.</a:t>
                      </a:r>
                    </a:p>
                    <a:p>
                      <a:r>
                        <a:rPr lang="fr-FR" sz="1200" noProof="0"/>
                        <a:t>Pas de flore à enjeu.</a:t>
                      </a:r>
                    </a:p>
                    <a:p>
                      <a:r>
                        <a:rPr lang="fr-FR" sz="1200" noProof="0"/>
                        <a:t>Incidence </a:t>
                      </a:r>
                      <a:r>
                        <a:rPr lang="fr-FR" sz="1200" noProof="0">
                          <a:solidFill>
                            <a:schemeClr val="accent6"/>
                          </a:solidFill>
                        </a:rPr>
                        <a:t>nulle</a:t>
                      </a:r>
                      <a:r>
                        <a:rPr lang="fr-FR" sz="1200" noProof="0"/>
                        <a:t>.</a:t>
                      </a:r>
                    </a:p>
                  </a:txBody>
                  <a:tcPr/>
                </a:tc>
                <a:extLst>
                  <a:ext uri="{0D108BD9-81ED-4DB2-BD59-A6C34878D82A}">
                    <a16:rowId xmlns:a16="http://schemas.microsoft.com/office/drawing/2014/main" val="1178962723"/>
                  </a:ext>
                </a:extLst>
              </a:tr>
              <a:tr h="477177">
                <a:tc>
                  <a:txBody>
                    <a:bodyPr/>
                    <a:lstStyle/>
                    <a:p>
                      <a:r>
                        <a:rPr lang="fr-FR" sz="1400" noProof="0"/>
                        <a:t>Zones humides</a:t>
                      </a:r>
                    </a:p>
                  </a:txBody>
                  <a:tcPr/>
                </a:tc>
                <a:tc>
                  <a:txBody>
                    <a:bodyPr/>
                    <a:lstStyle/>
                    <a:p>
                      <a:r>
                        <a:rPr lang="fr-FR" sz="1200" noProof="0"/>
                        <a:t>E3 et E5 implantées en zones humides.</a:t>
                      </a:r>
                    </a:p>
                    <a:p>
                      <a:r>
                        <a:rPr lang="fr-FR" sz="1200" noProof="0"/>
                        <a:t>E1, E2 et E4 proches de zones humides.</a:t>
                      </a:r>
                    </a:p>
                    <a:p>
                      <a:r>
                        <a:rPr lang="fr-FR" sz="1200" noProof="0"/>
                        <a:t>Incidence </a:t>
                      </a:r>
                      <a:r>
                        <a:rPr lang="fr-FR" sz="1200" noProof="0">
                          <a:solidFill>
                            <a:srgbClr val="FF0000"/>
                          </a:solidFill>
                        </a:rPr>
                        <a:t>forte</a:t>
                      </a:r>
                      <a:r>
                        <a:rPr lang="fr-FR" sz="1200" noProof="0"/>
                        <a:t>.</a:t>
                      </a:r>
                    </a:p>
                  </a:txBody>
                  <a:tcPr/>
                </a:tc>
                <a:tc>
                  <a:txBody>
                    <a:bodyPr/>
                    <a:lstStyle/>
                    <a:p>
                      <a:r>
                        <a:rPr lang="fr-FR" sz="1200" noProof="0"/>
                        <a:t>Toutes les éoliennes implantées en zones humides.</a:t>
                      </a:r>
                    </a:p>
                    <a:p>
                      <a:r>
                        <a:rPr lang="fr-FR" sz="1200" noProof="0"/>
                        <a:t>Incidence </a:t>
                      </a:r>
                      <a:r>
                        <a:rPr lang="fr-FR" sz="1200" noProof="0">
                          <a:solidFill>
                            <a:srgbClr val="C00000"/>
                          </a:solidFill>
                        </a:rPr>
                        <a:t>très forte</a:t>
                      </a:r>
                      <a:r>
                        <a:rPr lang="fr-FR" sz="1200" noProof="0"/>
                        <a:t>.</a:t>
                      </a:r>
                    </a:p>
                  </a:txBody>
                  <a:tcPr/>
                </a:tc>
                <a:tc>
                  <a:txBody>
                    <a:bodyPr/>
                    <a:lstStyle/>
                    <a:p>
                      <a:r>
                        <a:rPr lang="fr-FR" sz="1200" noProof="0"/>
                        <a:t>E3 et E4 implantées en zones humides.</a:t>
                      </a:r>
                    </a:p>
                    <a:p>
                      <a:r>
                        <a:rPr lang="fr-FR" sz="1200" noProof="0"/>
                        <a:t>Incidence </a:t>
                      </a:r>
                      <a:r>
                        <a:rPr lang="fr-FR" sz="1200" noProof="0">
                          <a:solidFill>
                            <a:srgbClr val="FF0000"/>
                          </a:solidFill>
                        </a:rPr>
                        <a:t>forte</a:t>
                      </a:r>
                      <a:r>
                        <a:rPr lang="fr-FR" sz="1200" noProof="0"/>
                        <a:t>.</a:t>
                      </a:r>
                    </a:p>
                  </a:txBody>
                  <a:tcPr/>
                </a:tc>
                <a:extLst>
                  <a:ext uri="{0D108BD9-81ED-4DB2-BD59-A6C34878D82A}">
                    <a16:rowId xmlns:a16="http://schemas.microsoft.com/office/drawing/2014/main" val="341491118"/>
                  </a:ext>
                </a:extLst>
              </a:tr>
              <a:tr h="477177">
                <a:tc>
                  <a:txBody>
                    <a:bodyPr/>
                    <a:lstStyle/>
                    <a:p>
                      <a:r>
                        <a:rPr lang="fr-FR" sz="1400" noProof="0"/>
                        <a:t>Chiroptères</a:t>
                      </a:r>
                    </a:p>
                  </a:txBody>
                  <a:tcPr/>
                </a:tc>
                <a:tc>
                  <a:txBody>
                    <a:bodyPr/>
                    <a:lstStyle/>
                    <a:p>
                      <a:r>
                        <a:rPr lang="fr-FR" sz="1200" noProof="0"/>
                        <a:t>Destruction d’habitats d’incidence  faible.</a:t>
                      </a:r>
                    </a:p>
                    <a:p>
                      <a:r>
                        <a:rPr lang="fr-FR" sz="1200" noProof="0"/>
                        <a:t>Rotor de toutes les éoliennes dans tout ou partie de zones d’incidence à la collision modérée à forte.</a:t>
                      </a:r>
                    </a:p>
                    <a:p>
                      <a:r>
                        <a:rPr lang="fr-FR" sz="1200" noProof="0"/>
                        <a:t>Incidence </a:t>
                      </a:r>
                      <a:r>
                        <a:rPr lang="fr-FR" sz="1200" noProof="0">
                          <a:solidFill>
                            <a:srgbClr val="FF0000"/>
                          </a:solidFill>
                        </a:rPr>
                        <a:t>forte</a:t>
                      </a:r>
                      <a:r>
                        <a:rPr lang="fr-FR" sz="1200" noProof="0"/>
                        <a:t>.</a:t>
                      </a:r>
                    </a:p>
                  </a:txBody>
                  <a:tcPr/>
                </a:tc>
                <a:tc>
                  <a:txBody>
                    <a:bodyPr/>
                    <a:lstStyle/>
                    <a:p>
                      <a:r>
                        <a:rPr lang="fr-FR" sz="1200" noProof="0"/>
                        <a:t>E1 implantée dans une zone d’incidence modérée pour la perte d’habitat.</a:t>
                      </a:r>
                    </a:p>
                    <a:p>
                      <a:r>
                        <a:rPr lang="fr-FR" sz="1200" noProof="0"/>
                        <a:t>Rotor de E1, E3, E4 dans zones d’incidence à la collision modérée à forte.</a:t>
                      </a:r>
                    </a:p>
                    <a:p>
                      <a:r>
                        <a:rPr lang="fr-FR" sz="1200" noProof="0"/>
                        <a:t>Rotor de E2 en majorité dans une zone d’incidence à la collision faible.</a:t>
                      </a:r>
                    </a:p>
                    <a:p>
                      <a:r>
                        <a:rPr lang="fr-FR" sz="1200" noProof="0"/>
                        <a:t>Incidence </a:t>
                      </a:r>
                      <a:r>
                        <a:rPr lang="fr-FR" sz="1200" noProof="0">
                          <a:solidFill>
                            <a:schemeClr val="accent2"/>
                          </a:solidFill>
                        </a:rPr>
                        <a:t>modérée</a:t>
                      </a:r>
                      <a:r>
                        <a:rPr lang="fr-FR" sz="1200" noProof="0"/>
                        <a:t> à </a:t>
                      </a:r>
                      <a:r>
                        <a:rPr lang="fr-FR" sz="1200" noProof="0">
                          <a:solidFill>
                            <a:srgbClr val="FF0000"/>
                          </a:solidFill>
                        </a:rPr>
                        <a:t>forte</a:t>
                      </a:r>
                      <a:r>
                        <a:rPr lang="fr-FR" sz="1200" noProof="0"/>
                        <a:t>.</a:t>
                      </a:r>
                    </a:p>
                  </a:txBody>
                  <a:tcPr/>
                </a:tc>
                <a:tc>
                  <a:txBody>
                    <a:bodyPr/>
                    <a:lstStyle/>
                    <a:p>
                      <a:r>
                        <a:rPr lang="fr-FR" sz="1200" noProof="0"/>
                        <a:t>Destruction d’habitats d’incidence faible.</a:t>
                      </a:r>
                    </a:p>
                    <a:p>
                      <a:r>
                        <a:rPr lang="fr-FR" sz="1200" noProof="0"/>
                        <a:t>Rotor de E3, E4 dans zones d’incidence à la collision modérée à forte.</a:t>
                      </a:r>
                    </a:p>
                    <a:p>
                      <a:r>
                        <a:rPr lang="fr-FR" sz="1200" noProof="0"/>
                        <a:t>Rotor de E2 à moitié dans une zone d’incidence à la collision faible.</a:t>
                      </a:r>
                    </a:p>
                    <a:p>
                      <a:r>
                        <a:rPr lang="fr-FR" sz="1200" noProof="0"/>
                        <a:t>Rotor de E1 en majorité dans une zone d’incidence à la collision faible.</a:t>
                      </a:r>
                    </a:p>
                    <a:p>
                      <a:r>
                        <a:rPr lang="fr-FR" sz="1200" noProof="0"/>
                        <a:t>Incidence </a:t>
                      </a:r>
                      <a:r>
                        <a:rPr lang="fr-FR" sz="1200" noProof="0">
                          <a:solidFill>
                            <a:schemeClr val="accent2"/>
                          </a:solidFill>
                        </a:rPr>
                        <a:t>modérée</a:t>
                      </a:r>
                      <a:r>
                        <a:rPr lang="fr-FR" sz="1200" noProof="0"/>
                        <a:t> à </a:t>
                      </a:r>
                      <a:r>
                        <a:rPr lang="fr-FR" sz="1200" noProof="0">
                          <a:solidFill>
                            <a:srgbClr val="FF0000"/>
                          </a:solidFill>
                        </a:rPr>
                        <a:t>forte</a:t>
                      </a:r>
                      <a:r>
                        <a:rPr lang="fr-FR" sz="1200" noProof="0"/>
                        <a:t>.</a:t>
                      </a:r>
                    </a:p>
                  </a:txBody>
                  <a:tcPr/>
                </a:tc>
                <a:extLst>
                  <a:ext uri="{0D108BD9-81ED-4DB2-BD59-A6C34878D82A}">
                    <a16:rowId xmlns:a16="http://schemas.microsoft.com/office/drawing/2014/main" val="2840040378"/>
                  </a:ext>
                </a:extLst>
              </a:tr>
              <a:tr h="477177">
                <a:tc>
                  <a:txBody>
                    <a:bodyPr/>
                    <a:lstStyle/>
                    <a:p>
                      <a:r>
                        <a:rPr lang="fr-FR" sz="1400" noProof="0"/>
                        <a:t>Faune terrestre</a:t>
                      </a:r>
                    </a:p>
                  </a:txBody>
                  <a:tcPr/>
                </a:tc>
                <a:tc>
                  <a:txBody>
                    <a:bodyPr/>
                    <a:lstStyle/>
                    <a:p>
                      <a:r>
                        <a:rPr lang="fr-FR" sz="1200" noProof="0"/>
                        <a:t>Habitats d’espèces évités.</a:t>
                      </a:r>
                    </a:p>
                    <a:p>
                      <a:r>
                        <a:rPr lang="fr-FR" sz="1200" noProof="0"/>
                        <a:t>Possible risque de pollution des cours d’eau par écoulement pour les éoliennes situées en zone humide.</a:t>
                      </a:r>
                    </a:p>
                    <a:p>
                      <a:r>
                        <a:rPr lang="fr-FR" sz="1200" noProof="0"/>
                        <a:t>Incidence </a:t>
                      </a:r>
                      <a:r>
                        <a:rPr lang="fr-FR" sz="1200" noProof="0">
                          <a:solidFill>
                            <a:schemeClr val="accent2"/>
                          </a:solidFill>
                        </a:rPr>
                        <a:t>modérée</a:t>
                      </a:r>
                      <a:r>
                        <a:rPr lang="fr-FR" sz="1200" noProof="0"/>
                        <a:t>.</a:t>
                      </a:r>
                    </a:p>
                  </a:txBody>
                  <a:tcPr/>
                </a:tc>
                <a:tc>
                  <a:txBody>
                    <a:bodyPr/>
                    <a:lstStyle/>
                    <a:p>
                      <a:r>
                        <a:rPr lang="fr-FR" sz="1200" noProof="0"/>
                        <a:t>E1 dans une zone d’incidence forte (lézard vivipare).</a:t>
                      </a:r>
                    </a:p>
                    <a:p>
                      <a:r>
                        <a:rPr lang="fr-FR" sz="1200" noProof="0"/>
                        <a:t>Possible risque de pollution des cours d’eau par écoulement pour les éoliennes situées en zone humide.</a:t>
                      </a:r>
                    </a:p>
                    <a:p>
                      <a:r>
                        <a:rPr lang="fr-FR" sz="1200" noProof="0"/>
                        <a:t>Incidence </a:t>
                      </a:r>
                      <a:r>
                        <a:rPr lang="fr-FR" sz="1200" noProof="0">
                          <a:solidFill>
                            <a:schemeClr val="accent2"/>
                          </a:solidFill>
                        </a:rPr>
                        <a:t>modérée </a:t>
                      </a:r>
                      <a:r>
                        <a:rPr lang="fr-FR" sz="1200" noProof="0">
                          <a:solidFill>
                            <a:schemeClr val="tx1"/>
                          </a:solidFill>
                        </a:rPr>
                        <a:t>à</a:t>
                      </a:r>
                      <a:r>
                        <a:rPr lang="fr-FR" sz="1200" noProof="0">
                          <a:solidFill>
                            <a:schemeClr val="accent2"/>
                          </a:solidFill>
                        </a:rPr>
                        <a:t> </a:t>
                      </a:r>
                      <a:r>
                        <a:rPr lang="fr-FR" sz="1200" noProof="0">
                          <a:solidFill>
                            <a:srgbClr val="FF0000"/>
                          </a:solidFill>
                        </a:rPr>
                        <a:t>forte</a:t>
                      </a:r>
                      <a:r>
                        <a:rPr lang="fr-FR" sz="1200" noProof="0"/>
                        <a:t>.</a:t>
                      </a:r>
                    </a:p>
                  </a:txBody>
                  <a:tcPr/>
                </a:tc>
                <a:tc>
                  <a:txBody>
                    <a:bodyPr/>
                    <a:lstStyle/>
                    <a:p>
                      <a:r>
                        <a:rPr lang="fr-FR" sz="1200" noProof="0"/>
                        <a:t>Habitats d’espèces évités.</a:t>
                      </a:r>
                    </a:p>
                    <a:p>
                      <a:r>
                        <a:rPr lang="fr-FR" sz="1200" noProof="0"/>
                        <a:t>Possible risque de pollution des cours d’eau par écoulement pour les éoliennes situées en zone humide.</a:t>
                      </a:r>
                    </a:p>
                    <a:p>
                      <a:r>
                        <a:rPr lang="fr-FR" sz="1200" noProof="0"/>
                        <a:t>Incidence </a:t>
                      </a:r>
                      <a:r>
                        <a:rPr lang="fr-FR" sz="1200" noProof="0">
                          <a:solidFill>
                            <a:schemeClr val="accent2"/>
                          </a:solidFill>
                        </a:rPr>
                        <a:t>modérée</a:t>
                      </a:r>
                      <a:r>
                        <a:rPr lang="fr-FR" sz="1200" noProof="0"/>
                        <a:t>.</a:t>
                      </a:r>
                    </a:p>
                  </a:txBody>
                  <a:tcPr/>
                </a:tc>
                <a:extLst>
                  <a:ext uri="{0D108BD9-81ED-4DB2-BD59-A6C34878D82A}">
                    <a16:rowId xmlns:a16="http://schemas.microsoft.com/office/drawing/2014/main" val="2883090533"/>
                  </a:ext>
                </a:extLst>
              </a:tr>
            </a:tbl>
          </a:graphicData>
        </a:graphic>
      </p:graphicFrame>
    </p:spTree>
    <p:extLst>
      <p:ext uri="{BB962C8B-B14F-4D97-AF65-F5344CB8AC3E}">
        <p14:creationId xmlns:p14="http://schemas.microsoft.com/office/powerpoint/2010/main" val="3425017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C28AA3C-096E-E3D9-4061-1A475328126E}"/>
              </a:ext>
            </a:extLst>
          </p:cNvPr>
          <p:cNvSpPr>
            <a:spLocks noGrp="1"/>
          </p:cNvSpPr>
          <p:nvPr>
            <p:ph type="sldNum" sz="quarter" idx="12"/>
          </p:nvPr>
        </p:nvSpPr>
        <p:spPr/>
        <p:txBody>
          <a:bodyPr/>
          <a:lstStyle/>
          <a:p>
            <a:fld id="{2B96ECA3-19B4-40B5-B651-E252F6AEA781}" type="slidenum">
              <a:rPr lang="fr-FR" noProof="0" smtClean="0"/>
              <a:pPr/>
              <a:t>55</a:t>
            </a:fld>
            <a:endParaRPr lang="fr-FR" noProof="0"/>
          </a:p>
        </p:txBody>
      </p:sp>
      <p:sp>
        <p:nvSpPr>
          <p:cNvPr id="2" name="Title 1">
            <a:extLst>
              <a:ext uri="{FF2B5EF4-FFF2-40B4-BE49-F238E27FC236}">
                <a16:creationId xmlns:a16="http://schemas.microsoft.com/office/drawing/2014/main" id="{96818258-86D8-122F-C5D3-0C4087C7256D}"/>
              </a:ext>
            </a:extLst>
          </p:cNvPr>
          <p:cNvSpPr>
            <a:spLocks noGrp="1"/>
          </p:cNvSpPr>
          <p:nvPr>
            <p:ph type="title"/>
          </p:nvPr>
        </p:nvSpPr>
        <p:spPr>
          <a:xfrm>
            <a:off x="363870" y="367599"/>
            <a:ext cx="10989930" cy="544512"/>
          </a:xfrm>
        </p:spPr>
        <p:txBody>
          <a:bodyPr>
            <a:normAutofit/>
          </a:bodyPr>
          <a:lstStyle/>
          <a:p>
            <a:r>
              <a:rPr lang="fr-FR" noProof="0"/>
              <a:t>Mesures ERC</a:t>
            </a:r>
          </a:p>
        </p:txBody>
      </p:sp>
      <p:pic>
        <p:nvPicPr>
          <p:cNvPr id="5" name="Image 4" descr="Une image contenant texte, capture d’écran, Parallèle, nombre&#10;&#10;Description générée automatiquement">
            <a:extLst>
              <a:ext uri="{FF2B5EF4-FFF2-40B4-BE49-F238E27FC236}">
                <a16:creationId xmlns:a16="http://schemas.microsoft.com/office/drawing/2014/main" id="{CFE9C379-E6FB-6204-2DDA-2A7E17727C4D}"/>
              </a:ext>
            </a:extLst>
          </p:cNvPr>
          <p:cNvPicPr>
            <a:picLocks noChangeAspect="1"/>
          </p:cNvPicPr>
          <p:nvPr/>
        </p:nvPicPr>
        <p:blipFill>
          <a:blip r:embed="rId2"/>
          <a:stretch>
            <a:fillRect/>
          </a:stretch>
        </p:blipFill>
        <p:spPr>
          <a:xfrm>
            <a:off x="257175" y="762000"/>
            <a:ext cx="5048250" cy="5962650"/>
          </a:xfrm>
          <a:prstGeom prst="rect">
            <a:avLst/>
          </a:prstGeom>
        </p:spPr>
      </p:pic>
      <p:pic>
        <p:nvPicPr>
          <p:cNvPr id="6" name="Image 5" descr="Une image contenant texte, capture d’écran, nombre, Police&#10;&#10;Description générée automatiquement">
            <a:extLst>
              <a:ext uri="{FF2B5EF4-FFF2-40B4-BE49-F238E27FC236}">
                <a16:creationId xmlns:a16="http://schemas.microsoft.com/office/drawing/2014/main" id="{88F372C9-2966-A514-13E4-5735E839FC20}"/>
              </a:ext>
            </a:extLst>
          </p:cNvPr>
          <p:cNvPicPr>
            <a:picLocks noChangeAspect="1"/>
          </p:cNvPicPr>
          <p:nvPr/>
        </p:nvPicPr>
        <p:blipFill>
          <a:blip r:embed="rId3"/>
          <a:stretch>
            <a:fillRect/>
          </a:stretch>
        </p:blipFill>
        <p:spPr>
          <a:xfrm>
            <a:off x="5861222" y="1709351"/>
            <a:ext cx="4991100" cy="2533650"/>
          </a:xfrm>
          <a:prstGeom prst="rect">
            <a:avLst/>
          </a:prstGeom>
          <a:ln w="12700">
            <a:solidFill>
              <a:schemeClr val="tx1"/>
            </a:solidFill>
          </a:ln>
        </p:spPr>
      </p:pic>
    </p:spTree>
    <p:extLst>
      <p:ext uri="{BB962C8B-B14F-4D97-AF65-F5344CB8AC3E}">
        <p14:creationId xmlns:p14="http://schemas.microsoft.com/office/powerpoint/2010/main" val="67467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46524E-C782-E147-9641-00C8E57F73C6}"/>
              </a:ext>
            </a:extLst>
          </p:cNvPr>
          <p:cNvSpPr>
            <a:spLocks noGrp="1"/>
          </p:cNvSpPr>
          <p:nvPr>
            <p:ph type="sldNum" sz="quarter" idx="12"/>
          </p:nvPr>
        </p:nvSpPr>
        <p:spPr/>
        <p:txBody>
          <a:bodyPr/>
          <a:lstStyle/>
          <a:p>
            <a:fld id="{2B96ECA3-19B4-40B5-B651-E252F6AEA781}" type="slidenum">
              <a:rPr lang="fr-FR" noProof="0" smtClean="0"/>
              <a:pPr/>
              <a:t>56</a:t>
            </a:fld>
            <a:endParaRPr lang="fr-FR" noProof="0"/>
          </a:p>
        </p:txBody>
      </p:sp>
      <p:sp>
        <p:nvSpPr>
          <p:cNvPr id="5" name="Sous-titre 4">
            <a:extLst>
              <a:ext uri="{FF2B5EF4-FFF2-40B4-BE49-F238E27FC236}">
                <a16:creationId xmlns:a16="http://schemas.microsoft.com/office/drawing/2014/main" id="{A50DE3B6-5F9C-6B50-B0D1-53E3E861A570}"/>
              </a:ext>
            </a:extLst>
          </p:cNvPr>
          <p:cNvSpPr txBox="1">
            <a:spLocks/>
          </p:cNvSpPr>
          <p:nvPr/>
        </p:nvSpPr>
        <p:spPr>
          <a:xfrm>
            <a:off x="529485" y="898131"/>
            <a:ext cx="5760556" cy="382874"/>
          </a:xfrm>
          <a:prstGeom prst="rect">
            <a:avLst/>
          </a:prstGeom>
        </p:spPr>
        <p:txBody>
          <a:bodyPr vert="horz" lIns="91440" tIns="45720" rIns="91440" bIns="45720" rtlCol="0" anchor="ctr"/>
          <a:lstStyle>
            <a:defPPr>
              <a:defRPr lang="fr-FR"/>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800" noProof="0">
                <a:solidFill>
                  <a:srgbClr val="008C46"/>
                </a:solidFill>
              </a:rPr>
              <a:t>Mesure possible</a:t>
            </a:r>
          </a:p>
        </p:txBody>
      </p:sp>
      <p:sp>
        <p:nvSpPr>
          <p:cNvPr id="9" name="Title 1">
            <a:extLst>
              <a:ext uri="{FF2B5EF4-FFF2-40B4-BE49-F238E27FC236}">
                <a16:creationId xmlns:a16="http://schemas.microsoft.com/office/drawing/2014/main" id="{2F3990E1-D1EF-53F0-F880-119C2F723E0C}"/>
              </a:ext>
            </a:extLst>
          </p:cNvPr>
          <p:cNvSpPr>
            <a:spLocks noGrp="1"/>
          </p:cNvSpPr>
          <p:nvPr>
            <p:ph type="title"/>
          </p:nvPr>
        </p:nvSpPr>
        <p:spPr>
          <a:xfrm>
            <a:off x="363870" y="367599"/>
            <a:ext cx="10989930" cy="544512"/>
          </a:xfrm>
        </p:spPr>
        <p:txBody>
          <a:bodyPr>
            <a:normAutofit/>
          </a:bodyPr>
          <a:lstStyle/>
          <a:p>
            <a:r>
              <a:rPr lang="fr-FR" noProof="0"/>
              <a:t>Mesure de compensation - Zones humides</a:t>
            </a:r>
          </a:p>
        </p:txBody>
      </p:sp>
      <p:sp>
        <p:nvSpPr>
          <p:cNvPr id="10" name="ZoneTexte 9">
            <a:extLst>
              <a:ext uri="{FF2B5EF4-FFF2-40B4-BE49-F238E27FC236}">
                <a16:creationId xmlns:a16="http://schemas.microsoft.com/office/drawing/2014/main" id="{45344544-6FC4-5A37-FE1C-788973264E22}"/>
              </a:ext>
            </a:extLst>
          </p:cNvPr>
          <p:cNvSpPr txBox="1"/>
          <p:nvPr/>
        </p:nvSpPr>
        <p:spPr>
          <a:xfrm>
            <a:off x="7695759" y="1084798"/>
            <a:ext cx="4385971" cy="1477328"/>
          </a:xfrm>
          <a:prstGeom prst="rect">
            <a:avLst/>
          </a:prstGeom>
          <a:noFill/>
        </p:spPr>
        <p:txBody>
          <a:bodyPr wrap="square" lIns="91440" tIns="45720" rIns="91440" bIns="45720" rtlCol="0" anchor="t">
            <a:spAutoFit/>
          </a:bodyPr>
          <a:lstStyle/>
          <a:p>
            <a:r>
              <a:rPr lang="fr-FR" b="1" noProof="0"/>
              <a:t>Remise en état d'un petit étang pour  créer une mare </a:t>
            </a:r>
            <a:r>
              <a:rPr lang="fr-FR" noProof="0"/>
              <a:t>:</a:t>
            </a:r>
          </a:p>
          <a:p>
            <a:pPr marL="285750" indent="-285750">
              <a:buFont typeface="Calibri"/>
              <a:buChar char="-"/>
            </a:pPr>
            <a:r>
              <a:rPr lang="fr-FR" noProof="0"/>
              <a:t>Intérêt écologique</a:t>
            </a:r>
            <a:endParaRPr lang="fr-FR" noProof="0">
              <a:ea typeface="Calibri"/>
              <a:cs typeface="Calibri"/>
            </a:endParaRPr>
          </a:p>
          <a:p>
            <a:pPr marL="285750" indent="-285750">
              <a:buFont typeface="Calibri"/>
              <a:buChar char="-"/>
            </a:pPr>
            <a:r>
              <a:rPr lang="fr-FR" noProof="0">
                <a:ea typeface="Calibri"/>
                <a:cs typeface="Calibri"/>
              </a:rPr>
              <a:t>Proximité d'un cours d'eau et d'une zone humide effective</a:t>
            </a:r>
          </a:p>
        </p:txBody>
      </p:sp>
      <p:pic>
        <p:nvPicPr>
          <p:cNvPr id="3" name="Image 2" descr="Une image contenant texte, capture d’écran, carte&#10;&#10;Description générée automatiquement">
            <a:extLst>
              <a:ext uri="{FF2B5EF4-FFF2-40B4-BE49-F238E27FC236}">
                <a16:creationId xmlns:a16="http://schemas.microsoft.com/office/drawing/2014/main" id="{303EFEBE-79DB-1350-519A-9035568BA022}"/>
              </a:ext>
            </a:extLst>
          </p:cNvPr>
          <p:cNvPicPr>
            <a:picLocks noChangeAspect="1"/>
          </p:cNvPicPr>
          <p:nvPr/>
        </p:nvPicPr>
        <p:blipFill>
          <a:blip r:embed="rId2"/>
          <a:stretch>
            <a:fillRect/>
          </a:stretch>
        </p:blipFill>
        <p:spPr>
          <a:xfrm>
            <a:off x="1410" y="1374148"/>
            <a:ext cx="7479560" cy="5267569"/>
          </a:xfrm>
          <a:prstGeom prst="rect">
            <a:avLst/>
          </a:prstGeom>
        </p:spPr>
      </p:pic>
      <p:pic>
        <p:nvPicPr>
          <p:cNvPr id="2" name="Image 1" descr="Une image contenant plein air, eau, nature, Paysage naturel&#10;&#10;Description générée automatiquement">
            <a:extLst>
              <a:ext uri="{FF2B5EF4-FFF2-40B4-BE49-F238E27FC236}">
                <a16:creationId xmlns:a16="http://schemas.microsoft.com/office/drawing/2014/main" id="{F3C369EA-1EDE-CDE4-61C0-D8CDF19FC921}"/>
              </a:ext>
            </a:extLst>
          </p:cNvPr>
          <p:cNvPicPr>
            <a:picLocks noChangeAspect="1"/>
          </p:cNvPicPr>
          <p:nvPr/>
        </p:nvPicPr>
        <p:blipFill>
          <a:blip r:embed="rId3"/>
          <a:stretch>
            <a:fillRect/>
          </a:stretch>
        </p:blipFill>
        <p:spPr>
          <a:xfrm>
            <a:off x="7483231" y="2564422"/>
            <a:ext cx="4601309" cy="3516924"/>
          </a:xfrm>
          <a:prstGeom prst="rect">
            <a:avLst/>
          </a:prstGeom>
        </p:spPr>
      </p:pic>
    </p:spTree>
    <p:extLst>
      <p:ext uri="{BB962C8B-B14F-4D97-AF65-F5344CB8AC3E}">
        <p14:creationId xmlns:p14="http://schemas.microsoft.com/office/powerpoint/2010/main" val="3314008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7DD70-E899-D910-2F43-4B3C10590BE1}"/>
              </a:ext>
            </a:extLst>
          </p:cNvPr>
          <p:cNvSpPr>
            <a:spLocks noGrp="1"/>
          </p:cNvSpPr>
          <p:nvPr>
            <p:ph type="title"/>
          </p:nvPr>
        </p:nvSpPr>
        <p:spPr/>
        <p:txBody>
          <a:bodyPr/>
          <a:lstStyle/>
          <a:p>
            <a:endParaRPr lang="fr-FR" noProof="0"/>
          </a:p>
        </p:txBody>
      </p:sp>
      <p:pic>
        <p:nvPicPr>
          <p:cNvPr id="5" name="Espace réservé du contenu 4" descr="Une image contenant texte, carte&#10;&#10;Description générée automatiquement">
            <a:extLst>
              <a:ext uri="{FF2B5EF4-FFF2-40B4-BE49-F238E27FC236}">
                <a16:creationId xmlns:a16="http://schemas.microsoft.com/office/drawing/2014/main" id="{6BDD1A62-41E4-17FC-1865-288339DCA87E}"/>
              </a:ext>
            </a:extLst>
          </p:cNvPr>
          <p:cNvPicPr>
            <a:picLocks noGrp="1" noChangeAspect="1"/>
          </p:cNvPicPr>
          <p:nvPr>
            <p:ph idx="1"/>
          </p:nvPr>
        </p:nvPicPr>
        <p:blipFill>
          <a:blip r:embed="rId2"/>
          <a:stretch>
            <a:fillRect/>
          </a:stretch>
        </p:blipFill>
        <p:spPr>
          <a:xfrm>
            <a:off x="2252740" y="467519"/>
            <a:ext cx="8238970" cy="5886450"/>
          </a:xfrm>
        </p:spPr>
      </p:pic>
      <p:sp>
        <p:nvSpPr>
          <p:cNvPr id="4" name="Espace réservé du numéro de diapositive 3">
            <a:extLst>
              <a:ext uri="{FF2B5EF4-FFF2-40B4-BE49-F238E27FC236}">
                <a16:creationId xmlns:a16="http://schemas.microsoft.com/office/drawing/2014/main" id="{EBE18DC1-51A9-01D7-7C3E-BE414FAB2539}"/>
              </a:ext>
            </a:extLst>
          </p:cNvPr>
          <p:cNvSpPr>
            <a:spLocks noGrp="1"/>
          </p:cNvSpPr>
          <p:nvPr>
            <p:ph type="sldNum" sz="quarter" idx="12"/>
          </p:nvPr>
        </p:nvSpPr>
        <p:spPr/>
        <p:txBody>
          <a:bodyPr/>
          <a:lstStyle/>
          <a:p>
            <a:fld id="{2B96ECA3-19B4-40B5-B651-E252F6AEA781}" type="slidenum">
              <a:rPr lang="fr-FR" noProof="0" smtClean="0"/>
              <a:pPr/>
              <a:t>57</a:t>
            </a:fld>
            <a:endParaRPr lang="fr-FR" noProof="0"/>
          </a:p>
        </p:txBody>
      </p:sp>
    </p:spTree>
    <p:extLst>
      <p:ext uri="{BB962C8B-B14F-4D97-AF65-F5344CB8AC3E}">
        <p14:creationId xmlns:p14="http://schemas.microsoft.com/office/powerpoint/2010/main" val="726854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C50215-3C29-8215-6104-97D3ACD64BA7}"/>
              </a:ext>
            </a:extLst>
          </p:cNvPr>
          <p:cNvSpPr>
            <a:spLocks noGrp="1"/>
          </p:cNvSpPr>
          <p:nvPr>
            <p:ph type="title"/>
          </p:nvPr>
        </p:nvSpPr>
        <p:spPr/>
        <p:txBody>
          <a:bodyPr/>
          <a:lstStyle/>
          <a:p>
            <a:endParaRPr lang="fr-FR" noProof="0"/>
          </a:p>
        </p:txBody>
      </p:sp>
      <p:pic>
        <p:nvPicPr>
          <p:cNvPr id="5" name="Espace réservé du contenu 4" descr="Une image contenant texte, carte&#10;&#10;Description générée automatiquement">
            <a:extLst>
              <a:ext uri="{FF2B5EF4-FFF2-40B4-BE49-F238E27FC236}">
                <a16:creationId xmlns:a16="http://schemas.microsoft.com/office/drawing/2014/main" id="{3BAE28C7-128A-A10A-2EEA-19060E064B8D}"/>
              </a:ext>
            </a:extLst>
          </p:cNvPr>
          <p:cNvPicPr>
            <a:picLocks noGrp="1" noChangeAspect="1"/>
          </p:cNvPicPr>
          <p:nvPr>
            <p:ph idx="1"/>
          </p:nvPr>
        </p:nvPicPr>
        <p:blipFill>
          <a:blip r:embed="rId2"/>
          <a:stretch>
            <a:fillRect/>
          </a:stretch>
        </p:blipFill>
        <p:spPr>
          <a:xfrm>
            <a:off x="2043190" y="457994"/>
            <a:ext cx="8115145" cy="5895975"/>
          </a:xfrm>
        </p:spPr>
      </p:pic>
      <p:sp>
        <p:nvSpPr>
          <p:cNvPr id="4" name="Espace réservé du numéro de diapositive 3">
            <a:extLst>
              <a:ext uri="{FF2B5EF4-FFF2-40B4-BE49-F238E27FC236}">
                <a16:creationId xmlns:a16="http://schemas.microsoft.com/office/drawing/2014/main" id="{0D7609A2-6832-11B1-6704-2A1181C45C63}"/>
              </a:ext>
            </a:extLst>
          </p:cNvPr>
          <p:cNvSpPr>
            <a:spLocks noGrp="1"/>
          </p:cNvSpPr>
          <p:nvPr>
            <p:ph type="sldNum" sz="quarter" idx="12"/>
          </p:nvPr>
        </p:nvSpPr>
        <p:spPr/>
        <p:txBody>
          <a:bodyPr/>
          <a:lstStyle/>
          <a:p>
            <a:fld id="{2B96ECA3-19B4-40B5-B651-E252F6AEA781}" type="slidenum">
              <a:rPr lang="fr-FR" noProof="0" smtClean="0"/>
              <a:pPr/>
              <a:t>58</a:t>
            </a:fld>
            <a:endParaRPr lang="fr-FR" noProof="0"/>
          </a:p>
        </p:txBody>
      </p:sp>
    </p:spTree>
    <p:extLst>
      <p:ext uri="{BB962C8B-B14F-4D97-AF65-F5344CB8AC3E}">
        <p14:creationId xmlns:p14="http://schemas.microsoft.com/office/powerpoint/2010/main" val="324891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A62BE0-B2C6-D548-7067-496C6E4ED6D3}"/>
              </a:ext>
            </a:extLst>
          </p:cNvPr>
          <p:cNvSpPr>
            <a:spLocks noGrp="1"/>
          </p:cNvSpPr>
          <p:nvPr>
            <p:ph type="title"/>
          </p:nvPr>
        </p:nvSpPr>
        <p:spPr/>
        <p:txBody>
          <a:bodyPr/>
          <a:lstStyle/>
          <a:p>
            <a:endParaRPr lang="fr-FR" noProof="0"/>
          </a:p>
        </p:txBody>
      </p:sp>
      <p:pic>
        <p:nvPicPr>
          <p:cNvPr id="5" name="Espace réservé du contenu 4" descr="Une image contenant texte, carte&#10;&#10;Description générée automatiquement">
            <a:extLst>
              <a:ext uri="{FF2B5EF4-FFF2-40B4-BE49-F238E27FC236}">
                <a16:creationId xmlns:a16="http://schemas.microsoft.com/office/drawing/2014/main" id="{2A450D2E-5DEA-129D-6186-28D36F1D3E1F}"/>
              </a:ext>
            </a:extLst>
          </p:cNvPr>
          <p:cNvPicPr>
            <a:picLocks noGrp="1" noChangeAspect="1"/>
          </p:cNvPicPr>
          <p:nvPr>
            <p:ph idx="1"/>
          </p:nvPr>
        </p:nvPicPr>
        <p:blipFill>
          <a:blip r:embed="rId2"/>
          <a:stretch>
            <a:fillRect/>
          </a:stretch>
        </p:blipFill>
        <p:spPr>
          <a:xfrm>
            <a:off x="2147965" y="457994"/>
            <a:ext cx="8334220" cy="5895975"/>
          </a:xfrm>
        </p:spPr>
      </p:pic>
      <p:sp>
        <p:nvSpPr>
          <p:cNvPr id="4" name="Espace réservé du numéro de diapositive 3">
            <a:extLst>
              <a:ext uri="{FF2B5EF4-FFF2-40B4-BE49-F238E27FC236}">
                <a16:creationId xmlns:a16="http://schemas.microsoft.com/office/drawing/2014/main" id="{708906C5-771B-920D-DD7D-7EE7C3E4FE05}"/>
              </a:ext>
            </a:extLst>
          </p:cNvPr>
          <p:cNvSpPr>
            <a:spLocks noGrp="1"/>
          </p:cNvSpPr>
          <p:nvPr>
            <p:ph type="sldNum" sz="quarter" idx="12"/>
          </p:nvPr>
        </p:nvSpPr>
        <p:spPr/>
        <p:txBody>
          <a:bodyPr/>
          <a:lstStyle/>
          <a:p>
            <a:fld id="{2B96ECA3-19B4-40B5-B651-E252F6AEA781}" type="slidenum">
              <a:rPr lang="fr-FR" noProof="0" smtClean="0"/>
              <a:pPr/>
              <a:t>59</a:t>
            </a:fld>
            <a:endParaRPr lang="fr-FR" noProof="0"/>
          </a:p>
        </p:txBody>
      </p:sp>
    </p:spTree>
    <p:extLst>
      <p:ext uri="{BB962C8B-B14F-4D97-AF65-F5344CB8AC3E}">
        <p14:creationId xmlns:p14="http://schemas.microsoft.com/office/powerpoint/2010/main" val="655223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56BE4-A876-2843-FE6D-FE01659E2B8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1382F9E-5DFE-3110-591A-B6855B1FD8DD}"/>
              </a:ext>
            </a:extLst>
          </p:cNvPr>
          <p:cNvSpPr>
            <a:spLocks noGrp="1"/>
          </p:cNvSpPr>
          <p:nvPr>
            <p:ph type="title"/>
          </p:nvPr>
        </p:nvSpPr>
        <p:spPr>
          <a:xfrm>
            <a:off x="851534" y="803818"/>
            <a:ext cx="9762342" cy="1500187"/>
          </a:xfrm>
        </p:spPr>
        <p:txBody>
          <a:bodyPr>
            <a:normAutofit fontScale="90000"/>
          </a:bodyPr>
          <a:lstStyle/>
          <a:p>
            <a:r>
              <a:rPr lang="fr-FR" b="0" noProof="0">
                <a:latin typeface="Quicksand SemiBold" pitchFamily="2" charset="0"/>
              </a:rPr>
              <a:t>Enjeux énergétiques et socio-économiques</a:t>
            </a:r>
            <a:endParaRPr lang="fr-FR" noProof="0"/>
          </a:p>
        </p:txBody>
      </p:sp>
      <p:sp>
        <p:nvSpPr>
          <p:cNvPr id="7" name="Espace réservé du numéro de diapositive 6">
            <a:extLst>
              <a:ext uri="{FF2B5EF4-FFF2-40B4-BE49-F238E27FC236}">
                <a16:creationId xmlns:a16="http://schemas.microsoft.com/office/drawing/2014/main" id="{8FADBCF1-ECBB-8993-6022-E82080336396}"/>
              </a:ext>
            </a:extLst>
          </p:cNvPr>
          <p:cNvSpPr>
            <a:spLocks noGrp="1"/>
          </p:cNvSpPr>
          <p:nvPr>
            <p:ph type="sldNum" sz="quarter" idx="12"/>
          </p:nvPr>
        </p:nvSpPr>
        <p:spPr/>
        <p:txBody>
          <a:bodyPr/>
          <a:lstStyle/>
          <a:p>
            <a:fld id="{431250F5-6109-44B0-92A6-FC105553EBB0}" type="slidenum">
              <a:rPr lang="fr-FR" noProof="0" smtClean="0"/>
              <a:pPr/>
              <a:t>6</a:t>
            </a:fld>
            <a:endParaRPr lang="fr-FR" noProof="0"/>
          </a:p>
        </p:txBody>
      </p:sp>
    </p:spTree>
    <p:extLst>
      <p:ext uri="{BB962C8B-B14F-4D97-AF65-F5344CB8AC3E}">
        <p14:creationId xmlns:p14="http://schemas.microsoft.com/office/powerpoint/2010/main" val="39493558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05DB-051B-9F31-1273-55BB037EC9C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5748EACC-8032-F8DB-9E65-1A6EA31E08B0}"/>
              </a:ext>
            </a:extLst>
          </p:cNvPr>
          <p:cNvSpPr>
            <a:spLocks noGrp="1"/>
          </p:cNvSpPr>
          <p:nvPr>
            <p:ph type="title"/>
          </p:nvPr>
        </p:nvSpPr>
        <p:spPr/>
        <p:txBody>
          <a:bodyPr/>
          <a:lstStyle/>
          <a:p>
            <a:r>
              <a:rPr lang="fr-FR"/>
              <a:t>Procédure d’instruction révisée</a:t>
            </a:r>
            <a:endParaRPr lang="fr-FR" noProof="0"/>
          </a:p>
        </p:txBody>
      </p:sp>
      <p:sp>
        <p:nvSpPr>
          <p:cNvPr id="4" name="Espace réservé du numéro de diapositive 3">
            <a:extLst>
              <a:ext uri="{FF2B5EF4-FFF2-40B4-BE49-F238E27FC236}">
                <a16:creationId xmlns:a16="http://schemas.microsoft.com/office/drawing/2014/main" id="{D6AAB6D9-9F99-6DAD-7EA1-A72E3FFE2487}"/>
              </a:ext>
            </a:extLst>
          </p:cNvPr>
          <p:cNvSpPr>
            <a:spLocks noGrp="1"/>
          </p:cNvSpPr>
          <p:nvPr>
            <p:ph type="sldNum" sz="quarter" idx="12"/>
          </p:nvPr>
        </p:nvSpPr>
        <p:spPr/>
        <p:txBody>
          <a:bodyPr/>
          <a:lstStyle/>
          <a:p>
            <a:fld id="{2B96ECA3-19B4-40B5-B651-E252F6AEA781}" type="slidenum">
              <a:rPr lang="fr-FR" noProof="0" smtClean="0"/>
              <a:pPr/>
              <a:t>60</a:t>
            </a:fld>
            <a:endParaRPr lang="fr-FR" noProof="0"/>
          </a:p>
        </p:txBody>
      </p:sp>
      <p:pic>
        <p:nvPicPr>
          <p:cNvPr id="9" name="Image 8">
            <a:extLst>
              <a:ext uri="{FF2B5EF4-FFF2-40B4-BE49-F238E27FC236}">
                <a16:creationId xmlns:a16="http://schemas.microsoft.com/office/drawing/2014/main" id="{E5726C24-81FF-CC35-153B-83244437F13B}"/>
              </a:ext>
            </a:extLst>
          </p:cNvPr>
          <p:cNvPicPr>
            <a:picLocks noChangeAspect="1"/>
          </p:cNvPicPr>
          <p:nvPr/>
        </p:nvPicPr>
        <p:blipFill>
          <a:blip r:embed="rId2"/>
          <a:stretch>
            <a:fillRect/>
          </a:stretch>
        </p:blipFill>
        <p:spPr>
          <a:xfrm>
            <a:off x="999413" y="806385"/>
            <a:ext cx="10193173" cy="5458587"/>
          </a:xfrm>
          <a:prstGeom prst="rect">
            <a:avLst/>
          </a:prstGeom>
        </p:spPr>
      </p:pic>
    </p:spTree>
    <p:extLst>
      <p:ext uri="{BB962C8B-B14F-4D97-AF65-F5344CB8AC3E}">
        <p14:creationId xmlns:p14="http://schemas.microsoft.com/office/powerpoint/2010/main" val="215437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F10C0-3608-0FA7-398D-434213BFA5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32559B-E274-5258-4319-49616E77297D}"/>
              </a:ext>
            </a:extLst>
          </p:cNvPr>
          <p:cNvSpPr>
            <a:spLocks noGrp="1"/>
          </p:cNvSpPr>
          <p:nvPr>
            <p:ph type="title"/>
          </p:nvPr>
        </p:nvSpPr>
        <p:spPr/>
        <p:txBody>
          <a:bodyPr/>
          <a:lstStyle/>
          <a:p>
            <a:r>
              <a:rPr lang="fr-FR" noProof="0"/>
              <a:t>Enjeux énergétiques</a:t>
            </a:r>
          </a:p>
        </p:txBody>
      </p:sp>
      <p:sp>
        <p:nvSpPr>
          <p:cNvPr id="4" name="Slide Number Placeholder 3">
            <a:extLst>
              <a:ext uri="{FF2B5EF4-FFF2-40B4-BE49-F238E27FC236}">
                <a16:creationId xmlns:a16="http://schemas.microsoft.com/office/drawing/2014/main" id="{14686D6D-6844-6EEE-0D61-AE7AE2DB3137}"/>
              </a:ext>
            </a:extLst>
          </p:cNvPr>
          <p:cNvSpPr>
            <a:spLocks noGrp="1"/>
          </p:cNvSpPr>
          <p:nvPr>
            <p:ph type="sldNum" sz="quarter" idx="12"/>
          </p:nvPr>
        </p:nvSpPr>
        <p:spPr/>
        <p:txBody>
          <a:bodyPr/>
          <a:lstStyle/>
          <a:p>
            <a:fld id="{2B96ECA3-19B4-40B5-B651-E252F6AEA781}" type="slidenum">
              <a:rPr lang="fr-FR" noProof="0" smtClean="0"/>
              <a:pPr/>
              <a:t>7</a:t>
            </a:fld>
            <a:endParaRPr lang="fr-FR" noProof="0"/>
          </a:p>
        </p:txBody>
      </p:sp>
      <p:pic>
        <p:nvPicPr>
          <p:cNvPr id="8" name="Picture 8">
            <a:extLst>
              <a:ext uri="{FF2B5EF4-FFF2-40B4-BE49-F238E27FC236}">
                <a16:creationId xmlns:a16="http://schemas.microsoft.com/office/drawing/2014/main" id="{657191D6-1406-9FDB-BE70-D666ACBBC5EF}"/>
              </a:ext>
            </a:extLst>
          </p:cNvPr>
          <p:cNvPicPr>
            <a:picLocks noChangeAspect="1"/>
          </p:cNvPicPr>
          <p:nvPr/>
        </p:nvPicPr>
        <p:blipFill>
          <a:blip r:embed="rId2"/>
          <a:stretch>
            <a:fillRect/>
          </a:stretch>
        </p:blipFill>
        <p:spPr>
          <a:xfrm>
            <a:off x="4188667" y="1512891"/>
            <a:ext cx="7990680" cy="4040183"/>
          </a:xfrm>
          <a:prstGeom prst="rect">
            <a:avLst/>
          </a:prstGeom>
        </p:spPr>
      </p:pic>
      <p:sp>
        <p:nvSpPr>
          <p:cNvPr id="10" name="TextBox 2">
            <a:extLst>
              <a:ext uri="{FF2B5EF4-FFF2-40B4-BE49-F238E27FC236}">
                <a16:creationId xmlns:a16="http://schemas.microsoft.com/office/drawing/2014/main" id="{79C3B016-C281-154C-2E07-59BDE388B416}"/>
              </a:ext>
            </a:extLst>
          </p:cNvPr>
          <p:cNvSpPr txBox="1"/>
          <p:nvPr/>
        </p:nvSpPr>
        <p:spPr>
          <a:xfrm>
            <a:off x="6406289" y="5506153"/>
            <a:ext cx="3555435" cy="438150"/>
          </a:xfrm>
          <a:prstGeom prst="rect">
            <a:avLst/>
          </a:prstGeom>
          <a:noFill/>
        </p:spPr>
        <p:txBody>
          <a:bodyPr wrap="none" lIns="108000" tIns="72000" rIns="108000" bIns="72000" rtlCol="0">
            <a:noAutofit/>
          </a:bodyPr>
          <a:lstStyle/>
          <a:p>
            <a:pPr algn="ctr">
              <a:buClr>
                <a:schemeClr val="accent1"/>
              </a:buClr>
            </a:pPr>
            <a:r>
              <a:rPr lang="fr-FR" sz="1400" noProof="0"/>
              <a:t>Source : </a:t>
            </a:r>
            <a:r>
              <a:rPr lang="fr-FR" sz="1400" noProof="0">
                <a:hlinkClick r:id="rId3"/>
              </a:rPr>
              <a:t>Futurs Energétiques 2050</a:t>
            </a:r>
            <a:r>
              <a:rPr lang="fr-FR" sz="1400" noProof="0"/>
              <a:t> – RTE, 2021</a:t>
            </a:r>
          </a:p>
        </p:txBody>
      </p:sp>
      <p:sp>
        <p:nvSpPr>
          <p:cNvPr id="11" name="ZoneTexte 10">
            <a:extLst>
              <a:ext uri="{FF2B5EF4-FFF2-40B4-BE49-F238E27FC236}">
                <a16:creationId xmlns:a16="http://schemas.microsoft.com/office/drawing/2014/main" id="{C475250A-B419-7659-B2BF-DF3D6994A030}"/>
              </a:ext>
            </a:extLst>
          </p:cNvPr>
          <p:cNvSpPr txBox="1"/>
          <p:nvPr/>
        </p:nvSpPr>
        <p:spPr>
          <a:xfrm>
            <a:off x="104474" y="2551837"/>
            <a:ext cx="4244700" cy="1754326"/>
          </a:xfrm>
          <a:prstGeom prst="rect">
            <a:avLst/>
          </a:prstGeom>
          <a:noFill/>
        </p:spPr>
        <p:txBody>
          <a:bodyPr wrap="square">
            <a:spAutoFit/>
          </a:bodyPr>
          <a:lstStyle/>
          <a:p>
            <a:r>
              <a:rPr lang="fr-FR" sz="1800" b="1" i="1">
                <a:solidFill>
                  <a:schemeClr val="accent6"/>
                </a:solidFill>
                <a:latin typeface="Calibri Light"/>
                <a:ea typeface="+mn-lt"/>
                <a:cs typeface="+mn-lt"/>
              </a:rPr>
              <a:t>Objectifs nationaux</a:t>
            </a:r>
          </a:p>
          <a:p>
            <a:r>
              <a:rPr lang="fr-FR" sz="1800">
                <a:ea typeface="+mn-lt"/>
                <a:cs typeface="+mn-lt"/>
              </a:rPr>
              <a:t>La Programmation </a:t>
            </a:r>
            <a:r>
              <a:rPr lang="fr-FR">
                <a:ea typeface="+mn-lt"/>
                <a:cs typeface="+mn-lt"/>
              </a:rPr>
              <a:t>Pluriannuelle de l’Energie</a:t>
            </a:r>
            <a:r>
              <a:rPr lang="fr-FR" sz="1800">
                <a:ea typeface="+mn-lt"/>
                <a:cs typeface="+mn-lt"/>
              </a:rPr>
              <a:t> fixe pour fin 2028 un </a:t>
            </a:r>
            <a:r>
              <a:rPr lang="fr-FR" sz="1800" b="1">
                <a:ea typeface="+mn-lt"/>
                <a:cs typeface="+mn-lt"/>
              </a:rPr>
              <a:t>objectif de 33,2 à 34,7 GW </a:t>
            </a:r>
            <a:r>
              <a:rPr lang="fr-FR" sz="1800">
                <a:ea typeface="+mn-lt"/>
                <a:cs typeface="+mn-lt"/>
              </a:rPr>
              <a:t>de puissance </a:t>
            </a:r>
            <a:r>
              <a:rPr lang="fr-FR" sz="1800" b="1">
                <a:ea typeface="+mn-lt"/>
                <a:cs typeface="+mn-lt"/>
              </a:rPr>
              <a:t>éolienne terrestre raccordée</a:t>
            </a:r>
            <a:r>
              <a:rPr lang="fr-FR" sz="1800">
                <a:ea typeface="+mn-lt"/>
                <a:cs typeface="+mn-lt"/>
              </a:rPr>
              <a:t>.</a:t>
            </a:r>
          </a:p>
          <a:p>
            <a:r>
              <a:rPr lang="fr-FR" sz="1800">
                <a:ea typeface="+mn-lt"/>
                <a:cs typeface="+mn-lt"/>
              </a:rPr>
              <a:t>Fin 2023, cet objectif est atteint à 66 %. </a:t>
            </a:r>
          </a:p>
        </p:txBody>
      </p:sp>
    </p:spTree>
    <p:extLst>
      <p:ext uri="{BB962C8B-B14F-4D97-AF65-F5344CB8AC3E}">
        <p14:creationId xmlns:p14="http://schemas.microsoft.com/office/powerpoint/2010/main" val="1293592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A8F68-D7FF-BC1C-56AF-C2B078CF8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0AF974-8753-0E20-4087-EAC27FA0A7F7}"/>
              </a:ext>
            </a:extLst>
          </p:cNvPr>
          <p:cNvSpPr>
            <a:spLocks noGrp="1"/>
          </p:cNvSpPr>
          <p:nvPr>
            <p:ph type="title"/>
          </p:nvPr>
        </p:nvSpPr>
        <p:spPr/>
        <p:txBody>
          <a:bodyPr/>
          <a:lstStyle/>
          <a:p>
            <a:r>
              <a:rPr lang="fr-FR" noProof="0"/>
              <a:t>Enjeux énergétiques</a:t>
            </a:r>
          </a:p>
        </p:txBody>
      </p:sp>
      <p:sp>
        <p:nvSpPr>
          <p:cNvPr id="4" name="Slide Number Placeholder 3">
            <a:extLst>
              <a:ext uri="{FF2B5EF4-FFF2-40B4-BE49-F238E27FC236}">
                <a16:creationId xmlns:a16="http://schemas.microsoft.com/office/drawing/2014/main" id="{F9187EC4-5910-46D0-9042-6858930ACD52}"/>
              </a:ext>
            </a:extLst>
          </p:cNvPr>
          <p:cNvSpPr>
            <a:spLocks noGrp="1"/>
          </p:cNvSpPr>
          <p:nvPr>
            <p:ph type="sldNum" sz="quarter" idx="12"/>
          </p:nvPr>
        </p:nvSpPr>
        <p:spPr/>
        <p:txBody>
          <a:bodyPr/>
          <a:lstStyle/>
          <a:p>
            <a:fld id="{2B96ECA3-19B4-40B5-B651-E252F6AEA781}" type="slidenum">
              <a:rPr lang="fr-FR" noProof="0" smtClean="0"/>
              <a:pPr/>
              <a:t>8</a:t>
            </a:fld>
            <a:endParaRPr lang="fr-FR" noProof="0"/>
          </a:p>
        </p:txBody>
      </p:sp>
      <p:sp>
        <p:nvSpPr>
          <p:cNvPr id="3" name="Espace réservé du contenu 2">
            <a:extLst>
              <a:ext uri="{FF2B5EF4-FFF2-40B4-BE49-F238E27FC236}">
                <a16:creationId xmlns:a16="http://schemas.microsoft.com/office/drawing/2014/main" id="{D97EEED6-69FA-435C-7831-42627AE89CC1}"/>
              </a:ext>
            </a:extLst>
          </p:cNvPr>
          <p:cNvSpPr>
            <a:spLocks noGrp="1"/>
          </p:cNvSpPr>
          <p:nvPr>
            <p:ph idx="1"/>
            <p:custDataLst>
              <p:tags r:id="rId1"/>
            </p:custDataLst>
          </p:nvPr>
        </p:nvSpPr>
        <p:spPr>
          <a:xfrm>
            <a:off x="407368" y="1446172"/>
            <a:ext cx="3794518" cy="4824000"/>
          </a:xfrm>
        </p:spPr>
        <p:txBody>
          <a:bodyPr>
            <a:normAutofit/>
          </a:bodyPr>
          <a:lstStyle/>
          <a:p>
            <a:r>
              <a:rPr lang="fr-FR" sz="2400" noProof="0"/>
              <a:t>Une consommation estimée entre 580 et 640 TWh en 2035</a:t>
            </a:r>
          </a:p>
        </p:txBody>
      </p:sp>
      <p:sp>
        <p:nvSpPr>
          <p:cNvPr id="5" name="ZoneTexte 4">
            <a:extLst>
              <a:ext uri="{FF2B5EF4-FFF2-40B4-BE49-F238E27FC236}">
                <a16:creationId xmlns:a16="http://schemas.microsoft.com/office/drawing/2014/main" id="{C3AE7829-EDEE-0B37-0D31-CEE718FE44FE}"/>
              </a:ext>
            </a:extLst>
          </p:cNvPr>
          <p:cNvSpPr txBox="1"/>
          <p:nvPr>
            <p:custDataLst>
              <p:tags r:id="rId2"/>
            </p:custDataLst>
          </p:nvPr>
        </p:nvSpPr>
        <p:spPr>
          <a:xfrm>
            <a:off x="8227952" y="561652"/>
            <a:ext cx="2221923" cy="439547"/>
          </a:xfrm>
          <a:prstGeom prst="rect">
            <a:avLst/>
          </a:prstGeom>
          <a:noFill/>
          <a:ln>
            <a:solidFill>
              <a:schemeClr val="accent1"/>
            </a:solidFill>
          </a:ln>
        </p:spPr>
        <p:txBody>
          <a:bodyPr wrap="square" lIns="108000" tIns="72000" rIns="108000" bIns="72000" rtlCol="0" anchor="ctr">
            <a:noAutofit/>
          </a:bodyPr>
          <a:lstStyle/>
          <a:p>
            <a:pPr algn="ctr">
              <a:buClr>
                <a:schemeClr val="accent1"/>
              </a:buClr>
            </a:pPr>
            <a:r>
              <a:rPr lang="fr-FR" b="1" noProof="0">
                <a:solidFill>
                  <a:schemeClr val="accent1"/>
                </a:solidFill>
              </a:rPr>
              <a:t>1 GW = 1 000 MW</a:t>
            </a:r>
          </a:p>
        </p:txBody>
      </p:sp>
      <p:graphicFrame>
        <p:nvGraphicFramePr>
          <p:cNvPr id="6" name="Tableau 14">
            <a:extLst>
              <a:ext uri="{FF2B5EF4-FFF2-40B4-BE49-F238E27FC236}">
                <a16:creationId xmlns:a16="http://schemas.microsoft.com/office/drawing/2014/main" id="{0FD03F7F-FDC8-05F9-3207-5F0B5369242B}"/>
              </a:ext>
            </a:extLst>
          </p:cNvPr>
          <p:cNvGraphicFramePr>
            <a:graphicFrameLocks noGrp="1"/>
          </p:cNvGraphicFramePr>
          <p:nvPr>
            <p:custDataLst>
              <p:tags r:id="rId3"/>
            </p:custDataLst>
            <p:extLst>
              <p:ext uri="{D42A27DB-BD31-4B8C-83A1-F6EECF244321}">
                <p14:modId xmlns:p14="http://schemas.microsoft.com/office/powerpoint/2010/main" val="2471446067"/>
              </p:ext>
            </p:extLst>
          </p:nvPr>
        </p:nvGraphicFramePr>
        <p:xfrm>
          <a:off x="5404959" y="1446172"/>
          <a:ext cx="6423171" cy="4445303"/>
        </p:xfrm>
        <a:graphic>
          <a:graphicData uri="http://schemas.openxmlformats.org/drawingml/2006/table">
            <a:tbl>
              <a:tblPr firstRow="1" bandRow="1">
                <a:tableStyleId>{5940675A-B579-460E-94D1-54222C63F5DA}</a:tableStyleId>
              </a:tblPr>
              <a:tblGrid>
                <a:gridCol w="2645302">
                  <a:extLst>
                    <a:ext uri="{9D8B030D-6E8A-4147-A177-3AD203B41FA5}">
                      <a16:colId xmlns:a16="http://schemas.microsoft.com/office/drawing/2014/main" val="3483322164"/>
                    </a:ext>
                  </a:extLst>
                </a:gridCol>
                <a:gridCol w="2143782">
                  <a:extLst>
                    <a:ext uri="{9D8B030D-6E8A-4147-A177-3AD203B41FA5}">
                      <a16:colId xmlns:a16="http://schemas.microsoft.com/office/drawing/2014/main" val="3207927132"/>
                    </a:ext>
                  </a:extLst>
                </a:gridCol>
                <a:gridCol w="1634087">
                  <a:extLst>
                    <a:ext uri="{9D8B030D-6E8A-4147-A177-3AD203B41FA5}">
                      <a16:colId xmlns:a16="http://schemas.microsoft.com/office/drawing/2014/main" val="2691911820"/>
                    </a:ext>
                  </a:extLst>
                </a:gridCol>
              </a:tblGrid>
              <a:tr h="993058">
                <a:tc>
                  <a:txBody>
                    <a:bodyPr/>
                    <a:lstStyle/>
                    <a:p>
                      <a:endParaRPr lang="fr-FR" sz="1600" i="1" noProof="0"/>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FR" sz="1600" i="1" noProof="0">
                          <a:solidFill>
                            <a:schemeClr val="tx1">
                              <a:lumMod val="50000"/>
                              <a:lumOff val="50000"/>
                            </a:schemeClr>
                          </a:solidFill>
                        </a:rPr>
                        <a:t>Capacité</a:t>
                      </a:r>
                    </a:p>
                    <a:p>
                      <a:r>
                        <a:rPr lang="fr-FR" sz="1600" i="1" noProof="0">
                          <a:solidFill>
                            <a:schemeClr val="tx1">
                              <a:lumMod val="50000"/>
                              <a:lumOff val="50000"/>
                            </a:schemeClr>
                          </a:solidFill>
                        </a:rPr>
                        <a:t>installée</a:t>
                      </a:r>
                    </a:p>
                    <a:p>
                      <a:r>
                        <a:rPr lang="fr-FR" sz="1600" i="1" noProof="0">
                          <a:solidFill>
                            <a:schemeClr val="tx1">
                              <a:lumMod val="50000"/>
                              <a:lumOff val="50000"/>
                            </a:schemeClr>
                          </a:solidFill>
                        </a:rPr>
                        <a:t>en 2022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a:t>Capacité installée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noProof="0"/>
                        <a:t>en 2035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8531200"/>
                  </a:ext>
                </a:extLst>
              </a:tr>
              <a:tr h="690449">
                <a:tc>
                  <a:txBody>
                    <a:bodyPr/>
                    <a:lstStyle/>
                    <a:p>
                      <a:r>
                        <a:rPr lang="fr-FR" b="1" noProof="0">
                          <a:solidFill>
                            <a:schemeClr val="bg1"/>
                          </a:solidFill>
                        </a:rPr>
                        <a:t>          Hydraulique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6FA0CD"/>
                    </a:solidFill>
                  </a:tcPr>
                </a:tc>
                <a:tc>
                  <a:txBody>
                    <a:bodyPr/>
                    <a:lstStyle/>
                    <a:p>
                      <a:r>
                        <a:rPr lang="fr-FR" sz="1600" i="1" noProof="0">
                          <a:solidFill>
                            <a:schemeClr val="tx1">
                              <a:lumMod val="50000"/>
                              <a:lumOff val="50000"/>
                            </a:schemeClr>
                          </a:solidFill>
                        </a:rPr>
                        <a:t>25,8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1F1"/>
                    </a:solidFill>
                  </a:tcPr>
                </a:tc>
                <a:tc>
                  <a:txBody>
                    <a:bodyPr/>
                    <a:lstStyle/>
                    <a:p>
                      <a:r>
                        <a:rPr lang="fr-FR" noProof="0"/>
                        <a:t>27-28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E1F1"/>
                    </a:solidFill>
                  </a:tcPr>
                </a:tc>
                <a:extLst>
                  <a:ext uri="{0D108BD9-81ED-4DB2-BD59-A6C34878D82A}">
                    <a16:rowId xmlns:a16="http://schemas.microsoft.com/office/drawing/2014/main" val="4188577730"/>
                  </a:ext>
                </a:extLst>
              </a:tr>
              <a:tr h="690449">
                <a:tc>
                  <a:txBody>
                    <a:bodyPr/>
                    <a:lstStyle/>
                    <a:p>
                      <a:r>
                        <a:rPr lang="fr-FR" b="1" noProof="0">
                          <a:solidFill>
                            <a:schemeClr val="bg1"/>
                          </a:solidFill>
                        </a:rPr>
                        <a:t>          Solaire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49D4E"/>
                    </a:solidFill>
                  </a:tcPr>
                </a:tc>
                <a:tc>
                  <a:txBody>
                    <a:bodyPr/>
                    <a:lstStyle/>
                    <a:p>
                      <a:r>
                        <a:rPr lang="fr-FR" sz="1600" i="1" noProof="0">
                          <a:solidFill>
                            <a:schemeClr val="tx1">
                              <a:lumMod val="50000"/>
                              <a:lumOff val="50000"/>
                            </a:schemeClr>
                          </a:solidFill>
                        </a:rPr>
                        <a:t>15,7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3CC"/>
                    </a:solidFill>
                  </a:tcPr>
                </a:tc>
                <a:tc>
                  <a:txBody>
                    <a:bodyPr/>
                    <a:lstStyle/>
                    <a:p>
                      <a:r>
                        <a:rPr lang="fr-FR" noProof="0"/>
                        <a:t>65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3CC"/>
                    </a:solidFill>
                  </a:tcPr>
                </a:tc>
                <a:extLst>
                  <a:ext uri="{0D108BD9-81ED-4DB2-BD59-A6C34878D82A}">
                    <a16:rowId xmlns:a16="http://schemas.microsoft.com/office/drawing/2014/main" val="3444350941"/>
                  </a:ext>
                </a:extLst>
              </a:tr>
              <a:tr h="690449">
                <a:tc>
                  <a:txBody>
                    <a:bodyPr/>
                    <a:lstStyle/>
                    <a:p>
                      <a:r>
                        <a:rPr lang="fr-FR" b="1" noProof="0">
                          <a:solidFill>
                            <a:schemeClr val="bg1"/>
                          </a:solidFill>
                        </a:rPr>
                        <a:t>          Eolien terrestre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4D5CA"/>
                    </a:solidFill>
                  </a:tcPr>
                </a:tc>
                <a:tc>
                  <a:txBody>
                    <a:bodyPr/>
                    <a:lstStyle/>
                    <a:p>
                      <a:r>
                        <a:rPr lang="fr-FR" sz="1600" i="1" noProof="0">
                          <a:solidFill>
                            <a:schemeClr val="tx1">
                              <a:lumMod val="50000"/>
                              <a:lumOff val="50000"/>
                            </a:schemeClr>
                          </a:solidFill>
                        </a:rPr>
                        <a:t>20,6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F3F0"/>
                    </a:solidFill>
                  </a:tcPr>
                </a:tc>
                <a:tc>
                  <a:txBody>
                    <a:bodyPr/>
                    <a:lstStyle/>
                    <a:p>
                      <a:r>
                        <a:rPr lang="fr-FR" noProof="0"/>
                        <a:t>39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6F3F0"/>
                    </a:solidFill>
                  </a:tcPr>
                </a:tc>
                <a:extLst>
                  <a:ext uri="{0D108BD9-81ED-4DB2-BD59-A6C34878D82A}">
                    <a16:rowId xmlns:a16="http://schemas.microsoft.com/office/drawing/2014/main" val="1141337432"/>
                  </a:ext>
                </a:extLst>
              </a:tr>
              <a:tr h="690449">
                <a:tc>
                  <a:txBody>
                    <a:bodyPr/>
                    <a:lstStyle/>
                    <a:p>
                      <a:r>
                        <a:rPr lang="fr-FR" b="1" noProof="0">
                          <a:solidFill>
                            <a:schemeClr val="bg1"/>
                          </a:solidFill>
                        </a:rPr>
                        <a:t>          Eolien en mer</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5C9C8"/>
                    </a:solidFill>
                  </a:tcPr>
                </a:tc>
                <a:tc>
                  <a:txBody>
                    <a:bodyPr/>
                    <a:lstStyle/>
                    <a:p>
                      <a:r>
                        <a:rPr lang="fr-FR" sz="1600" i="1" noProof="0">
                          <a:solidFill>
                            <a:schemeClr val="tx1">
                              <a:lumMod val="50000"/>
                              <a:lumOff val="50000"/>
                            </a:schemeClr>
                          </a:solidFill>
                        </a:rPr>
                        <a:t>0,5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EF"/>
                    </a:solidFill>
                  </a:tcPr>
                </a:tc>
                <a:tc>
                  <a:txBody>
                    <a:bodyPr/>
                    <a:lstStyle/>
                    <a:p>
                      <a:r>
                        <a:rPr lang="fr-FR" noProof="0"/>
                        <a:t>18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2EFEF"/>
                    </a:solidFill>
                  </a:tcPr>
                </a:tc>
                <a:extLst>
                  <a:ext uri="{0D108BD9-81ED-4DB2-BD59-A6C34878D82A}">
                    <a16:rowId xmlns:a16="http://schemas.microsoft.com/office/drawing/2014/main" val="751358545"/>
                  </a:ext>
                </a:extLst>
              </a:tr>
              <a:tr h="690449">
                <a:tc>
                  <a:txBody>
                    <a:bodyPr/>
                    <a:lstStyle/>
                    <a:p>
                      <a:r>
                        <a:rPr lang="fr-FR" b="1" noProof="0">
                          <a:solidFill>
                            <a:schemeClr val="bg1"/>
                          </a:solidFill>
                        </a:rPr>
                        <a:t>          Nucléaire</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CB4C"/>
                    </a:solidFill>
                  </a:tcPr>
                </a:tc>
                <a:tc>
                  <a:txBody>
                    <a:bodyPr/>
                    <a:lstStyle/>
                    <a:p>
                      <a:r>
                        <a:rPr lang="fr-FR" sz="1600" i="1" noProof="0">
                          <a:solidFill>
                            <a:schemeClr val="tx1">
                              <a:lumMod val="50000"/>
                              <a:lumOff val="50000"/>
                            </a:schemeClr>
                          </a:solidFill>
                        </a:rPr>
                        <a:t>61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FCF"/>
                    </a:solidFill>
                  </a:tcPr>
                </a:tc>
                <a:tc>
                  <a:txBody>
                    <a:bodyPr/>
                    <a:lstStyle/>
                    <a:p>
                      <a:r>
                        <a:rPr lang="fr-FR" noProof="0"/>
                        <a:t>60-63 GW</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EFCF"/>
                    </a:solidFill>
                  </a:tcPr>
                </a:tc>
                <a:extLst>
                  <a:ext uri="{0D108BD9-81ED-4DB2-BD59-A6C34878D82A}">
                    <a16:rowId xmlns:a16="http://schemas.microsoft.com/office/drawing/2014/main" val="212732939"/>
                  </a:ext>
                </a:extLst>
              </a:tr>
            </a:tbl>
          </a:graphicData>
        </a:graphic>
      </p:graphicFrame>
      <p:pic>
        <p:nvPicPr>
          <p:cNvPr id="9" name="Image 8">
            <a:extLst>
              <a:ext uri="{FF2B5EF4-FFF2-40B4-BE49-F238E27FC236}">
                <a16:creationId xmlns:a16="http://schemas.microsoft.com/office/drawing/2014/main" id="{E4D7B0A5-46A3-FCCC-7776-A0F68EA2F754}"/>
              </a:ext>
            </a:extLst>
          </p:cNvPr>
          <p:cNvPicPr>
            <a:picLocks noChangeAspect="1"/>
          </p:cNvPicPr>
          <p:nvPr>
            <p:custDataLst>
              <p:tags r:id="rId4"/>
            </p:custDataLst>
          </p:nvPr>
        </p:nvPicPr>
        <p:blipFill>
          <a:blip r:embed="rId8"/>
          <a:stretch>
            <a:fillRect/>
          </a:stretch>
        </p:blipFill>
        <p:spPr>
          <a:xfrm>
            <a:off x="135599" y="2864977"/>
            <a:ext cx="4338056" cy="3446060"/>
          </a:xfrm>
          <a:prstGeom prst="rect">
            <a:avLst/>
          </a:prstGeom>
        </p:spPr>
      </p:pic>
      <p:grpSp>
        <p:nvGrpSpPr>
          <p:cNvPr id="10" name="Groupe 9">
            <a:extLst>
              <a:ext uri="{FF2B5EF4-FFF2-40B4-BE49-F238E27FC236}">
                <a16:creationId xmlns:a16="http://schemas.microsoft.com/office/drawing/2014/main" id="{DE54AEBA-E242-5C44-2AEE-D17C9F71D32E}"/>
              </a:ext>
            </a:extLst>
          </p:cNvPr>
          <p:cNvGrpSpPr/>
          <p:nvPr>
            <p:custDataLst>
              <p:tags r:id="rId5"/>
            </p:custDataLst>
          </p:nvPr>
        </p:nvGrpSpPr>
        <p:grpSpPr>
          <a:xfrm>
            <a:off x="9054980" y="3208519"/>
            <a:ext cx="1050835" cy="1937245"/>
            <a:chOff x="9231085" y="3527095"/>
            <a:chExt cx="1050835" cy="1937245"/>
          </a:xfrm>
        </p:grpSpPr>
        <p:sp>
          <p:nvSpPr>
            <p:cNvPr id="11" name="Flèche : droite 10">
              <a:extLst>
                <a:ext uri="{FF2B5EF4-FFF2-40B4-BE49-F238E27FC236}">
                  <a16:creationId xmlns:a16="http://schemas.microsoft.com/office/drawing/2014/main" id="{7CD06365-90ED-9B97-1920-95F75FA06CD0}"/>
                </a:ext>
              </a:extLst>
            </p:cNvPr>
            <p:cNvSpPr/>
            <p:nvPr/>
          </p:nvSpPr>
          <p:spPr>
            <a:xfrm>
              <a:off x="9231085" y="4230426"/>
              <a:ext cx="1050835" cy="538360"/>
            </a:xfrm>
            <a:prstGeom prst="rightArrow">
              <a:avLst/>
            </a:prstGeom>
            <a:solidFill>
              <a:srgbClr val="A4D5CA"/>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fr-FR" b="1" noProof="0"/>
                <a:t>x 2</a:t>
              </a:r>
            </a:p>
          </p:txBody>
        </p:sp>
        <p:sp>
          <p:nvSpPr>
            <p:cNvPr id="12" name="Flèche : droite 11">
              <a:extLst>
                <a:ext uri="{FF2B5EF4-FFF2-40B4-BE49-F238E27FC236}">
                  <a16:creationId xmlns:a16="http://schemas.microsoft.com/office/drawing/2014/main" id="{7AFA5820-6382-B0FC-C4EE-67F130B7072F}"/>
                </a:ext>
              </a:extLst>
            </p:cNvPr>
            <p:cNvSpPr/>
            <p:nvPr/>
          </p:nvSpPr>
          <p:spPr>
            <a:xfrm>
              <a:off x="9231085" y="4925980"/>
              <a:ext cx="1050835" cy="538360"/>
            </a:xfrm>
            <a:prstGeom prst="rightArrow">
              <a:avLst/>
            </a:prstGeom>
            <a:solidFill>
              <a:srgbClr val="95C9C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fr-FR" b="1" noProof="0"/>
                <a:t>x 36</a:t>
              </a:r>
            </a:p>
          </p:txBody>
        </p:sp>
        <p:sp>
          <p:nvSpPr>
            <p:cNvPr id="13" name="Flèche : droite 12">
              <a:extLst>
                <a:ext uri="{FF2B5EF4-FFF2-40B4-BE49-F238E27FC236}">
                  <a16:creationId xmlns:a16="http://schemas.microsoft.com/office/drawing/2014/main" id="{3A43079F-C871-0B4D-58D5-99D26A213117}"/>
                </a:ext>
              </a:extLst>
            </p:cNvPr>
            <p:cNvSpPr/>
            <p:nvPr/>
          </p:nvSpPr>
          <p:spPr>
            <a:xfrm>
              <a:off x="9231085" y="3527095"/>
              <a:ext cx="1050835" cy="538360"/>
            </a:xfrm>
            <a:prstGeom prst="rightArrow">
              <a:avLst/>
            </a:prstGeom>
            <a:solidFill>
              <a:srgbClr val="F49D4E"/>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lstStyle/>
            <a:p>
              <a:pPr algn="ctr"/>
              <a:r>
                <a:rPr lang="fr-FR" b="1" noProof="0"/>
                <a:t>x 4</a:t>
              </a:r>
            </a:p>
          </p:txBody>
        </p:sp>
      </p:grpSp>
      <p:sp>
        <p:nvSpPr>
          <p:cNvPr id="14" name="ZoneTexte 13">
            <a:extLst>
              <a:ext uri="{FF2B5EF4-FFF2-40B4-BE49-F238E27FC236}">
                <a16:creationId xmlns:a16="http://schemas.microsoft.com/office/drawing/2014/main" id="{DDAE52C9-57A8-DC74-940B-5E3BCD95DE66}"/>
              </a:ext>
            </a:extLst>
          </p:cNvPr>
          <p:cNvSpPr txBox="1"/>
          <p:nvPr>
            <p:custDataLst>
              <p:tags r:id="rId6"/>
            </p:custDataLst>
          </p:nvPr>
        </p:nvSpPr>
        <p:spPr>
          <a:xfrm>
            <a:off x="669986" y="6351901"/>
            <a:ext cx="3269282" cy="276999"/>
          </a:xfrm>
          <a:prstGeom prst="rect">
            <a:avLst/>
          </a:prstGeom>
          <a:noFill/>
        </p:spPr>
        <p:txBody>
          <a:bodyPr wrap="square">
            <a:spAutoFit/>
          </a:bodyPr>
          <a:lstStyle/>
          <a:p>
            <a:pPr algn="ctr"/>
            <a:r>
              <a:rPr lang="fr-FR" sz="1200" i="1" noProof="0">
                <a:solidFill>
                  <a:schemeClr val="bg1">
                    <a:lumMod val="50000"/>
                  </a:schemeClr>
                </a:solidFill>
              </a:rPr>
              <a:t>Source : RTE, Bilan prévisionnel – Édition 2023</a:t>
            </a:r>
          </a:p>
        </p:txBody>
      </p:sp>
    </p:spTree>
    <p:extLst>
      <p:ext uri="{BB962C8B-B14F-4D97-AF65-F5344CB8AC3E}">
        <p14:creationId xmlns:p14="http://schemas.microsoft.com/office/powerpoint/2010/main" val="109293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755D8-7D7D-9B4E-3E3F-54BC91932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60EABB-E9B4-71E5-73D4-7804B35CC5F9}"/>
              </a:ext>
            </a:extLst>
          </p:cNvPr>
          <p:cNvSpPr>
            <a:spLocks noGrp="1"/>
          </p:cNvSpPr>
          <p:nvPr>
            <p:ph type="title"/>
          </p:nvPr>
        </p:nvSpPr>
        <p:spPr/>
        <p:txBody>
          <a:bodyPr/>
          <a:lstStyle/>
          <a:p>
            <a:r>
              <a:rPr lang="fr-FR" noProof="0"/>
              <a:t>Enjeux énergétiques</a:t>
            </a:r>
          </a:p>
        </p:txBody>
      </p:sp>
      <p:sp>
        <p:nvSpPr>
          <p:cNvPr id="4" name="Slide Number Placeholder 3">
            <a:extLst>
              <a:ext uri="{FF2B5EF4-FFF2-40B4-BE49-F238E27FC236}">
                <a16:creationId xmlns:a16="http://schemas.microsoft.com/office/drawing/2014/main" id="{A5359C02-0EA4-790A-64D2-FC6E131A4368}"/>
              </a:ext>
            </a:extLst>
          </p:cNvPr>
          <p:cNvSpPr>
            <a:spLocks noGrp="1"/>
          </p:cNvSpPr>
          <p:nvPr>
            <p:ph type="sldNum" sz="quarter" idx="12"/>
          </p:nvPr>
        </p:nvSpPr>
        <p:spPr/>
        <p:txBody>
          <a:bodyPr/>
          <a:lstStyle/>
          <a:p>
            <a:fld id="{2B96ECA3-19B4-40B5-B651-E252F6AEA781}" type="slidenum">
              <a:rPr lang="fr-FR" noProof="0" smtClean="0"/>
              <a:pPr/>
              <a:t>9</a:t>
            </a:fld>
            <a:endParaRPr lang="fr-FR" noProof="0"/>
          </a:p>
        </p:txBody>
      </p:sp>
      <p:sp>
        <p:nvSpPr>
          <p:cNvPr id="16" name="Espace réservé du contenu 2">
            <a:extLst>
              <a:ext uri="{FF2B5EF4-FFF2-40B4-BE49-F238E27FC236}">
                <a16:creationId xmlns:a16="http://schemas.microsoft.com/office/drawing/2014/main" id="{C5E43D8D-7B42-0DE6-4EB2-D9FAAC151269}"/>
              </a:ext>
            </a:extLst>
          </p:cNvPr>
          <p:cNvSpPr>
            <a:spLocks noGrp="1"/>
          </p:cNvSpPr>
          <p:nvPr/>
        </p:nvSpPr>
        <p:spPr>
          <a:xfrm>
            <a:off x="723900" y="1053355"/>
            <a:ext cx="10515600" cy="25541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8CBD56"/>
              </a:buClr>
              <a:buFont typeface="Arial" panose="020B0604020202020204" pitchFamily="34" charset="0"/>
              <a:buChar char="•"/>
              <a:defRPr sz="2800" kern="1200">
                <a:solidFill>
                  <a:srgbClr val="575756"/>
                </a:solidFill>
                <a:latin typeface="+mn-lt"/>
                <a:ea typeface="+mn-ea"/>
                <a:cs typeface="+mn-cs"/>
              </a:defRPr>
            </a:lvl1pPr>
            <a:lvl2pPr marL="685800" indent="-228600" algn="l" defTabSz="914400" rtl="0" eaLnBrk="1" latinLnBrk="0" hangingPunct="1">
              <a:lnSpc>
                <a:spcPct val="90000"/>
              </a:lnSpc>
              <a:spcBef>
                <a:spcPts val="500"/>
              </a:spcBef>
              <a:buClr>
                <a:srgbClr val="8CBD56"/>
              </a:buClr>
              <a:buFont typeface="Arial" panose="020B0604020202020204" pitchFamily="34" charset="0"/>
              <a:buChar char="•"/>
              <a:defRPr sz="2400" kern="1200">
                <a:solidFill>
                  <a:srgbClr val="575756"/>
                </a:solidFill>
                <a:latin typeface="+mn-lt"/>
                <a:ea typeface="+mn-ea"/>
                <a:cs typeface="+mn-cs"/>
              </a:defRPr>
            </a:lvl2pPr>
            <a:lvl3pPr marL="1143000" indent="-228600" algn="l" defTabSz="914400" rtl="0" eaLnBrk="1" latinLnBrk="0" hangingPunct="1">
              <a:lnSpc>
                <a:spcPct val="90000"/>
              </a:lnSpc>
              <a:spcBef>
                <a:spcPts val="500"/>
              </a:spcBef>
              <a:buClr>
                <a:srgbClr val="8CBD56"/>
              </a:buClr>
              <a:buFont typeface="Arial" panose="020B0604020202020204" pitchFamily="34" charset="0"/>
              <a:buChar char="•"/>
              <a:defRPr sz="2000" kern="1200">
                <a:solidFill>
                  <a:srgbClr val="575756"/>
                </a:solidFill>
                <a:latin typeface="+mn-lt"/>
                <a:ea typeface="+mn-ea"/>
                <a:cs typeface="+mn-cs"/>
              </a:defRPr>
            </a:lvl3pPr>
            <a:lvl4pPr marL="16002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4pPr>
            <a:lvl5pPr marL="2057400" indent="-228600" algn="l" defTabSz="914400" rtl="0" eaLnBrk="1" latinLnBrk="0" hangingPunct="1">
              <a:lnSpc>
                <a:spcPct val="90000"/>
              </a:lnSpc>
              <a:spcBef>
                <a:spcPts val="500"/>
              </a:spcBef>
              <a:buClr>
                <a:srgbClr val="8CBD56"/>
              </a:buClr>
              <a:buFont typeface="Arial" panose="020B0604020202020204" pitchFamily="34" charset="0"/>
              <a:buChar char="•"/>
              <a:defRPr sz="1800" kern="1200">
                <a:solidFill>
                  <a:srgbClr val="5757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b="1" i="1">
                <a:solidFill>
                  <a:schemeClr val="accent6"/>
                </a:solidFill>
                <a:latin typeface="Calibri Light"/>
                <a:ea typeface="+mn-lt"/>
                <a:cs typeface="+mn-lt"/>
              </a:rPr>
              <a:t>Objectifs régionaux</a:t>
            </a:r>
          </a:p>
          <a:p>
            <a:pPr>
              <a:buFont typeface="Wingdings" panose="05000000000000000000" pitchFamily="2" charset="2"/>
              <a:buChar char="Ø"/>
            </a:pPr>
            <a:r>
              <a:rPr lang="fr-FR" sz="1800">
                <a:solidFill>
                  <a:schemeClr val="tx1"/>
                </a:solidFill>
                <a:latin typeface="+mj-lt"/>
                <a:ea typeface="+mn-lt"/>
                <a:cs typeface="+mn-lt"/>
              </a:rPr>
              <a:t>En 2023, la région Bretagne a produit 33% de son électricité et l’éolien représentait la première filière de production couvrant 12,5% des besoins</a:t>
            </a:r>
          </a:p>
          <a:p>
            <a:pPr>
              <a:buFont typeface="Wingdings" panose="05000000000000000000" pitchFamily="2" charset="2"/>
              <a:buChar char="Ø"/>
            </a:pPr>
            <a:r>
              <a:rPr lang="fr-FR" sz="1800">
                <a:solidFill>
                  <a:schemeClr val="tx1"/>
                </a:solidFill>
                <a:latin typeface="+mj-lt"/>
                <a:ea typeface="+mn-lt"/>
                <a:cs typeface="+mn-lt"/>
              </a:rPr>
              <a:t>Objectif du SRADDET Bretagne :</a:t>
            </a:r>
          </a:p>
          <a:p>
            <a:pPr>
              <a:buFontTx/>
              <a:buChar char="-"/>
            </a:pPr>
            <a:r>
              <a:rPr lang="fr-FR" sz="1800">
                <a:solidFill>
                  <a:schemeClr val="tx1"/>
                </a:solidFill>
                <a:latin typeface="+mj-lt"/>
                <a:ea typeface="+mn-lt"/>
                <a:cs typeface="+mn-lt"/>
              </a:rPr>
              <a:t>Objectif 2020 : 1800 MW – Fin 2023, 1352 MW installés</a:t>
            </a:r>
          </a:p>
          <a:p>
            <a:pPr>
              <a:buFontTx/>
              <a:buChar char="-"/>
            </a:pPr>
            <a:r>
              <a:rPr lang="fr-FR" sz="1800">
                <a:solidFill>
                  <a:schemeClr val="tx1"/>
                </a:solidFill>
                <a:latin typeface="+mj-lt"/>
                <a:ea typeface="+mn-lt"/>
                <a:cs typeface="+mn-lt"/>
              </a:rPr>
              <a:t>Objectif 2050 : entre 3000 et 3600 MW</a:t>
            </a:r>
            <a:endParaRPr lang="fr-FR" sz="1800">
              <a:solidFill>
                <a:schemeClr val="tx1"/>
              </a:solidFill>
              <a:latin typeface="+mj-lt"/>
              <a:ea typeface="Calibri" panose="020F0502020204030204"/>
              <a:cs typeface="Calibri" panose="020F0502020204030204"/>
            </a:endParaRPr>
          </a:p>
        </p:txBody>
      </p:sp>
      <p:pic>
        <p:nvPicPr>
          <p:cNvPr id="1028" name="Picture 4">
            <a:extLst>
              <a:ext uri="{FF2B5EF4-FFF2-40B4-BE49-F238E27FC236}">
                <a16:creationId xmlns:a16="http://schemas.microsoft.com/office/drawing/2014/main" id="{AE86DDFE-2D48-2DE8-B3F6-3CF2AA51B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706" y="2780180"/>
            <a:ext cx="5326393" cy="3288948"/>
          </a:xfrm>
          <a:prstGeom prst="rect">
            <a:avLst/>
          </a:prstGeom>
          <a:noFill/>
          <a:extLst>
            <a:ext uri="{909E8E84-426E-40DD-AFC4-6F175D3DCCD1}">
              <a14:hiddenFill xmlns:a14="http://schemas.microsoft.com/office/drawing/2010/main">
                <a:solidFill>
                  <a:srgbClr val="FFFFFF"/>
                </a:solidFill>
              </a14:hiddenFill>
            </a:ext>
          </a:extLst>
        </p:spPr>
      </p:pic>
      <p:sp>
        <p:nvSpPr>
          <p:cNvPr id="17" name="ZoneTexte 7">
            <a:extLst>
              <a:ext uri="{FF2B5EF4-FFF2-40B4-BE49-F238E27FC236}">
                <a16:creationId xmlns:a16="http://schemas.microsoft.com/office/drawing/2014/main" id="{2A16779D-230A-7BB8-5058-AAE7C6F4C4C3}"/>
              </a:ext>
            </a:extLst>
          </p:cNvPr>
          <p:cNvSpPr txBox="1"/>
          <p:nvPr/>
        </p:nvSpPr>
        <p:spPr>
          <a:xfrm>
            <a:off x="2875553" y="4049245"/>
            <a:ext cx="3517642" cy="1015663"/>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i="1">
                <a:cs typeface="Calibri"/>
              </a:rPr>
              <a:t>Répartition par filières de la production d’électricité en Bretagne – RTE Bilan électrique 2023</a:t>
            </a:r>
          </a:p>
          <a:p>
            <a:pPr algn="ctr"/>
            <a:endParaRPr lang="fr-FR" sz="1200" i="1">
              <a:cs typeface="Calibri"/>
            </a:endParaRPr>
          </a:p>
          <a:p>
            <a:pPr algn="ctr"/>
            <a:r>
              <a:rPr lang="fr-FR" sz="1200" i="1">
                <a:cs typeface="Calibri"/>
              </a:rPr>
              <a:t>Production : </a:t>
            </a:r>
            <a:r>
              <a:rPr lang="fr-FR" sz="1200" b="1" i="1">
                <a:cs typeface="Calibri"/>
              </a:rPr>
              <a:t>6,8 TWh</a:t>
            </a:r>
          </a:p>
          <a:p>
            <a:pPr algn="ctr"/>
            <a:r>
              <a:rPr lang="fr-FR" sz="1200" i="1">
                <a:cs typeface="Calibri"/>
              </a:rPr>
              <a:t>Consommation : </a:t>
            </a:r>
            <a:r>
              <a:rPr lang="fr-FR" sz="1200" b="1" i="1">
                <a:cs typeface="Calibri"/>
              </a:rPr>
              <a:t>20,4 TWh</a:t>
            </a:r>
          </a:p>
        </p:txBody>
      </p:sp>
      <p:sp>
        <p:nvSpPr>
          <p:cNvPr id="19" name="TextBox 4">
            <a:extLst>
              <a:ext uri="{FF2B5EF4-FFF2-40B4-BE49-F238E27FC236}">
                <a16:creationId xmlns:a16="http://schemas.microsoft.com/office/drawing/2014/main" id="{F5346468-592B-F15B-9F86-35207D180949}"/>
              </a:ext>
            </a:extLst>
          </p:cNvPr>
          <p:cNvSpPr txBox="1"/>
          <p:nvPr/>
        </p:nvSpPr>
        <p:spPr>
          <a:xfrm>
            <a:off x="363870" y="6253408"/>
            <a:ext cx="10610850"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Font typeface="Wingdings"/>
              <a:buChar char="Ø"/>
            </a:pPr>
            <a:r>
              <a:rPr lang="fr-FR" sz="2000" b="1">
                <a:solidFill>
                  <a:srgbClr val="575756"/>
                </a:solidFill>
              </a:rPr>
              <a:t>Accroître les capacités de production d’électricité décarbonée locales</a:t>
            </a:r>
            <a:endParaRPr lang="en-US" sz="2000">
              <a:ea typeface="Calibri" panose="020F0502020204030204"/>
              <a:cs typeface="Calibri" panose="020F0502020204030204"/>
            </a:endParaRPr>
          </a:p>
        </p:txBody>
      </p:sp>
    </p:spTree>
    <p:extLst>
      <p:ext uri="{BB962C8B-B14F-4D97-AF65-F5344CB8AC3E}">
        <p14:creationId xmlns:p14="http://schemas.microsoft.com/office/powerpoint/2010/main" val="30873633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8"/>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11"/>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9.xml><?xml version="1.0" encoding="utf-8"?>
<p:tagLst xmlns:a="http://schemas.openxmlformats.org/drawingml/2006/main" xmlns:r="http://schemas.openxmlformats.org/officeDocument/2006/relationships" xmlns:p="http://schemas.openxmlformats.org/presentationml/2006/main">
  <p:tag name="VCTCREATESHAPEHANDLED" val="0"/>
</p:tagLst>
</file>

<file path=ppt/theme/theme1.xml><?xml version="1.0" encoding="utf-8"?>
<a:theme xmlns:a="http://schemas.openxmlformats.org/drawingml/2006/main" name="Quenea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uenea2022" id="{90ED1A9E-FEDC-4E60-AD11-937BA7B7FF2D}" vid="{477CDBE0-DC48-451B-81AC-149267C70C39}"/>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46EDE47946C4F4BB9906C5512DBB55D" ma:contentTypeVersion="12" ma:contentTypeDescription="Crée un document." ma:contentTypeScope="" ma:versionID="6184f8255834b51a898a9ef2be158de8">
  <xsd:schema xmlns:xsd="http://www.w3.org/2001/XMLSchema" xmlns:xs="http://www.w3.org/2001/XMLSchema" xmlns:p="http://schemas.microsoft.com/office/2006/metadata/properties" xmlns:ns2="7e15b81d-1316-44c9-b92f-c278e726f2d1" xmlns:ns3="b5fc44ec-2cf7-4d81-9112-0bdc1b61edc5" targetNamespace="http://schemas.microsoft.com/office/2006/metadata/properties" ma:root="true" ma:fieldsID="b36320e44a9e3e459ba5c1798b3e5960" ns2:_="" ns3:_="">
    <xsd:import namespace="7e15b81d-1316-44c9-b92f-c278e726f2d1"/>
    <xsd:import namespace="b5fc44ec-2cf7-4d81-9112-0bdc1b61edc5"/>
    <xsd:element name="properties">
      <xsd:complexType>
        <xsd:sequence>
          <xsd:element name="documentManagement">
            <xsd:complexType>
              <xsd:all>
                <xsd:element ref="ns2:MediaServiceObjectDetectorVersions" minOccurs="0"/>
                <xsd:element ref="ns2:MediaServiceOCR" minOccurs="0"/>
                <xsd:element ref="ns2:MediaServiceLocation" minOccurs="0"/>
                <xsd:element ref="ns2:MediaLengthInSeconds" minOccurs="0"/>
                <xsd:element ref="ns3:SharedWithUsers" minOccurs="0"/>
                <xsd:element ref="ns3:SharedWithDetails" minOccurs="0"/>
                <xsd:element ref="ns2:MediaServiceSearchProperties" minOccurs="0"/>
                <xsd:element ref="ns2:_Flow_SignoffStatus"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15b81d-1316-44c9-b92f-c278e726f2d1" elementFormDefault="qualified">
    <xsd:import namespace="http://schemas.microsoft.com/office/2006/documentManagement/types"/>
    <xsd:import namespace="http://schemas.microsoft.com/office/infopath/2007/PartnerControls"/>
    <xsd:element name="MediaServiceObjectDetectorVersions" ma:index="8" nillable="true" ma:displayName="MediaServiceObjectDetectorVersions" ma:hidden="true" ma:indexed="true" ma:internalName="MediaServiceObjectDetectorVersion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indexed="true" ma:internalName="MediaServiceLocatio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_Flow_SignoffStatus" ma:index="15" nillable="true" ma:displayName="État de validation" ma:internalName="_x0024_Resources_x003a_core_x002c_Signoff_Status">
      <xsd:simpleType>
        <xsd:restriction base="dms:Text"/>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DateTaken" ma:index="18" nillable="true" ma:displayName="MediaServiceDateTaken" ma:description="" ma:hidden="true" ma:indexed="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107a74ad-2cba-4597-bd88-c6562da5e2a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5fc44ec-2cf7-4d81-9112-0bdc1b61edc5"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e4b23eb3-19fc-4517-ba38-5d9a41b4fd12}" ma:internalName="TaxCatchAll" ma:showField="CatchAllData" ma:web="b5fc44ec-2cf7-4d81-9112-0bdc1b61edc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b5fc44ec-2cf7-4d81-9112-0bdc1b61edc5" xsi:nil="true"/>
    <lcf76f155ced4ddcb4097134ff3c332f xmlns="7e15b81d-1316-44c9-b92f-c278e726f2d1">
      <Terms xmlns="http://schemas.microsoft.com/office/infopath/2007/PartnerControls"/>
    </lcf76f155ced4ddcb4097134ff3c332f>
    <_Flow_SignoffStatus xmlns="7e15b81d-1316-44c9-b92f-c278e726f2d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0DAF1E-E9E2-4CD4-A1B8-11C88AC25533}">
  <ds:schemaRefs>
    <ds:schemaRef ds:uri="7e15b81d-1316-44c9-b92f-c278e726f2d1"/>
    <ds:schemaRef ds:uri="b5fc44ec-2cf7-4d81-9112-0bdc1b61ed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9B9094C-FEDA-450A-BE21-E9666B6FC120}">
  <ds:schemaRefs>
    <ds:schemaRef ds:uri="7e15b81d-1316-44c9-b92f-c278e726f2d1"/>
    <ds:schemaRef ds:uri="9f10b7db-a442-4898-88fd-d5ff6c5de5d9"/>
    <ds:schemaRef ds:uri="b5fc44ec-2cf7-4d81-9112-0bdc1b61edc5"/>
    <ds:schemaRef ds:uri="fb9fd158-b219-4d8e-9824-02b7ef581fe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C0704D6-D872-4377-A058-8088C8252C5F}">
  <ds:schemaRefs>
    <ds:schemaRef ds:uri="http://schemas.microsoft.com/sharepoint/v3/contenttype/forms"/>
  </ds:schemaRefs>
</ds:datastoreItem>
</file>

<file path=docMetadata/LabelInfo.xml><?xml version="1.0" encoding="utf-8"?>
<clbl:labelList xmlns:clbl="http://schemas.microsoft.com/office/2020/mipLabelMetadata">
  <clbl:label id="{02b9b4e0-b7d7-4ed9-8686-10d2f71324c3}" enabled="1" method="Standard" siteId="{c5d35081-d88e-4d27-8c32-8cc2e4c61c12}" removed="0"/>
</clbl:labelList>
</file>

<file path=docProps/app.xml><?xml version="1.0" encoding="utf-8"?>
<Properties xmlns="http://schemas.openxmlformats.org/officeDocument/2006/extended-properties" xmlns:vt="http://schemas.openxmlformats.org/officeDocument/2006/docPropsVTypes">
  <Template/>
  <TotalTime>0</TotalTime>
  <Words>5837</Words>
  <Application>Microsoft Office PowerPoint</Application>
  <PresentationFormat>Grand écran</PresentationFormat>
  <Paragraphs>845</Paragraphs>
  <Slides>60</Slides>
  <Notes>27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60</vt:i4>
      </vt:variant>
    </vt:vector>
  </HeadingPairs>
  <TitlesOfParts>
    <vt:vector size="73" baseType="lpstr">
      <vt:lpstr>Arial</vt:lpstr>
      <vt:lpstr>Arial,Sans-Serif</vt:lpstr>
      <vt:lpstr>BayWa Sans Book</vt:lpstr>
      <vt:lpstr>Calibri</vt:lpstr>
      <vt:lpstr>Calibri Light</vt:lpstr>
      <vt:lpstr>Courier New</vt:lpstr>
      <vt:lpstr>Quicksand</vt:lpstr>
      <vt:lpstr>Quicksand Light</vt:lpstr>
      <vt:lpstr>Quicksand Medium</vt:lpstr>
      <vt:lpstr>Quicksand SemiBold</vt:lpstr>
      <vt:lpstr>Trebuchet MS</vt:lpstr>
      <vt:lpstr>Wingdings</vt:lpstr>
      <vt:lpstr>Quenea2022</vt:lpstr>
      <vt:lpstr>Projet éolien de la Roche Blanche Réunion du comité de projet</vt:lpstr>
      <vt:lpstr>Présentation PowerPoint</vt:lpstr>
      <vt:lpstr>Sommaire</vt:lpstr>
      <vt:lpstr>Le porteur de projet</vt:lpstr>
      <vt:lpstr>Le porteur de projet</vt:lpstr>
      <vt:lpstr>Enjeux énergétiques et socio-économiques</vt:lpstr>
      <vt:lpstr>Enjeux énergétiques</vt:lpstr>
      <vt:lpstr>Enjeux énergétiques</vt:lpstr>
      <vt:lpstr>Enjeux énergétiques</vt:lpstr>
      <vt:lpstr>Economie du projet et montage financier</vt:lpstr>
      <vt:lpstr>Retombées fiscales pour le territoire</vt:lpstr>
      <vt:lpstr>Bénéfices pour le territoire</vt:lpstr>
      <vt:lpstr>La zone d’étude</vt:lpstr>
      <vt:lpstr>Historique et justification choix du site</vt:lpstr>
      <vt:lpstr>Synthèse des états initiaux</vt:lpstr>
      <vt:lpstr>Etude acoustique</vt:lpstr>
      <vt:lpstr>Étude paysagère – Synthèse des enjeux</vt:lpstr>
      <vt:lpstr>Étude naturaliste – Synthèse des enjeux</vt:lpstr>
      <vt:lpstr>Variantes d’implantation et présentation du projet retenu</vt:lpstr>
      <vt:lpstr>Variantes d’implantation n°1</vt:lpstr>
      <vt:lpstr>Variantes d’implantation n°2</vt:lpstr>
      <vt:lpstr>Variantes d’implantation n°3 - retenue</vt:lpstr>
      <vt:lpstr>Optimisation de la variante retenue</vt:lpstr>
      <vt:lpstr>Optimisation de la variante retenue</vt:lpstr>
      <vt:lpstr>Optimisation de la variante retenue – Modification accès E4</vt:lpstr>
      <vt:lpstr>Présentation du projet – Infrastructures finales</vt:lpstr>
      <vt:lpstr>Présentation du projet – Infrastructures finales</vt:lpstr>
      <vt:lpstr>Gabarit éolienne envisagé</vt:lpstr>
      <vt:lpstr>Option de raccordement pressentie</vt:lpstr>
      <vt:lpstr>Impacts et mesures (ERCA)</vt:lpstr>
      <vt:lpstr>Étude paysagère – Sensibilités paysagères et patrimoniales</vt:lpstr>
      <vt:lpstr>Étude paysagère – Sensibilités paysagères et patrimoniales</vt:lpstr>
      <vt:lpstr>Étude paysagère - Photomontages</vt:lpstr>
      <vt:lpstr>Étude paysagère - Photomontages</vt:lpstr>
      <vt:lpstr>Étude paysagère - Photomontages</vt:lpstr>
      <vt:lpstr>Étude paysagère – Photomontages</vt:lpstr>
      <vt:lpstr>Étude paysagère – Mesures Majeures</vt:lpstr>
      <vt:lpstr>Étude Naturaliste – Mesures ERCA majeures et impacts résiduels</vt:lpstr>
      <vt:lpstr>Étude Naturaliste – Mesures ERCA majeures et impacts résiduels</vt:lpstr>
      <vt:lpstr>Étude Naturaliste – Mesures ERCA majeures et impacts résiduels</vt:lpstr>
      <vt:lpstr>Etude acoustique – bridage et conformité réglementaire</vt:lpstr>
      <vt:lpstr>Calendrier du projet</vt:lpstr>
      <vt:lpstr>Historique du projet</vt:lpstr>
      <vt:lpstr>Echanges passés et à venir</vt:lpstr>
      <vt:lpstr>Questions / Réponses</vt:lpstr>
      <vt:lpstr>Merci pour votre attention</vt:lpstr>
      <vt:lpstr>Annexes</vt:lpstr>
      <vt:lpstr>Le porteur de projet – BayWa r.e.</vt:lpstr>
      <vt:lpstr>Le porteur de projet – BayWa r.e.</vt:lpstr>
      <vt:lpstr>Enjeux énergétiques</vt:lpstr>
      <vt:lpstr>Zones humides – historique des études pédologiques</vt:lpstr>
      <vt:lpstr>Etats initiaux - Bilan</vt:lpstr>
      <vt:lpstr>Variantes d’implantation – Bilan paysage</vt:lpstr>
      <vt:lpstr>Variantes d’implantation – Bilan écologique</vt:lpstr>
      <vt:lpstr>Mesures ERC</vt:lpstr>
      <vt:lpstr>Mesure de compensation - Zones humides</vt:lpstr>
      <vt:lpstr>Présentation PowerPoint</vt:lpstr>
      <vt:lpstr>Présentation PowerPoint</vt:lpstr>
      <vt:lpstr>Présentation PowerPoint</vt:lpstr>
      <vt:lpstr>Procédure d’instruction révisée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Alexa.D</dc:creator>
  <cp:lastModifiedBy>Hugo FRANCOIS</cp:lastModifiedBy>
  <cp:revision>1</cp:revision>
  <cp:lastPrinted>2022-06-15T10:30:51Z</cp:lastPrinted>
  <dcterms:created xsi:type="dcterms:W3CDTF">2022-06-02T13:26:08Z</dcterms:created>
  <dcterms:modified xsi:type="dcterms:W3CDTF">2025-03-21T10:19:54Z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0x010100746EDE47946C4F4BB9906C5512DBB55D</vt:lpwstr>
  </property>
</Properties>
</file>